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4" r:id="rId3"/>
    <p:sldId id="295" r:id="rId4"/>
    <p:sldId id="297" r:id="rId5"/>
    <p:sldId id="298" r:id="rId6"/>
    <p:sldId id="265" r:id="rId7"/>
    <p:sldId id="289" r:id="rId8"/>
    <p:sldId id="340" r:id="rId9"/>
    <p:sldId id="304" r:id="rId10"/>
    <p:sldId id="303" r:id="rId11"/>
    <p:sldId id="260" r:id="rId12"/>
    <p:sldId id="266" r:id="rId13"/>
    <p:sldId id="306" r:id="rId14"/>
    <p:sldId id="307" r:id="rId15"/>
    <p:sldId id="309" r:id="rId16"/>
    <p:sldId id="313" r:id="rId17"/>
    <p:sldId id="314" r:id="rId18"/>
    <p:sldId id="315" r:id="rId19"/>
    <p:sldId id="310" r:id="rId20"/>
    <p:sldId id="316" r:id="rId21"/>
    <p:sldId id="277" r:id="rId22"/>
    <p:sldId id="321" r:id="rId23"/>
    <p:sldId id="322" r:id="rId24"/>
    <p:sldId id="305" r:id="rId25"/>
    <p:sldId id="261" r:id="rId26"/>
    <p:sldId id="323" r:id="rId27"/>
    <p:sldId id="270" r:id="rId28"/>
    <p:sldId id="276" r:id="rId29"/>
    <p:sldId id="324" r:id="rId30"/>
    <p:sldId id="267" r:id="rId31"/>
    <p:sldId id="273" r:id="rId32"/>
    <p:sldId id="325" r:id="rId33"/>
    <p:sldId id="282" r:id="rId34"/>
    <p:sldId id="326" r:id="rId35"/>
    <p:sldId id="328" r:id="rId36"/>
    <p:sldId id="329" r:id="rId37"/>
    <p:sldId id="327" r:id="rId38"/>
    <p:sldId id="291" r:id="rId39"/>
    <p:sldId id="339" r:id="rId40"/>
    <p:sldId id="330" r:id="rId41"/>
    <p:sldId id="341" r:id="rId42"/>
    <p:sldId id="331" r:id="rId43"/>
    <p:sldId id="336" r:id="rId44"/>
    <p:sldId id="342" r:id="rId45"/>
    <p:sldId id="351" r:id="rId46"/>
    <p:sldId id="337" r:id="rId47"/>
    <p:sldId id="349" r:id="rId48"/>
    <p:sldId id="347" r:id="rId49"/>
    <p:sldId id="353" r:id="rId50"/>
    <p:sldId id="354" r:id="rId51"/>
    <p:sldId id="334" r:id="rId52"/>
    <p:sldId id="357" r:id="rId53"/>
    <p:sldId id="358" r:id="rId54"/>
    <p:sldId id="333" r:id="rId55"/>
    <p:sldId id="359" r:id="rId56"/>
    <p:sldId id="335" r:id="rId57"/>
    <p:sldId id="360" r:id="rId58"/>
    <p:sldId id="343" r:id="rId59"/>
    <p:sldId id="362" r:id="rId60"/>
    <p:sldId id="363" r:id="rId61"/>
    <p:sldId id="364" r:id="rId62"/>
    <p:sldId id="366" r:id="rId63"/>
    <p:sldId id="367" r:id="rId64"/>
    <p:sldId id="368" r:id="rId65"/>
    <p:sldId id="369" r:id="rId66"/>
    <p:sldId id="370" r:id="rId67"/>
    <p:sldId id="371" r:id="rId68"/>
    <p:sldId id="372" r:id="rId69"/>
    <p:sldId id="373" r:id="rId70"/>
    <p:sldId id="374" r:id="rId71"/>
    <p:sldId id="375" r:id="rId72"/>
    <p:sldId id="376" r:id="rId73"/>
    <p:sldId id="377" r:id="rId74"/>
    <p:sldId id="378" r:id="rId75"/>
    <p:sldId id="379" r:id="rId76"/>
    <p:sldId id="389" r:id="rId77"/>
    <p:sldId id="392" r:id="rId78"/>
    <p:sldId id="395" r:id="rId79"/>
    <p:sldId id="398" r:id="rId80"/>
    <p:sldId id="401" r:id="rId81"/>
    <p:sldId id="404" r:id="rId82"/>
    <p:sldId id="407" r:id="rId83"/>
    <p:sldId id="410" r:id="rId84"/>
    <p:sldId id="413" r:id="rId85"/>
    <p:sldId id="416" r:id="rId86"/>
    <p:sldId id="419" r:id="rId87"/>
    <p:sldId id="422" r:id="rId88"/>
    <p:sldId id="425" r:id="rId89"/>
    <p:sldId id="428" r:id="rId90"/>
    <p:sldId id="431" r:id="rId91"/>
    <p:sldId id="434" r:id="rId92"/>
    <p:sldId id="437" r:id="rId93"/>
    <p:sldId id="440" r:id="rId94"/>
    <p:sldId id="346" r:id="rId95"/>
    <p:sldId id="441" r:id="rId96"/>
    <p:sldId id="381" r:id="rId97"/>
    <p:sldId id="382" r:id="rId98"/>
    <p:sldId id="380" r:id="rId99"/>
    <p:sldId id="383" r:id="rId100"/>
    <p:sldId id="384" r:id="rId101"/>
    <p:sldId id="385" r:id="rId102"/>
    <p:sldId id="386" r:id="rId103"/>
    <p:sldId id="387" r:id="rId104"/>
    <p:sldId id="388" r:id="rId105"/>
    <p:sldId id="442" r:id="rId10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EB79-C2B4-4BE8-9960-CB68E777D544}" type="datetimeFigureOut">
              <a:rPr lang="nl-BE" smtClean="0"/>
              <a:t>28/06/2018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6E22-682C-417D-ADAF-A5A4BB93DEB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161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EB79-C2B4-4BE8-9960-CB68E777D544}" type="datetimeFigureOut">
              <a:rPr lang="nl-BE" smtClean="0"/>
              <a:t>28/06/2018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6E22-682C-417D-ADAF-A5A4BB93DEB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408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EB79-C2B4-4BE8-9960-CB68E777D544}" type="datetimeFigureOut">
              <a:rPr lang="nl-BE" smtClean="0"/>
              <a:t>28/06/2018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6E22-682C-417D-ADAF-A5A4BB93DEB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935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EB79-C2B4-4BE8-9960-CB68E777D544}" type="datetimeFigureOut">
              <a:rPr lang="nl-BE" smtClean="0"/>
              <a:t>28/06/2018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6E22-682C-417D-ADAF-A5A4BB93DEB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490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EB79-C2B4-4BE8-9960-CB68E777D544}" type="datetimeFigureOut">
              <a:rPr lang="nl-BE" smtClean="0"/>
              <a:t>28/06/2018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6E22-682C-417D-ADAF-A5A4BB93DEB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884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EB79-C2B4-4BE8-9960-CB68E777D544}" type="datetimeFigureOut">
              <a:rPr lang="nl-BE" smtClean="0"/>
              <a:t>28/06/2018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6E22-682C-417D-ADAF-A5A4BB93DEB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641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EB79-C2B4-4BE8-9960-CB68E777D544}" type="datetimeFigureOut">
              <a:rPr lang="nl-BE" smtClean="0"/>
              <a:t>28/06/2018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6E22-682C-417D-ADAF-A5A4BB93DEB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172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EB79-C2B4-4BE8-9960-CB68E777D544}" type="datetimeFigureOut">
              <a:rPr lang="nl-BE" smtClean="0"/>
              <a:t>28/06/2018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6E22-682C-417D-ADAF-A5A4BB93DEB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798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EB79-C2B4-4BE8-9960-CB68E777D544}" type="datetimeFigureOut">
              <a:rPr lang="nl-BE" smtClean="0"/>
              <a:t>28/06/2018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6E22-682C-417D-ADAF-A5A4BB93DEB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400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EB79-C2B4-4BE8-9960-CB68E777D544}" type="datetimeFigureOut">
              <a:rPr lang="nl-BE" smtClean="0"/>
              <a:t>28/06/2018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6E22-682C-417D-ADAF-A5A4BB93DEB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855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EB79-C2B4-4BE8-9960-CB68E777D544}" type="datetimeFigureOut">
              <a:rPr lang="nl-BE" smtClean="0"/>
              <a:t>28/06/2018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B6E22-682C-417D-ADAF-A5A4BB93DEB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63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AEB79-C2B4-4BE8-9960-CB68E777D544}" type="datetimeFigureOut">
              <a:rPr lang="nl-BE" smtClean="0"/>
              <a:t>28/06/2018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B6E22-682C-417D-ADAF-A5A4BB93DEB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526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8.png"/><Relationship Id="rId7" Type="http://schemas.openxmlformats.org/officeDocument/2006/relationships/image" Target="../media/image6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100.png"/><Relationship Id="rId5" Type="http://schemas.openxmlformats.org/officeDocument/2006/relationships/image" Target="../media/image20.jpeg"/><Relationship Id="rId10" Type="http://schemas.openxmlformats.org/officeDocument/2006/relationships/image" Target="../media/image90.png"/><Relationship Id="rId4" Type="http://schemas.openxmlformats.org/officeDocument/2006/relationships/image" Target="../media/image19.png"/><Relationship Id="rId9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8.png"/><Relationship Id="rId7" Type="http://schemas.openxmlformats.org/officeDocument/2006/relationships/image" Target="../media/image6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20.jpeg"/><Relationship Id="rId10" Type="http://schemas.openxmlformats.org/officeDocument/2006/relationships/image" Target="../media/image41.png"/><Relationship Id="rId4" Type="http://schemas.openxmlformats.org/officeDocument/2006/relationships/image" Target="../media/image19.png"/><Relationship Id="rId9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4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4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0.pn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74.png"/><Relationship Id="rId3" Type="http://schemas.openxmlformats.org/officeDocument/2006/relationships/image" Target="../media/image68.png"/><Relationship Id="rId7" Type="http://schemas.openxmlformats.org/officeDocument/2006/relationships/image" Target="../media/image270.png"/><Relationship Id="rId12" Type="http://schemas.openxmlformats.org/officeDocument/2006/relationships/image" Target="../media/image7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11" Type="http://schemas.openxmlformats.org/officeDocument/2006/relationships/image" Target="../media/image72.png"/><Relationship Id="rId5" Type="http://schemas.openxmlformats.org/officeDocument/2006/relationships/image" Target="../media/image250.png"/><Relationship Id="rId10" Type="http://schemas.openxmlformats.org/officeDocument/2006/relationships/image" Target="../media/image56.png"/><Relationship Id="rId4" Type="http://schemas.openxmlformats.org/officeDocument/2006/relationships/image" Target="../media/image69.png"/><Relationship Id="rId9" Type="http://schemas.openxmlformats.org/officeDocument/2006/relationships/image" Target="../media/image290.png"/><Relationship Id="rId1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7.png"/><Relationship Id="rId7" Type="http://schemas.openxmlformats.org/officeDocument/2006/relationships/image" Target="../media/image8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18.png"/><Relationship Id="rId7" Type="http://schemas.openxmlformats.org/officeDocument/2006/relationships/image" Target="../media/image39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88.png"/><Relationship Id="rId5" Type="http://schemas.openxmlformats.org/officeDocument/2006/relationships/image" Target="../media/image20.jpeg"/><Relationship Id="rId10" Type="http://schemas.openxmlformats.org/officeDocument/2006/relationships/image" Target="../media/image87.png"/><Relationship Id="rId4" Type="http://schemas.openxmlformats.org/officeDocument/2006/relationships/image" Target="../media/image19.png"/><Relationship Id="rId9" Type="http://schemas.openxmlformats.org/officeDocument/2006/relationships/image" Target="../media/image4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0.png"/><Relationship Id="rId4" Type="http://schemas.openxmlformats.org/officeDocument/2006/relationships/image" Target="../media/image10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8.png"/><Relationship Id="rId7" Type="http://schemas.openxmlformats.org/officeDocument/2006/relationships/image" Target="../media/image16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5" Type="http://schemas.openxmlformats.org/officeDocument/2006/relationships/image" Target="../media/image20.jpeg"/><Relationship Id="rId10" Type="http://schemas.openxmlformats.org/officeDocument/2006/relationships/image" Target="../media/image165.png"/><Relationship Id="rId4" Type="http://schemas.openxmlformats.org/officeDocument/2006/relationships/image" Target="../media/image19.png"/><Relationship Id="rId9" Type="http://schemas.openxmlformats.org/officeDocument/2006/relationships/image" Target="../media/image16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9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8.png"/><Relationship Id="rId7" Type="http://schemas.openxmlformats.org/officeDocument/2006/relationships/image" Target="../media/image17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11" Type="http://schemas.openxmlformats.org/officeDocument/2006/relationships/image" Target="../media/image176.png"/><Relationship Id="rId5" Type="http://schemas.openxmlformats.org/officeDocument/2006/relationships/image" Target="../media/image20.jpeg"/><Relationship Id="rId10" Type="http://schemas.openxmlformats.org/officeDocument/2006/relationships/image" Target="../media/image175.png"/><Relationship Id="rId4" Type="http://schemas.openxmlformats.org/officeDocument/2006/relationships/image" Target="../media/image19.png"/><Relationship Id="rId9" Type="http://schemas.openxmlformats.org/officeDocument/2006/relationships/image" Target="../media/image17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1.png"/><Relationship Id="rId4" Type="http://schemas.openxmlformats.org/officeDocument/2006/relationships/image" Target="../media/image17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1.png"/><Relationship Id="rId4" Type="http://schemas.openxmlformats.org/officeDocument/2006/relationships/image" Target="../media/image18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4.png"/><Relationship Id="rId4" Type="http://schemas.openxmlformats.org/officeDocument/2006/relationships/image" Target="../media/image18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58.jpe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57.gif"/><Relationship Id="rId7" Type="http://schemas.openxmlformats.org/officeDocument/2006/relationships/image" Target="../media/image17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58.jpe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57.gif"/><Relationship Id="rId7" Type="http://schemas.openxmlformats.org/officeDocument/2006/relationships/image" Target="../media/image189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58.jpe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57.gif"/><Relationship Id="rId7" Type="http://schemas.openxmlformats.org/officeDocument/2006/relationships/image" Target="../media/image19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58.jpe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57.gif"/><Relationship Id="rId7" Type="http://schemas.openxmlformats.org/officeDocument/2006/relationships/image" Target="../media/image193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58.jpe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57.gif"/><Relationship Id="rId7" Type="http://schemas.openxmlformats.org/officeDocument/2006/relationships/image" Target="../media/image193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58.jpe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57.gif"/><Relationship Id="rId7" Type="http://schemas.openxmlformats.org/officeDocument/2006/relationships/image" Target="../media/image193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5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57.gif"/><Relationship Id="rId7" Type="http://schemas.openxmlformats.org/officeDocument/2006/relationships/image" Target="../media/image193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58.jpe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57.gif"/><Relationship Id="rId7" Type="http://schemas.openxmlformats.org/officeDocument/2006/relationships/image" Target="../media/image193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58.jpe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57.gif"/><Relationship Id="rId7" Type="http://schemas.openxmlformats.org/officeDocument/2006/relationships/image" Target="../media/image193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58.jpe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57.gif"/><Relationship Id="rId7" Type="http://schemas.openxmlformats.org/officeDocument/2006/relationships/image" Target="../media/image193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58.jpeg"/><Relationship Id="rId9" Type="http://schemas.openxmlformats.org/officeDocument/2006/relationships/image" Target="../media/image195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987" y="172540"/>
            <a:ext cx="112505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7000" b="1" dirty="0" err="1" smtClean="0">
                <a:solidFill>
                  <a:schemeClr val="accent2">
                    <a:lumMod val="50000"/>
                  </a:schemeClr>
                </a:solidFill>
              </a:rPr>
              <a:t>Isogeny-based</a:t>
            </a:r>
            <a:r>
              <a:rPr lang="nl-BE" sz="7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7000" b="1" dirty="0" err="1" smtClean="0">
                <a:solidFill>
                  <a:schemeClr val="accent2">
                    <a:lumMod val="50000"/>
                  </a:schemeClr>
                </a:solidFill>
              </a:rPr>
              <a:t>cryptography</a:t>
            </a:r>
            <a:endParaRPr lang="nl-BE" sz="7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995423" y="1628283"/>
            <a:ext cx="5865702" cy="4679920"/>
            <a:chOff x="7525420" y="3060407"/>
            <a:chExt cx="3002836" cy="2395797"/>
          </a:xfrm>
        </p:grpSpPr>
        <p:sp>
          <p:nvSpPr>
            <p:cNvPr id="137" name="Freeform 136"/>
            <p:cNvSpPr/>
            <p:nvPr/>
          </p:nvSpPr>
          <p:spPr>
            <a:xfrm>
              <a:off x="10167492" y="4592032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0314961" y="5272997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9263216" y="3073529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8225909" y="3477662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1" name="Oval 140"/>
            <p:cNvSpPr/>
            <p:nvPr/>
          </p:nvSpPr>
          <p:spPr>
            <a:xfrm>
              <a:off x="7988176" y="5102828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10174892" y="3186081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3" name="Oval 142"/>
            <p:cNvSpPr/>
            <p:nvPr/>
          </p:nvSpPr>
          <p:spPr>
            <a:xfrm>
              <a:off x="10201917" y="3163041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10233101" y="3879120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9997174" y="3629275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9713014" y="3303623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9476511" y="3675795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8" name="Oval 147"/>
            <p:cNvSpPr/>
            <p:nvPr/>
          </p:nvSpPr>
          <p:spPr>
            <a:xfrm>
              <a:off x="9779302" y="3466034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9" name="Oval 148"/>
            <p:cNvSpPr/>
            <p:nvPr/>
          </p:nvSpPr>
          <p:spPr>
            <a:xfrm>
              <a:off x="10072187" y="3621903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0" name="Oval 149"/>
            <p:cNvSpPr/>
            <p:nvPr/>
          </p:nvSpPr>
          <p:spPr>
            <a:xfrm>
              <a:off x="9528859" y="3671294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1" name="Oval 150"/>
            <p:cNvSpPr/>
            <p:nvPr/>
          </p:nvSpPr>
          <p:spPr>
            <a:xfrm>
              <a:off x="10176992" y="3990238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10060845" y="4213938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9606367" y="4122335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4" name="Oval 153"/>
            <p:cNvSpPr/>
            <p:nvPr/>
          </p:nvSpPr>
          <p:spPr>
            <a:xfrm>
              <a:off x="9680593" y="4114400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5" name="Oval 154"/>
            <p:cNvSpPr/>
            <p:nvPr/>
          </p:nvSpPr>
          <p:spPr>
            <a:xfrm>
              <a:off x="9997174" y="4332185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9761421" y="5256620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10060845" y="4981809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9479200" y="4738595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9243274" y="4488749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0" name="Oval 159"/>
            <p:cNvSpPr/>
            <p:nvPr/>
          </p:nvSpPr>
          <p:spPr>
            <a:xfrm>
              <a:off x="9468470" y="4539992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Oval 160"/>
            <p:cNvSpPr/>
            <p:nvPr/>
          </p:nvSpPr>
          <p:spPr>
            <a:xfrm>
              <a:off x="10103822" y="4643277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2" name="Oval 161"/>
            <p:cNvSpPr/>
            <p:nvPr/>
          </p:nvSpPr>
          <p:spPr>
            <a:xfrm>
              <a:off x="9425494" y="4869815"/>
              <a:ext cx="40360" cy="403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3" name="Oval 162"/>
            <p:cNvSpPr/>
            <p:nvPr/>
          </p:nvSpPr>
          <p:spPr>
            <a:xfrm>
              <a:off x="9774053" y="5232638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Oval 163"/>
            <p:cNvSpPr/>
            <p:nvPr/>
          </p:nvSpPr>
          <p:spPr>
            <a:xfrm>
              <a:off x="10047360" y="4961630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5" name="Oval 164"/>
            <p:cNvSpPr/>
            <p:nvPr/>
          </p:nvSpPr>
          <p:spPr>
            <a:xfrm>
              <a:off x="10383964" y="5256279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8461835" y="3727507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7" name="Oval 166"/>
            <p:cNvSpPr/>
            <p:nvPr/>
          </p:nvSpPr>
          <p:spPr>
            <a:xfrm>
              <a:off x="8712536" y="3803887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9306945" y="5073414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8959114" y="4163097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8852467" y="4981809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8487339" y="4450023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8248541" y="5210627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8368870" y="4840966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4" name="Oval 173"/>
            <p:cNvSpPr/>
            <p:nvPr/>
          </p:nvSpPr>
          <p:spPr>
            <a:xfrm>
              <a:off x="9010316" y="4145631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5" name="Oval 174"/>
            <p:cNvSpPr/>
            <p:nvPr/>
          </p:nvSpPr>
          <p:spPr>
            <a:xfrm>
              <a:off x="8582165" y="4439164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6" name="Oval 175"/>
            <p:cNvSpPr/>
            <p:nvPr/>
          </p:nvSpPr>
          <p:spPr>
            <a:xfrm>
              <a:off x="8335008" y="5192279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7" name="Oval 176"/>
            <p:cNvSpPr/>
            <p:nvPr/>
          </p:nvSpPr>
          <p:spPr>
            <a:xfrm>
              <a:off x="8332558" y="4840966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8" name="Oval 177"/>
            <p:cNvSpPr/>
            <p:nvPr/>
          </p:nvSpPr>
          <p:spPr>
            <a:xfrm>
              <a:off x="8895609" y="5144836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9" name="Oval 178"/>
            <p:cNvSpPr/>
            <p:nvPr/>
          </p:nvSpPr>
          <p:spPr>
            <a:xfrm>
              <a:off x="9309561" y="5232638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8036848" y="3877493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7944700" y="4500429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7525420" y="4211323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3" name="Oval 182"/>
            <p:cNvSpPr/>
            <p:nvPr/>
          </p:nvSpPr>
          <p:spPr>
            <a:xfrm>
              <a:off x="8241540" y="4092778"/>
              <a:ext cx="40360" cy="4035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7603244" y="4729673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5" name="Oval 184"/>
            <p:cNvSpPr/>
            <p:nvPr/>
          </p:nvSpPr>
          <p:spPr>
            <a:xfrm>
              <a:off x="7762387" y="4345561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6" name="Oval 185"/>
            <p:cNvSpPr/>
            <p:nvPr/>
          </p:nvSpPr>
          <p:spPr>
            <a:xfrm>
              <a:off x="7829886" y="4867412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7" name="Oval 186"/>
            <p:cNvSpPr/>
            <p:nvPr/>
          </p:nvSpPr>
          <p:spPr>
            <a:xfrm>
              <a:off x="7718535" y="3990238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8" name="Oval 187"/>
            <p:cNvSpPr/>
            <p:nvPr/>
          </p:nvSpPr>
          <p:spPr>
            <a:xfrm>
              <a:off x="8175659" y="4539993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7941751" y="3152010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8969926" y="3460892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8616922" y="3060407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2" name="Oval 191"/>
            <p:cNvSpPr/>
            <p:nvPr/>
          </p:nvSpPr>
          <p:spPr>
            <a:xfrm>
              <a:off x="8683587" y="3235113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3" name="Oval 192"/>
            <p:cNvSpPr/>
            <p:nvPr/>
          </p:nvSpPr>
          <p:spPr>
            <a:xfrm>
              <a:off x="8463078" y="3486829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4" name="Oval 193"/>
            <p:cNvSpPr/>
            <p:nvPr/>
          </p:nvSpPr>
          <p:spPr>
            <a:xfrm>
              <a:off x="9041548" y="3629111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5" name="Oval 194"/>
            <p:cNvSpPr/>
            <p:nvPr/>
          </p:nvSpPr>
          <p:spPr>
            <a:xfrm>
              <a:off x="9319061" y="3234152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7531339" y="3369288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7" name="Oval 196"/>
            <p:cNvSpPr/>
            <p:nvPr/>
          </p:nvSpPr>
          <p:spPr>
            <a:xfrm>
              <a:off x="8167065" y="3254332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8" name="Oval 197"/>
            <p:cNvSpPr/>
            <p:nvPr/>
          </p:nvSpPr>
          <p:spPr>
            <a:xfrm>
              <a:off x="7768263" y="3470551"/>
              <a:ext cx="40360" cy="403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7582371" y="3785888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7741530" y="5160183"/>
              <a:ext cx="213295" cy="183207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>
                <a:xfrm>
                  <a:off x="8268201" y="3946247"/>
                  <a:ext cx="275893" cy="244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25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nl-BE" sz="25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8201" y="3946247"/>
                  <a:ext cx="275893" cy="244219"/>
                </a:xfrm>
                <a:prstGeom prst="rect">
                  <a:avLst/>
                </a:prstGeom>
                <a:blipFill>
                  <a:blip r:embed="rId2"/>
                  <a:stretch>
                    <a:fillRect l="-1124" b="-2564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/>
                <p:cNvSpPr txBox="1"/>
                <p:nvPr/>
              </p:nvSpPr>
              <p:spPr>
                <a:xfrm>
                  <a:off x="9188488" y="4727254"/>
                  <a:ext cx="275893" cy="244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25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nl-BE" sz="25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02" name="TextBox 2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8488" y="4727254"/>
                  <a:ext cx="275893" cy="244219"/>
                </a:xfrm>
                <a:prstGeom prst="rect">
                  <a:avLst/>
                </a:prstGeom>
                <a:blipFill>
                  <a:blip r:embed="rId3"/>
                  <a:stretch>
                    <a:fillRect b="-2564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3" name="Rectangle 202"/>
          <p:cNvSpPr/>
          <p:nvPr/>
        </p:nvSpPr>
        <p:spPr>
          <a:xfrm>
            <a:off x="7049372" y="1620500"/>
            <a:ext cx="473594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3300" b="1" dirty="0" smtClean="0">
                <a:solidFill>
                  <a:schemeClr val="accent2">
                    <a:lumMod val="50000"/>
                  </a:schemeClr>
                </a:solidFill>
              </a:rPr>
              <a:t>PQ </a:t>
            </a:r>
            <a:r>
              <a:rPr lang="nl-BE" sz="3300" b="1" dirty="0">
                <a:solidFill>
                  <a:schemeClr val="accent2">
                    <a:lumMod val="50000"/>
                  </a:schemeClr>
                </a:solidFill>
              </a:rPr>
              <a:t>Crypto </a:t>
            </a:r>
            <a:r>
              <a:rPr lang="nl-BE" sz="3300" b="1" dirty="0" smtClean="0">
                <a:solidFill>
                  <a:schemeClr val="accent2">
                    <a:lumMod val="50000"/>
                  </a:schemeClr>
                </a:solidFill>
              </a:rPr>
              <a:t>mini-school</a:t>
            </a:r>
            <a:endParaRPr lang="nl-BE" sz="33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nl-BE" sz="3300" b="1" dirty="0" err="1">
                <a:solidFill>
                  <a:schemeClr val="accent2">
                    <a:lumMod val="50000"/>
                  </a:schemeClr>
                </a:solidFill>
              </a:rPr>
              <a:t>Academia</a:t>
            </a:r>
            <a:r>
              <a:rPr lang="nl-BE" sz="33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3300" b="1" dirty="0" err="1" smtClean="0">
                <a:solidFill>
                  <a:schemeClr val="accent2">
                    <a:lumMod val="50000"/>
                  </a:schemeClr>
                </a:solidFill>
              </a:rPr>
              <a:t>Sinica</a:t>
            </a:r>
            <a:r>
              <a:rPr lang="nl-BE" sz="33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nl-BE" sz="3300" b="1" dirty="0" smtClean="0">
                <a:solidFill>
                  <a:schemeClr val="accent2">
                    <a:lumMod val="50000"/>
                  </a:schemeClr>
                </a:solidFill>
              </a:rPr>
              <a:t>Taiwan</a:t>
            </a:r>
            <a:r>
              <a:rPr lang="nl-BE" sz="3300" b="1" dirty="0">
                <a:solidFill>
                  <a:schemeClr val="accent2">
                    <a:lumMod val="50000"/>
                  </a:schemeClr>
                </a:solidFill>
              </a:rPr>
              <a:t>, 27-28 </a:t>
            </a:r>
            <a:r>
              <a:rPr lang="nl-BE" sz="3300" b="1" dirty="0" err="1">
                <a:solidFill>
                  <a:schemeClr val="accent2">
                    <a:lumMod val="50000"/>
                  </a:schemeClr>
                </a:solidFill>
              </a:rPr>
              <a:t>June</a:t>
            </a:r>
            <a:r>
              <a:rPr lang="nl-BE" sz="3300" b="1" dirty="0">
                <a:solidFill>
                  <a:schemeClr val="accent2">
                    <a:lumMod val="50000"/>
                  </a:schemeClr>
                </a:solidFill>
              </a:rPr>
              <a:t> 2018</a:t>
            </a:r>
          </a:p>
        </p:txBody>
      </p:sp>
      <p:sp>
        <p:nvSpPr>
          <p:cNvPr id="204" name="Rectangle 203"/>
          <p:cNvSpPr/>
          <p:nvPr/>
        </p:nvSpPr>
        <p:spPr>
          <a:xfrm>
            <a:off x="7049372" y="3961201"/>
            <a:ext cx="47359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2500" dirty="0" smtClean="0"/>
              <a:t>Wouter Castryck</a:t>
            </a:r>
            <a:endParaRPr lang="nl-BE" sz="2500" dirty="0"/>
          </a:p>
        </p:txBody>
      </p:sp>
      <p:pic>
        <p:nvPicPr>
          <p:cNvPr id="1026" name="Picture 2" descr="Afbeeldingsresultaat voor ku leuven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5456" y="5871492"/>
            <a:ext cx="2066210" cy="73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5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25407" y="932692"/>
                <a:ext cx="11435183" cy="5284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Important: </a:t>
                </a:r>
                <a:r>
                  <a:rPr lang="nl-BE" sz="2500" dirty="0" err="1" smtClean="0"/>
                  <a:t>if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group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law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can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be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computed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efficiently</a:t>
                </a:r>
                <a:r>
                  <a:rPr lang="nl-BE" sz="2500" dirty="0" smtClean="0"/>
                  <a:t>, </a:t>
                </a:r>
                <a:r>
                  <a:rPr lang="nl-BE" sz="2500" dirty="0" err="1" smtClean="0"/>
                  <a:t>then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so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can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exponentiation</a:t>
                </a:r>
                <a:r>
                  <a:rPr lang="nl-BE" sz="2500" dirty="0"/>
                  <a:t>.</a:t>
                </a:r>
                <a:endParaRPr lang="nl-BE" sz="2500" dirty="0" smtClean="0"/>
              </a:p>
              <a:p>
                <a:endParaRPr lang="nl-BE" sz="2500" dirty="0"/>
              </a:p>
              <a:p>
                <a:r>
                  <a:rPr lang="nl-BE" sz="2500" dirty="0" smtClean="0"/>
                  <a:t>Toy </a:t>
                </a:r>
                <a:r>
                  <a:rPr lang="nl-BE" sz="2500" dirty="0" err="1" smtClean="0"/>
                  <a:t>example</a:t>
                </a:r>
                <a:r>
                  <a:rPr lang="nl-BE" sz="2500" dirty="0" smtClean="0"/>
                  <a:t>: we </a:t>
                </a:r>
                <a:r>
                  <a:rPr lang="nl-BE" sz="2500" dirty="0" err="1" smtClean="0"/>
                  <a:t>can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replace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15 </a:t>
                </a:r>
                <a:r>
                  <a:rPr lang="nl-BE" sz="2500" dirty="0" err="1" smtClean="0"/>
                  <a:t>multiplications</a:t>
                </a:r>
                <a:r>
                  <a:rPr lang="nl-BE" sz="2500" dirty="0" smtClean="0"/>
                  <a:t> in</a:t>
                </a:r>
              </a:p>
              <a:p>
                <a:endParaRPr lang="nl-BE" sz="2500" dirty="0"/>
              </a:p>
              <a:p>
                <a:r>
                  <a:rPr lang="nl-BE" sz="25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nl-BE" sz="2500" dirty="0" smtClean="0"/>
              </a:p>
              <a:p>
                <a:endParaRPr lang="nl-BE" sz="2500" dirty="0"/>
              </a:p>
              <a:p>
                <a:r>
                  <a:rPr lang="nl-BE" sz="2500" dirty="0" err="1" smtClean="0"/>
                  <a:t>by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4 </a:t>
                </a:r>
                <a:r>
                  <a:rPr lang="nl-BE" sz="2500" dirty="0" err="1" smtClean="0"/>
                  <a:t>squarings</a:t>
                </a:r>
                <a:r>
                  <a:rPr lang="nl-BE" sz="2500" dirty="0" smtClean="0"/>
                  <a:t> in</a:t>
                </a:r>
              </a:p>
              <a:p>
                <a:endParaRPr lang="nl-BE" sz="2500" dirty="0" smtClean="0"/>
              </a:p>
              <a:p>
                <a:r>
                  <a:rPr lang="nl-BE" sz="2500" dirty="0" smtClean="0"/>
                  <a:t>	</a:t>
                </a:r>
              </a:p>
              <a:p>
                <a:endParaRPr lang="nl-BE" sz="2500" dirty="0"/>
              </a:p>
              <a:p>
                <a:r>
                  <a:rPr lang="nl-BE" sz="2500" dirty="0" smtClean="0"/>
                  <a:t>General </a:t>
                </a:r>
                <a:r>
                  <a:rPr lang="nl-BE" sz="2500" dirty="0" err="1" smtClean="0"/>
                  <a:t>method</a:t>
                </a:r>
                <a:r>
                  <a:rPr lang="nl-BE" sz="2500" dirty="0" smtClean="0"/>
                  <a:t>:</a:t>
                </a:r>
              </a:p>
              <a:p>
                <a:endParaRPr lang="nl-BE" sz="2500" dirty="0"/>
              </a:p>
              <a:p>
                <a:r>
                  <a:rPr lang="nl-BE" sz="2500" dirty="0" smtClean="0"/>
                  <a:t>	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=101100010…0101</m:t>
                    </m:r>
                  </m:oMath>
                </a14:m>
                <a:endParaRPr lang="nl-BE" sz="25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07" y="932692"/>
                <a:ext cx="11435183" cy="5284716"/>
              </a:xfrm>
              <a:prstGeom prst="rect">
                <a:avLst/>
              </a:prstGeom>
              <a:blipFill>
                <a:blip r:embed="rId2"/>
                <a:stretch>
                  <a:fillRect l="-853" t="-80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13509" y="261258"/>
            <a:ext cx="6470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Groups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-368582" y="3819688"/>
                <a:ext cx="6035040" cy="84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nl-BE" sz="25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sup>
                          </m:sSup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nl-BE" sz="25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BE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l-BE" sz="25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nl-BE" sz="25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nl-BE" sz="25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nl-BE" sz="25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nl-BE" sz="25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𝑔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nl-BE" sz="25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nl-BE" sz="25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nor/>
                                        </m:rPr>
                                        <a:rPr lang="nl-BE" sz="2500" dirty="0">
                                          <a:solidFill>
                                            <a:schemeClr val="tx1"/>
                                          </a:solidFill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l-BE" sz="25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BE" sz="2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8582" y="3819688"/>
                <a:ext cx="6035040" cy="8486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Folded Corner 63"/>
          <p:cNvSpPr/>
          <p:nvPr/>
        </p:nvSpPr>
        <p:spPr>
          <a:xfrm>
            <a:off x="5147186" y="3256723"/>
            <a:ext cx="6282814" cy="3335988"/>
          </a:xfrm>
          <a:prstGeom prst="foldedCorner">
            <a:avLst>
              <a:gd name="adj" fmla="val 16111"/>
            </a:avLst>
          </a:prstGeom>
          <a:solidFill>
            <a:schemeClr val="accent2">
              <a:lumMod val="50000"/>
              <a:alpha val="2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369555" y="3434250"/>
                <a:ext cx="5676075" cy="301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Additive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notation</a:t>
                </a:r>
                <a:r>
                  <a:rPr lang="nl-BE" sz="2500" dirty="0" smtClean="0"/>
                  <a:t>:</a:t>
                </a:r>
              </a:p>
              <a:p>
                <a:endParaRPr lang="nl-BE" sz="1500" dirty="0" smtClean="0"/>
              </a:p>
              <a:p>
                <a:r>
                  <a:rPr lang="nl-BE" sz="2500" dirty="0" err="1" smtClean="0"/>
                  <a:t>Sometimes</a:t>
                </a:r>
                <a:r>
                  <a:rPr lang="nl-BE" sz="2500" dirty="0" smtClean="0"/>
                  <a:t> we </a:t>
                </a:r>
                <a:r>
                  <a:rPr lang="nl-BE" sz="2500" dirty="0" err="1" smtClean="0"/>
                  <a:t>write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instead</a:t>
                </a:r>
                <a:r>
                  <a:rPr lang="nl-BE" sz="2500" dirty="0" smtClean="0"/>
                  <a:t> of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nl-BE" sz="2500" dirty="0" smtClean="0"/>
                  <a:t> , in </a:t>
                </a:r>
                <a:r>
                  <a:rPr lang="nl-BE" sz="2500" dirty="0" err="1" smtClean="0"/>
                  <a:t>which</a:t>
                </a:r>
                <a:r>
                  <a:rPr lang="nl-BE" sz="2500" dirty="0" smtClean="0"/>
                  <a:t> case we </a:t>
                </a:r>
                <a:r>
                  <a:rPr lang="nl-BE" sz="2500" dirty="0" err="1" smtClean="0"/>
                  <a:t>write</a:t>
                </a:r>
                <a:endParaRPr lang="nl-BE" sz="2500" dirty="0" smtClean="0"/>
              </a:p>
              <a:p>
                <a:endParaRPr lang="nl-BE" sz="2500" dirty="0"/>
              </a:p>
              <a:p>
                <a:pPr algn="ctr"/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nl-BE" sz="2500" dirty="0" smtClean="0"/>
                  <a:t> or </a:t>
                </a:r>
                <a:r>
                  <a:rPr lang="nl-BE" sz="2500" dirty="0" err="1" smtClean="0"/>
                  <a:t>simply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𝑎𝑔</m:t>
                    </m:r>
                  </m:oMath>
                </a14:m>
                <a:r>
                  <a:rPr lang="nl-BE" sz="2500" dirty="0" smtClean="0"/>
                  <a:t>     </a:t>
                </a:r>
                <a:r>
                  <a:rPr lang="nl-BE" sz="2500" dirty="0" err="1" smtClean="0"/>
                  <a:t>instead</a:t>
                </a:r>
                <a:r>
                  <a:rPr lang="nl-BE" sz="2500" dirty="0" smtClean="0"/>
                  <a:t> of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nl-BE" sz="2500" dirty="0" smtClean="0"/>
                  <a:t>.</a:t>
                </a:r>
              </a:p>
              <a:p>
                <a:pPr algn="ctr"/>
                <a:endParaRPr lang="nl-BE" sz="2500" dirty="0"/>
              </a:p>
              <a:p>
                <a:r>
                  <a:rPr lang="nl-BE" sz="2500" dirty="0" smtClean="0"/>
                  <a:t>Square-</a:t>
                </a:r>
                <a:r>
                  <a:rPr lang="nl-BE" sz="2500" dirty="0" err="1" smtClean="0"/>
                  <a:t>and</a:t>
                </a:r>
                <a:r>
                  <a:rPr lang="nl-BE" sz="2500" dirty="0" smtClean="0"/>
                  <a:t>-</a:t>
                </a:r>
                <a:r>
                  <a:rPr lang="nl-BE" sz="2500" dirty="0" err="1" smtClean="0"/>
                  <a:t>multiply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nl-BE" sz="2500" dirty="0" smtClean="0"/>
                  <a:t> double-and-add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555" y="3434250"/>
                <a:ext cx="5676075" cy="3016210"/>
              </a:xfrm>
              <a:prstGeom prst="rect">
                <a:avLst/>
              </a:prstGeom>
              <a:blipFill>
                <a:blip r:embed="rId4"/>
                <a:stretch>
                  <a:fillRect l="-1826" t="-1414" b="-383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4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8322" y="622853"/>
            <a:ext cx="9443173" cy="60032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509" y="261258"/>
            <a:ext cx="10548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Supersingular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isogeny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graphs</a:t>
            </a:r>
            <a:endParaRPr lang="nl-BE" sz="3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0632" y="1339516"/>
                <a:ext cx="111492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ℓ=3</m:t>
                      </m:r>
                    </m:oMath>
                  </m:oMathPara>
                </a14:m>
                <a:endParaRPr lang="nl-BE" sz="25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32" y="1339516"/>
                <a:ext cx="1114926" cy="477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6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509" y="261258"/>
            <a:ext cx="10548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Supersingular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isogeny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graphs</a:t>
            </a:r>
            <a:endParaRPr lang="nl-BE" sz="3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593" y="995295"/>
            <a:ext cx="9022973" cy="55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013" y="1326895"/>
            <a:ext cx="8472683" cy="5398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509" y="261258"/>
            <a:ext cx="105480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Supersingular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isogeny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graphs</a:t>
            </a:r>
            <a:endParaRPr lang="nl-BE" sz="3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nl-BE" sz="2500" dirty="0" smtClean="0"/>
              <a:t>(</a:t>
            </a:r>
            <a:r>
              <a:rPr lang="nl-BE" sz="2500" dirty="0" err="1" smtClean="0"/>
              <a:t>still</a:t>
            </a:r>
            <a:r>
              <a:rPr lang="nl-BE" sz="2500" dirty="0" smtClean="0"/>
              <a:t> </a:t>
            </a:r>
            <a:r>
              <a:rPr lang="nl-BE" sz="2500" dirty="0" err="1" smtClean="0"/>
              <a:t>stealing</a:t>
            </a:r>
            <a:r>
              <a:rPr lang="nl-BE" sz="2500" dirty="0" smtClean="0"/>
              <a:t> </a:t>
            </a:r>
            <a:r>
              <a:rPr lang="nl-BE" sz="2500" dirty="0" err="1" smtClean="0"/>
              <a:t>from</a:t>
            </a:r>
            <a:r>
              <a:rPr lang="nl-BE" sz="2500" dirty="0" smtClean="0"/>
              <a:t> Frederik Vercauteren)</a:t>
            </a:r>
            <a:endParaRPr lang="nl-BE" sz="2500" dirty="0"/>
          </a:p>
        </p:txBody>
      </p:sp>
    </p:spTree>
    <p:extLst>
      <p:ext uri="{BB962C8B-B14F-4D97-AF65-F5344CB8AC3E}">
        <p14:creationId xmlns:p14="http://schemas.microsoft.com/office/powerpoint/2010/main" val="36541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509" y="261258"/>
            <a:ext cx="10548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Jao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Feo’s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SIDH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510" y="1616471"/>
            <a:ext cx="9956926" cy="418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509" y="261258"/>
            <a:ext cx="10548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Jao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Feo’s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SIDH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528" y="967409"/>
            <a:ext cx="10282369" cy="564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509" y="261258"/>
            <a:ext cx="105480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Comparison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CRS/CSIDH versus SIDH</a:t>
            </a:r>
          </a:p>
          <a:p>
            <a:r>
              <a:rPr lang="nl-BE" sz="2500" dirty="0" smtClean="0"/>
              <a:t>(</a:t>
            </a:r>
            <a:r>
              <a:rPr lang="nl-BE" sz="2500" dirty="0" err="1" smtClean="0"/>
              <a:t>now</a:t>
            </a:r>
            <a:r>
              <a:rPr lang="nl-BE" sz="2500" dirty="0" smtClean="0"/>
              <a:t> </a:t>
            </a:r>
            <a:r>
              <a:rPr lang="nl-BE" sz="2500" dirty="0" err="1"/>
              <a:t>stealing</a:t>
            </a:r>
            <a:r>
              <a:rPr lang="nl-BE" sz="2500" dirty="0"/>
              <a:t> </a:t>
            </a:r>
            <a:r>
              <a:rPr lang="nl-BE" sz="2500" dirty="0" err="1"/>
              <a:t>from</a:t>
            </a:r>
            <a:r>
              <a:rPr lang="nl-BE" sz="2500" dirty="0"/>
              <a:t> </a:t>
            </a:r>
            <a:r>
              <a:rPr lang="nl-BE" sz="2500" dirty="0" smtClean="0"/>
              <a:t>Luca De </a:t>
            </a:r>
            <a:r>
              <a:rPr lang="nl-BE" sz="2500" dirty="0" err="1" smtClean="0"/>
              <a:t>Feo</a:t>
            </a:r>
            <a:r>
              <a:rPr lang="nl-BE" sz="2500" dirty="0" smtClean="0"/>
              <a:t>)</a:t>
            </a:r>
            <a:endParaRPr lang="nl-BE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406" t="1980" r="15290" b="13124"/>
          <a:stretch/>
        </p:blipFill>
        <p:spPr>
          <a:xfrm>
            <a:off x="4201869" y="1298711"/>
            <a:ext cx="7688526" cy="514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98" y="1028166"/>
            <a:ext cx="3462196" cy="3853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79" y="4837185"/>
            <a:ext cx="2056786" cy="9308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508" y="261258"/>
            <a:ext cx="1057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1976: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Diffie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-Hellman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key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exchange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from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exponentiation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in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groups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83859" y="1493637"/>
            <a:ext cx="3941225" cy="3333715"/>
          </a:xfrm>
          <a:prstGeom prst="rect">
            <a:avLst/>
          </a:prstGeom>
        </p:spPr>
      </p:pic>
      <p:pic>
        <p:nvPicPr>
          <p:cNvPr id="2052" name="Picture 4" descr="Afbeeldingsresultaat voor bob campagn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20936" y="4906430"/>
            <a:ext cx="2534981" cy="11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254556" y="1246301"/>
            <a:ext cx="5776234" cy="1627527"/>
            <a:chOff x="3254556" y="1246301"/>
            <a:chExt cx="5776234" cy="1627527"/>
          </a:xfrm>
        </p:grpSpPr>
        <p:sp>
          <p:nvSpPr>
            <p:cNvPr id="2" name="Arc 1"/>
            <p:cNvSpPr/>
            <p:nvPr/>
          </p:nvSpPr>
          <p:spPr>
            <a:xfrm>
              <a:off x="3254556" y="1289107"/>
              <a:ext cx="5776234" cy="1584721"/>
            </a:xfrm>
            <a:prstGeom prst="arc">
              <a:avLst>
                <a:gd name="adj1" fmla="val 11225214"/>
                <a:gd name="adj2" fmla="val 21204346"/>
              </a:avLst>
            </a:prstGeom>
            <a:ln w="19050">
              <a:solidFill>
                <a:schemeClr val="accent6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657725" y="1246301"/>
                  <a:ext cx="3143250" cy="8617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25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group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l-BE" sz="25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,⋅</m:t>
                      </m:r>
                    </m:oMath>
                  </a14:m>
                  <a:r>
                    <a:rPr lang="nl-BE" sz="25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nl-BE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BE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nl-BE" sz="25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7725" y="1246301"/>
                  <a:ext cx="3143250" cy="861774"/>
                </a:xfrm>
                <a:prstGeom prst="rect">
                  <a:avLst/>
                </a:prstGeom>
                <a:blipFill>
                  <a:blip r:embed="rId6"/>
                  <a:stretch>
                    <a:fillRect t="-4930" b="-42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3254556" y="2701263"/>
            <a:ext cx="4124528" cy="856904"/>
            <a:chOff x="3254556" y="2701263"/>
            <a:chExt cx="4124528" cy="8569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254556" y="2701263"/>
                  <a:ext cx="122328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BE" sz="25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oMath>
                    </m:oMathPara>
                  </a14:m>
                  <a:endParaRPr lang="nl-BE" sz="25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4556" y="2701263"/>
                  <a:ext cx="1223282" cy="4770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468744" y="3081113"/>
                  <a:ext cx="122328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nl-BE" sz="2500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8744" y="3081113"/>
                  <a:ext cx="1223282" cy="477054"/>
                </a:xfrm>
                <a:prstGeom prst="rect">
                  <a:avLst/>
                </a:prstGeom>
                <a:blipFill>
                  <a:blip r:embed="rId8"/>
                  <a:stretch>
                    <a:fillRect b="-8861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4340780" y="3392474"/>
              <a:ext cx="3038304" cy="0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400550" y="4404484"/>
            <a:ext cx="4439941" cy="884769"/>
            <a:chOff x="4400550" y="4404484"/>
            <a:chExt cx="4439941" cy="884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617209" y="4404484"/>
                  <a:ext cx="122328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BE" sz="25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oMath>
                    </m:oMathPara>
                  </a14:m>
                  <a:endParaRPr lang="nl-BE" sz="25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7209" y="4404484"/>
                  <a:ext cx="1223282" cy="4770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439716" y="4805338"/>
                  <a:ext cx="1223282" cy="4839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nl-BE" sz="2500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9716" y="4805338"/>
                  <a:ext cx="1223282" cy="483915"/>
                </a:xfrm>
                <a:prstGeom prst="rect">
                  <a:avLst/>
                </a:prstGeom>
                <a:blipFill>
                  <a:blip r:embed="rId10"/>
                  <a:stretch>
                    <a:fillRect b="-8750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 flipH="1">
              <a:off x="4400550" y="5093386"/>
              <a:ext cx="3331118" cy="0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636650" y="5495925"/>
            <a:ext cx="3095018" cy="990146"/>
            <a:chOff x="4636650" y="5495925"/>
            <a:chExt cx="3095018" cy="9901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636650" y="6002156"/>
                  <a:ext cx="3095018" cy="4839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nl-BE" sz="25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25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l-BE" sz="25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nl-BE" sz="25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</m:sSup>
                            <m:r>
                              <a:rPr lang="nl-BE" sz="2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nl-B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l-B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l-B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p>
                        </m:sSup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l-BE" sz="25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nl-BE" sz="25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25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l-BE" sz="25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nl-BE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  <m:r>
                              <a:rPr lang="nl-BE" sz="2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nl-B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nl-BE" sz="2500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6650" y="6002156"/>
                  <a:ext cx="3095018" cy="483915"/>
                </a:xfrm>
                <a:prstGeom prst="rect">
                  <a:avLst/>
                </a:prstGeom>
                <a:blipFill>
                  <a:blip r:embed="rId11"/>
                  <a:stretch>
                    <a:fillRect l="-1775" b="-17722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5124450" y="5495925"/>
              <a:ext cx="211455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500" dirty="0" smtClean="0"/>
                <a:t>shared </a:t>
              </a:r>
              <a:r>
                <a:rPr lang="nl-BE" sz="2500" dirty="0" err="1" smtClean="0"/>
                <a:t>secret</a:t>
              </a:r>
              <a:r>
                <a:rPr lang="nl-BE" sz="2500" dirty="0" smtClean="0"/>
                <a:t>:</a:t>
              </a:r>
              <a:endParaRPr lang="nl-BE" sz="2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59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1076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1976: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Diffie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-Hellman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key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exchange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from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exponentiation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in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groups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510" y="942621"/>
            <a:ext cx="95981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err="1" smtClean="0"/>
              <a:t>Key</a:t>
            </a:r>
            <a:r>
              <a:rPr lang="nl-BE" sz="2500" dirty="0" smtClean="0"/>
              <a:t> features: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32089" y="1693329"/>
                <a:ext cx="857955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Practicality: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given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BE" sz="2500" b="1" i="0" smtClean="0">
                        <a:latin typeface="Cambria Math" panose="02040503050406030204" pitchFamily="18" charset="0"/>
                      </a:rPr>
                      <m:t>𝐙</m:t>
                    </m:r>
                  </m:oMath>
                </a14:m>
                <a:r>
                  <a:rPr lang="nl-BE" sz="2500" b="1" dirty="0" smtClean="0"/>
                  <a:t> </a:t>
                </a:r>
                <a:r>
                  <a:rPr lang="nl-BE" sz="2500" dirty="0" err="1" smtClean="0"/>
                  <a:t>and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BE" sz="2500" dirty="0" smtClean="0"/>
                  <a:t>, </a:t>
                </a:r>
                <a:r>
                  <a:rPr lang="nl-BE" sz="2500" dirty="0" err="1" smtClean="0"/>
                  <a:t>can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efficiently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compute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nl-BE" sz="2500" dirty="0" smtClean="0"/>
                  <a:t>.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089" y="1693329"/>
                <a:ext cx="8579556" cy="477054"/>
              </a:xfrm>
              <a:prstGeom prst="rect">
                <a:avLst/>
              </a:prstGeom>
              <a:blipFill>
                <a:blip r:embed="rId2"/>
                <a:stretch>
                  <a:fillRect l="-1208" t="-10256" b="-3076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32089" y="4148661"/>
                <a:ext cx="10611555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Security: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based</a:t>
                </a:r>
                <a:r>
                  <a:rPr lang="nl-BE" sz="2500" dirty="0" smtClean="0"/>
                  <a:t> on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discrete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logarithm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problem</a:t>
                </a:r>
                <a:r>
                  <a:rPr lang="nl-BE" sz="2500" dirty="0" smtClean="0"/>
                  <a:t>, i.e., </a:t>
                </a:r>
              </a:p>
              <a:p>
                <a:r>
                  <a:rPr lang="nl-BE" sz="2500" dirty="0"/>
                  <a:t>	</a:t>
                </a:r>
                <a:r>
                  <a:rPr lang="nl-BE" sz="2500" dirty="0" smtClean="0"/>
                  <a:t>	</a:t>
                </a:r>
                <a:r>
                  <a:rPr lang="nl-BE" sz="2500" dirty="0" err="1" smtClean="0"/>
                  <a:t>given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BE" sz="2500" b="1" dirty="0" smtClean="0"/>
                  <a:t> </a:t>
                </a:r>
                <a:r>
                  <a:rPr lang="nl-BE" sz="2500" dirty="0" err="1" smtClean="0"/>
                  <a:t>and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BE" sz="2500" dirty="0" smtClean="0"/>
                  <a:t>, </a:t>
                </a:r>
                <a:r>
                  <a:rPr lang="nl-BE" sz="2500" dirty="0" err="1" smtClean="0"/>
                  <a:t>determine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some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corresponding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BE" sz="2500" dirty="0" smtClean="0"/>
                  <a:t>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089" y="4148661"/>
                <a:ext cx="10611555" cy="861774"/>
              </a:xfrm>
              <a:prstGeom prst="rect">
                <a:avLst/>
              </a:prstGeom>
              <a:blipFill>
                <a:blip r:embed="rId3"/>
                <a:stretch>
                  <a:fillRect l="-977" t="-5674" b="-1631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998944" y="2235199"/>
            <a:ext cx="9519755" cy="810550"/>
            <a:chOff x="1998944" y="2235199"/>
            <a:chExt cx="9519755" cy="810550"/>
          </a:xfrm>
        </p:grpSpPr>
        <p:sp>
          <p:nvSpPr>
            <p:cNvPr id="13" name="Freeform 12"/>
            <p:cNvSpPr/>
            <p:nvPr/>
          </p:nvSpPr>
          <p:spPr>
            <a:xfrm>
              <a:off x="1998944" y="2235199"/>
              <a:ext cx="891012" cy="513105"/>
            </a:xfrm>
            <a:custGeom>
              <a:avLst/>
              <a:gdLst>
                <a:gd name="connsiteX0" fmla="*/ 78212 w 891012"/>
                <a:gd name="connsiteY0" fmla="*/ 0 h 513105"/>
                <a:gd name="connsiteX1" fmla="*/ 78212 w 891012"/>
                <a:gd name="connsiteY1" fmla="*/ 440267 h 513105"/>
                <a:gd name="connsiteX2" fmla="*/ 891012 w 891012"/>
                <a:gd name="connsiteY2" fmla="*/ 508000 h 51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012" h="513105">
                  <a:moveTo>
                    <a:pt x="78212" y="0"/>
                  </a:moveTo>
                  <a:cubicBezTo>
                    <a:pt x="10478" y="177800"/>
                    <a:pt x="-57255" y="355600"/>
                    <a:pt x="78212" y="440267"/>
                  </a:cubicBezTo>
                  <a:cubicBezTo>
                    <a:pt x="213679" y="524934"/>
                    <a:pt x="552345" y="516467"/>
                    <a:pt x="891012" y="508000"/>
                  </a:cubicBezTo>
                </a:path>
              </a:pathLst>
            </a:custGeom>
            <a:noFill/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39143" y="2491751"/>
              <a:ext cx="8579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3000" b="1" dirty="0" smtClean="0">
                  <a:solidFill>
                    <a:schemeClr val="accent6">
                      <a:lumMod val="50000"/>
                    </a:schemeClr>
                  </a:solidFill>
                  <a:sym typeface="Wingdings 2" panose="05020102010507070707" pitchFamily="18" charset="2"/>
                </a:rPr>
                <a:t>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thanks</a:t>
              </a:r>
              <a:r>
                <a:rPr lang="nl-BE" sz="2500" dirty="0" smtClean="0">
                  <a:sym typeface="Wingdings 2" panose="05020102010507070707" pitchFamily="18" charset="2"/>
                </a:rPr>
                <a:t>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to</a:t>
              </a:r>
              <a:r>
                <a:rPr lang="nl-BE" sz="2500" dirty="0" smtClean="0">
                  <a:sym typeface="Wingdings 2" panose="05020102010507070707" pitchFamily="18" charset="2"/>
                </a:rPr>
                <a:t> square-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and</a:t>
              </a:r>
              <a:r>
                <a:rPr lang="nl-BE" sz="2500" dirty="0" smtClean="0">
                  <a:sym typeface="Wingdings 2" panose="05020102010507070707" pitchFamily="18" charset="2"/>
                </a:rPr>
                <a:t>-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multiply</a:t>
              </a:r>
              <a:r>
                <a:rPr lang="nl-BE" sz="2500" dirty="0" smtClean="0">
                  <a:sym typeface="Wingdings 2" panose="05020102010507070707" pitchFamily="18" charset="2"/>
                </a:rPr>
                <a:t> (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if</a:t>
              </a:r>
              <a:r>
                <a:rPr lang="nl-BE" sz="2500" dirty="0" smtClean="0">
                  <a:sym typeface="Wingdings 2" panose="05020102010507070707" pitchFamily="18" charset="2"/>
                </a:rPr>
                <a:t>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group</a:t>
              </a:r>
              <a:r>
                <a:rPr lang="nl-BE" sz="2500" dirty="0" smtClean="0">
                  <a:sym typeface="Wingdings 2" panose="05020102010507070707" pitchFamily="18" charset="2"/>
                </a:rPr>
                <a:t>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operation</a:t>
              </a:r>
              <a:r>
                <a:rPr lang="nl-BE" sz="2500" dirty="0" smtClean="0">
                  <a:sym typeface="Wingdings 2" panose="05020102010507070707" pitchFamily="18" charset="2"/>
                </a:rPr>
                <a:t> is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efficient</a:t>
              </a:r>
              <a:r>
                <a:rPr lang="nl-BE" sz="2500" dirty="0" smtClean="0">
                  <a:sym typeface="Wingdings 2" panose="05020102010507070707" pitchFamily="18" charset="2"/>
                </a:rPr>
                <a:t>)</a:t>
              </a:r>
              <a:endParaRPr lang="nl-BE" sz="3000" b="1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98944" y="4651131"/>
            <a:ext cx="9519755" cy="1183446"/>
            <a:chOff x="2010233" y="4353686"/>
            <a:chExt cx="9519755" cy="1183446"/>
          </a:xfrm>
        </p:grpSpPr>
        <p:sp>
          <p:nvSpPr>
            <p:cNvPr id="30" name="Freeform 29"/>
            <p:cNvSpPr/>
            <p:nvPr/>
          </p:nvSpPr>
          <p:spPr>
            <a:xfrm>
              <a:off x="2010233" y="4353686"/>
              <a:ext cx="891012" cy="886001"/>
            </a:xfrm>
            <a:custGeom>
              <a:avLst/>
              <a:gdLst>
                <a:gd name="connsiteX0" fmla="*/ 78212 w 891012"/>
                <a:gd name="connsiteY0" fmla="*/ 0 h 513105"/>
                <a:gd name="connsiteX1" fmla="*/ 78212 w 891012"/>
                <a:gd name="connsiteY1" fmla="*/ 440267 h 513105"/>
                <a:gd name="connsiteX2" fmla="*/ 891012 w 891012"/>
                <a:gd name="connsiteY2" fmla="*/ 508000 h 51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012" h="513105">
                  <a:moveTo>
                    <a:pt x="78212" y="0"/>
                  </a:moveTo>
                  <a:cubicBezTo>
                    <a:pt x="10478" y="177800"/>
                    <a:pt x="-57255" y="355600"/>
                    <a:pt x="78212" y="440267"/>
                  </a:cubicBezTo>
                  <a:cubicBezTo>
                    <a:pt x="213679" y="524934"/>
                    <a:pt x="552345" y="516467"/>
                    <a:pt x="891012" y="508000"/>
                  </a:cubicBezTo>
                </a:path>
              </a:pathLst>
            </a:custGeom>
            <a:noFill/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50432" y="4983134"/>
              <a:ext cx="8579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3000" b="1" dirty="0" smtClean="0">
                  <a:solidFill>
                    <a:schemeClr val="accent6">
                      <a:lumMod val="50000"/>
                    </a:schemeClr>
                  </a:solidFill>
                  <a:sym typeface="Wingdings 2" panose="05020102010507070707" pitchFamily="18" charset="2"/>
                </a:rPr>
                <a:t> </a:t>
              </a:r>
              <a:r>
                <a:rPr lang="nl-BE" sz="2500" dirty="0" smtClean="0">
                  <a:sym typeface="Wingdings 2" panose="05020102010507070707" pitchFamily="18" charset="2"/>
                </a:rPr>
                <a:t>hard in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certain</a:t>
              </a:r>
              <a:r>
                <a:rPr lang="nl-BE" sz="2500" dirty="0" smtClean="0">
                  <a:sym typeface="Wingdings 2" panose="05020102010507070707" pitchFamily="18" charset="2"/>
                </a:rPr>
                <a:t>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groups</a:t>
              </a:r>
              <a:r>
                <a:rPr lang="nl-BE" sz="2500" dirty="0" smtClean="0">
                  <a:sym typeface="Wingdings 2" panose="05020102010507070707" pitchFamily="18" charset="2"/>
                </a:rPr>
                <a:t> (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conjecturally</a:t>
              </a:r>
              <a:r>
                <a:rPr lang="nl-BE" sz="2500" dirty="0" smtClean="0">
                  <a:sym typeface="Wingdings 2" panose="05020102010507070707" pitchFamily="18" charset="2"/>
                </a:rPr>
                <a:t>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and</a:t>
              </a:r>
              <a:r>
                <a:rPr lang="nl-BE" sz="2500" dirty="0" smtClean="0">
                  <a:sym typeface="Wingdings 2" panose="05020102010507070707" pitchFamily="18" charset="2"/>
                </a:rPr>
                <a:t>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prequantum</a:t>
              </a:r>
              <a:r>
                <a:rPr lang="nl-BE" sz="2500" dirty="0" smtClean="0">
                  <a:sym typeface="Wingdings 2" panose="05020102010507070707" pitchFamily="18" charset="2"/>
                </a:rPr>
                <a:t>)</a:t>
              </a:r>
              <a:endParaRPr lang="nl-BE" sz="3000" b="1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938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6470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Diffie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Hellman’s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choice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13510" y="907453"/>
                <a:ext cx="9598135" cy="2998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Let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be</a:t>
                </a:r>
                <a:r>
                  <a:rPr lang="nl-BE" sz="2500" dirty="0" smtClean="0"/>
                  <a:t> a prime </a:t>
                </a:r>
                <a:r>
                  <a:rPr lang="nl-BE" sz="2500" dirty="0" err="1" smtClean="0"/>
                  <a:t>number</a:t>
                </a:r>
                <a:r>
                  <a:rPr lang="nl-BE" sz="2500" dirty="0" smtClean="0"/>
                  <a:t>.</a:t>
                </a:r>
              </a:p>
              <a:p>
                <a:endParaRPr lang="nl-BE" sz="1500" dirty="0"/>
              </a:p>
              <a:p>
                <a:r>
                  <a:rPr lang="nl-BE" sz="2500" dirty="0" err="1" smtClean="0"/>
                  <a:t>Consider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finite</a:t>
                </a:r>
                <a:r>
                  <a:rPr lang="nl-BE" sz="2500" dirty="0" smtClean="0"/>
                  <a:t>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nl-BE" sz="25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BE" sz="2500" b="0" i="0" smtClean="0">
                        <a:latin typeface="Cambria Math" panose="02040503050406030204" pitchFamily="18" charset="0"/>
                      </a:rPr>
                      <m:t>GF</m:t>
                    </m:r>
                    <m:d>
                      <m:d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nl-BE" sz="2500" dirty="0" smtClean="0"/>
                  <a:t>. </a:t>
                </a:r>
              </a:p>
              <a:p>
                <a:endParaRPr lang="nl-BE" sz="1500" dirty="0" smtClean="0"/>
              </a:p>
              <a:p>
                <a:r>
                  <a:rPr lang="nl-BE" sz="2500" dirty="0" err="1" smtClean="0"/>
                  <a:t>Then</a:t>
                </a:r>
                <a:r>
                  <a:rPr lang="nl-BE" sz="2500" dirty="0" smtClean="0"/>
                  <a:t> let:</a:t>
                </a:r>
              </a:p>
              <a:p>
                <a:endParaRPr lang="nl-BE" sz="1500" dirty="0"/>
              </a:p>
              <a:p>
                <a:r>
                  <a:rPr lang="nl-BE" sz="2500" dirty="0" smtClean="0"/>
                  <a:t> 	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sz="25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sup>
                    </m:sSub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nl-BE" sz="2500" dirty="0" smtClean="0"/>
                  <a:t> equiped </a:t>
                </a:r>
                <a:r>
                  <a:rPr lang="nl-BE" sz="2500" dirty="0" err="1" smtClean="0"/>
                  <a:t>with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multiplication</a:t>
                </a:r>
                <a:endParaRPr lang="nl-BE" sz="2500" dirty="0" smtClean="0"/>
              </a:p>
              <a:p>
                <a:endParaRPr lang="nl-BE" sz="1500" dirty="0"/>
              </a:p>
              <a:p>
                <a:r>
                  <a:rPr lang="nl-BE" sz="2500" dirty="0"/>
                  <a:t>	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BE" sz="2500" dirty="0" smtClean="0"/>
                  <a:t> a generator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10" y="907453"/>
                <a:ext cx="9598135" cy="2998641"/>
              </a:xfrm>
              <a:prstGeom prst="rect">
                <a:avLst/>
              </a:prstGeom>
              <a:blipFill>
                <a:blip r:embed="rId2"/>
                <a:stretch>
                  <a:fillRect l="-1016" t="-1626" b="-406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14400" y="4734602"/>
            <a:ext cx="10666488" cy="1798083"/>
            <a:chOff x="914400" y="4734602"/>
            <a:chExt cx="10666488" cy="1798083"/>
          </a:xfrm>
        </p:grpSpPr>
        <p:sp>
          <p:nvSpPr>
            <p:cNvPr id="19" name="Folded Corner 18"/>
            <p:cNvSpPr/>
            <p:nvPr/>
          </p:nvSpPr>
          <p:spPr>
            <a:xfrm>
              <a:off x="914400" y="4734602"/>
              <a:ext cx="10032022" cy="1798083"/>
            </a:xfrm>
            <a:prstGeom prst="foldedCorner">
              <a:avLst>
                <a:gd name="adj" fmla="val 16111"/>
              </a:avLst>
            </a:prstGeom>
            <a:solidFill>
              <a:schemeClr val="accent2">
                <a:lumMod val="5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002322" y="4843009"/>
                  <a:ext cx="9750669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Still 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alive</a:t>
                  </a:r>
                  <a:r>
                    <a:rPr lang="nl-BE" sz="2500" dirty="0" smtClean="0"/>
                    <a:t>, but </a:t>
                  </a:r>
                  <a:r>
                    <a:rPr lang="nl-BE" sz="2500" dirty="0" err="1" smtClean="0"/>
                    <a:t>recommended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size</a:t>
                  </a:r>
                  <a:r>
                    <a:rPr lang="nl-BE" sz="2500" dirty="0" smtClean="0"/>
                    <a:t> of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grew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from</a:t>
                  </a:r>
                  <a:r>
                    <a:rPr lang="nl-BE" sz="2500" dirty="0" smtClean="0"/>
                    <a:t> 200 bits </a:t>
                  </a:r>
                  <a:r>
                    <a:rPr lang="nl-BE" sz="2500" dirty="0" err="1" smtClean="0"/>
                    <a:t>to</a:t>
                  </a:r>
                  <a:r>
                    <a:rPr lang="nl-BE" sz="2500" dirty="0" smtClean="0"/>
                    <a:t> 3072 bits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322" y="4843009"/>
                  <a:ext cx="9750669" cy="477054"/>
                </a:xfrm>
                <a:prstGeom prst="rect">
                  <a:avLst/>
                </a:prstGeom>
                <a:blipFill>
                  <a:blip r:embed="rId3"/>
                  <a:stretch>
                    <a:fillRect l="-1000" t="-8861" b="-29114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/>
            <p:cNvGrpSpPr/>
            <p:nvPr/>
          </p:nvGrpSpPr>
          <p:grpSpPr>
            <a:xfrm>
              <a:off x="1769806" y="5320063"/>
              <a:ext cx="9811082" cy="946709"/>
              <a:chOff x="1769806" y="5100259"/>
              <a:chExt cx="9811082" cy="1110964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1797803" y="5115008"/>
                <a:ext cx="880786" cy="345020"/>
              </a:xfrm>
              <a:custGeom>
                <a:avLst/>
                <a:gdLst>
                  <a:gd name="connsiteX0" fmla="*/ 78212 w 891012"/>
                  <a:gd name="connsiteY0" fmla="*/ 0 h 513105"/>
                  <a:gd name="connsiteX1" fmla="*/ 78212 w 891012"/>
                  <a:gd name="connsiteY1" fmla="*/ 440267 h 513105"/>
                  <a:gd name="connsiteX2" fmla="*/ 891012 w 891012"/>
                  <a:gd name="connsiteY2" fmla="*/ 508000 h 51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1012" h="513105">
                    <a:moveTo>
                      <a:pt x="78212" y="0"/>
                    </a:moveTo>
                    <a:cubicBezTo>
                      <a:pt x="10478" y="177800"/>
                      <a:pt x="-57255" y="355600"/>
                      <a:pt x="78212" y="440267"/>
                    </a:cubicBezTo>
                    <a:cubicBezTo>
                      <a:pt x="213679" y="524934"/>
                      <a:pt x="552345" y="516467"/>
                      <a:pt x="891012" y="508000"/>
                    </a:cubicBezTo>
                  </a:path>
                </a:pathLst>
              </a:custGeom>
              <a:noFill/>
              <a:ln w="1905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/>
                  <p:cNvSpPr/>
                  <p:nvPr/>
                </p:nvSpPr>
                <p:spPr>
                  <a:xfrm>
                    <a:off x="2717108" y="5165872"/>
                    <a:ext cx="8863780" cy="104535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BE" sz="2500" dirty="0" err="1" smtClean="0"/>
                      <a:t>subexponential</a:t>
                    </a:r>
                    <a:r>
                      <a:rPr lang="nl-BE" sz="2500" dirty="0" smtClean="0"/>
                      <a:t>-time </a:t>
                    </a:r>
                    <a:r>
                      <a:rPr lang="nl-BE" sz="2500" dirty="0" err="1" smtClean="0"/>
                      <a:t>algorithm</a:t>
                    </a:r>
                    <a:r>
                      <a:rPr lang="nl-BE" sz="2500" dirty="0" smtClean="0"/>
                      <a:t>: NFS </a:t>
                    </a:r>
                    <a:r>
                      <a:rPr lang="nl-BE" sz="2500" dirty="0" err="1" smtClean="0"/>
                      <a:t>with</a:t>
                    </a:r>
                    <a:r>
                      <a:rPr lang="nl-BE" sz="2500" dirty="0" smtClean="0"/>
                      <a:t> </a:t>
                    </a:r>
                    <a:r>
                      <a:rPr lang="nl-BE" sz="2500" dirty="0" err="1" smtClean="0"/>
                      <a:t>complexity</a:t>
                    </a:r>
                    <a:r>
                      <a:rPr lang="nl-BE" sz="2500" dirty="0" smtClean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nl-BE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skw"/>
                            <m:ctrlPr>
                              <a:rPr lang="nl-BE" sz="2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nl-BE" sz="2500" dirty="0" smtClean="0"/>
                  </a:p>
                  <a:p>
                    <a:endParaRPr lang="nl-BE" sz="1000" dirty="0" smtClean="0"/>
                  </a:p>
                  <a:p>
                    <a:r>
                      <a:rPr lang="nl-BE" sz="2500" dirty="0" err="1" smtClean="0"/>
                      <a:t>faster</a:t>
                    </a:r>
                    <a:r>
                      <a:rPr lang="nl-BE" sz="2500" dirty="0" smtClean="0"/>
                      <a:t> computers</a:t>
                    </a:r>
                    <a:endParaRPr lang="nl-BE" sz="2500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17108" y="5165872"/>
                    <a:ext cx="8863780" cy="104535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169" t="-65753" b="-55479"/>
                    </a:stretch>
                  </a:blipFill>
                </p:spPr>
                <p:txBody>
                  <a:bodyPr/>
                  <a:lstStyle/>
                  <a:p>
                    <a:r>
                      <a:rPr lang="nl-B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Freeform 15"/>
              <p:cNvSpPr/>
              <p:nvPr/>
            </p:nvSpPr>
            <p:spPr>
              <a:xfrm>
                <a:off x="1769806" y="5100259"/>
                <a:ext cx="914399" cy="1040019"/>
              </a:xfrm>
              <a:custGeom>
                <a:avLst/>
                <a:gdLst>
                  <a:gd name="connsiteX0" fmla="*/ 78212 w 891012"/>
                  <a:gd name="connsiteY0" fmla="*/ 0 h 513105"/>
                  <a:gd name="connsiteX1" fmla="*/ 78212 w 891012"/>
                  <a:gd name="connsiteY1" fmla="*/ 440267 h 513105"/>
                  <a:gd name="connsiteX2" fmla="*/ 891012 w 891012"/>
                  <a:gd name="connsiteY2" fmla="*/ 508000 h 51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1012" h="513105">
                    <a:moveTo>
                      <a:pt x="78212" y="0"/>
                    </a:moveTo>
                    <a:cubicBezTo>
                      <a:pt x="10478" y="177800"/>
                      <a:pt x="-57255" y="355600"/>
                      <a:pt x="78212" y="440267"/>
                    </a:cubicBezTo>
                    <a:cubicBezTo>
                      <a:pt x="213679" y="524934"/>
                      <a:pt x="552345" y="516467"/>
                      <a:pt x="891012" y="508000"/>
                    </a:cubicBezTo>
                  </a:path>
                </a:pathLst>
              </a:custGeom>
              <a:noFill/>
              <a:ln w="1905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8229600" y="379684"/>
            <a:ext cx="3513908" cy="2029408"/>
            <a:chOff x="8229600" y="379683"/>
            <a:chExt cx="3513908" cy="2207108"/>
          </a:xfrm>
        </p:grpSpPr>
        <p:sp>
          <p:nvSpPr>
            <p:cNvPr id="9" name="Folded Corner 8"/>
            <p:cNvSpPr/>
            <p:nvPr/>
          </p:nvSpPr>
          <p:spPr>
            <a:xfrm>
              <a:off x="8229600" y="379683"/>
              <a:ext cx="3513908" cy="2207108"/>
            </a:xfrm>
            <a:prstGeom prst="foldedCorner">
              <a:avLst>
                <a:gd name="adj" fmla="val 16111"/>
              </a:avLst>
            </a:prstGeom>
            <a:solidFill>
              <a:schemeClr val="accent2">
                <a:lumMod val="5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395063" y="521895"/>
                  <a:ext cx="2617345" cy="17511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Example</a:t>
                  </a:r>
                  <a:r>
                    <a:rPr lang="nl-BE" sz="2500" dirty="0" smtClean="0"/>
                    <a:t>:</a:t>
                  </a:r>
                </a:p>
                <a:p>
                  <a:endParaRPr lang="nl-BE" sz="1500" b="0" i="1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p>
                              <m:sSupPr>
                                <m:ctrlP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sup>
                            </m:sSup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−75</m:t>
                            </m:r>
                          </m:sub>
                          <m:sup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</m:sup>
                        </m:sSubSup>
                      </m:oMath>
                    </m:oMathPara>
                  </a14:m>
                  <a:endParaRPr lang="nl-BE" sz="2500" dirty="0" smtClean="0"/>
                </a:p>
                <a:p>
                  <a:endParaRPr lang="nl-BE" sz="15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=123456789</m:t>
                        </m:r>
                      </m:oMath>
                    </m:oMathPara>
                  </a14:m>
                  <a:endParaRPr lang="nl-BE" sz="25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5063" y="521895"/>
                  <a:ext cx="2617345" cy="1751120"/>
                </a:xfrm>
                <a:prstGeom prst="rect">
                  <a:avLst/>
                </a:prstGeom>
                <a:blipFill>
                  <a:blip r:embed="rId5"/>
                  <a:stretch>
                    <a:fillRect l="-3730" t="-3030" b="-10985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/>
          <p:cNvSpPr txBox="1"/>
          <p:nvPr/>
        </p:nvSpPr>
        <p:spPr>
          <a:xfrm>
            <a:off x="313509" y="4037861"/>
            <a:ext cx="114299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smtClean="0"/>
              <a:t>Computing discrete </a:t>
            </a:r>
            <a:r>
              <a:rPr lang="nl-BE" sz="2500" dirty="0" err="1" smtClean="0"/>
              <a:t>logarithms</a:t>
            </a:r>
            <a:r>
              <a:rPr lang="nl-BE" sz="2500" dirty="0" smtClean="0"/>
              <a:t> in </a:t>
            </a:r>
            <a:r>
              <a:rPr lang="nl-BE" sz="2500" dirty="0" err="1" smtClean="0"/>
              <a:t>finite</a:t>
            </a:r>
            <a:r>
              <a:rPr lang="nl-BE" sz="2500" dirty="0" smtClean="0"/>
              <a:t> fields is indeed hard! (</a:t>
            </a:r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Gauss</a:t>
            </a:r>
            <a:r>
              <a:rPr lang="nl-BE" sz="2500" dirty="0" smtClean="0"/>
              <a:t>, </a:t>
            </a:r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Jacobi</a:t>
            </a:r>
            <a:r>
              <a:rPr lang="nl-BE" sz="2500" dirty="0" smtClean="0"/>
              <a:t>, </a:t>
            </a:r>
            <a:r>
              <a:rPr lang="nl-BE" sz="2500" b="1" dirty="0" err="1" smtClean="0">
                <a:solidFill>
                  <a:schemeClr val="accent2">
                    <a:lumMod val="50000"/>
                  </a:schemeClr>
                </a:solidFill>
              </a:rPr>
              <a:t>Kraitchik</a:t>
            </a:r>
            <a:r>
              <a:rPr lang="nl-BE" sz="25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784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11514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1985: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Koblitz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Miller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suggest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to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use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elliptic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curves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13510" y="942621"/>
                <a:ext cx="11591107" cy="2489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Let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be</a:t>
                </a:r>
                <a:r>
                  <a:rPr lang="nl-BE" sz="2500" dirty="0" smtClean="0"/>
                  <a:t> a prime </a:t>
                </a:r>
                <a:r>
                  <a:rPr lang="nl-BE" sz="2500" dirty="0" err="1" smtClean="0"/>
                  <a:t>number</a:t>
                </a:r>
                <a:r>
                  <a:rPr lang="nl-BE" sz="2500" dirty="0" smtClean="0"/>
                  <a:t>. </a:t>
                </a:r>
                <a:r>
                  <a:rPr lang="nl-BE" sz="2500" dirty="0" err="1" smtClean="0"/>
                  <a:t>Consider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finite</a:t>
                </a:r>
                <a:r>
                  <a:rPr lang="nl-BE" sz="2500" dirty="0" smtClean="0"/>
                  <a:t>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nl-BE" sz="2500" dirty="0" smtClean="0"/>
                  <a:t>. </a:t>
                </a:r>
              </a:p>
              <a:p>
                <a:endParaRPr lang="nl-BE" sz="2000" dirty="0"/>
              </a:p>
              <a:p>
                <a:r>
                  <a:rPr lang="nl-BE" sz="2500" dirty="0" smtClean="0"/>
                  <a:t>An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elliptic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curve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nl-BE" sz="2500" dirty="0" smtClean="0"/>
                  <a:t> is </a:t>
                </a:r>
                <a:r>
                  <a:rPr lang="nl-BE" sz="2500" dirty="0" err="1" smtClean="0"/>
                  <a:t>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equation</a:t>
                </a:r>
                <a:r>
                  <a:rPr lang="nl-BE" sz="2500" dirty="0" smtClean="0"/>
                  <a:t> of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form</a:t>
                </a:r>
              </a:p>
              <a:p>
                <a:endParaRPr lang="nl-BE" sz="15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2500" dirty="0" smtClean="0"/>
              </a:p>
              <a:p>
                <a:endParaRPr lang="nl-BE" sz="1500" dirty="0" smtClean="0"/>
              </a:p>
              <a:p>
                <a:r>
                  <a:rPr lang="nl-BE" sz="2500" dirty="0" err="1" smtClean="0"/>
                  <a:t>where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BE" sz="2500" dirty="0" smtClean="0"/>
                  <a:t> is a squarefree </a:t>
                </a:r>
                <a:r>
                  <a:rPr lang="nl-BE" sz="2500" dirty="0" err="1" smtClean="0"/>
                  <a:t>cubic</a:t>
                </a:r>
                <a:r>
                  <a:rPr lang="nl-BE" sz="2500" dirty="0" smtClean="0"/>
                  <a:t>.</a:t>
                </a:r>
                <a:endParaRPr lang="nl-BE" sz="25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10" y="942621"/>
                <a:ext cx="11591107" cy="2489721"/>
              </a:xfrm>
              <a:prstGeom prst="rect">
                <a:avLst/>
              </a:prstGeom>
              <a:blipFill>
                <a:blip r:embed="rId2"/>
                <a:stretch>
                  <a:fillRect l="-841" t="-1961" b="-41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31798" y="3838079"/>
                <a:ext cx="7805865" cy="2436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BE" sz="2500" dirty="0"/>
                  <a:t>The set of points is </a:t>
                </a:r>
                <a:endParaRPr lang="nl-BE" sz="2500" i="1" dirty="0">
                  <a:latin typeface="Cambria Math" panose="02040503050406030204" pitchFamily="18" charset="0"/>
                </a:endParaRPr>
              </a:p>
              <a:p>
                <a:endParaRPr lang="nl-BE" sz="15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nl-BE" sz="25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l-BE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BE" sz="2500">
                            <a:latin typeface="Cambria Math" panose="02040503050406030204" pitchFamily="18" charset="0"/>
                          </a:rPr>
                          <m:t>solutions</m:t>
                        </m:r>
                        <m:r>
                          <a:rPr lang="nl-BE" sz="25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BE" sz="250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nl-BE" sz="25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nl-BE" sz="2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500" b="1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</m:acc>
                          </m:e>
                          <m:sub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BE" sz="2500">
                            <a:latin typeface="Cambria Math" panose="02040503050406030204" pitchFamily="18" charset="0"/>
                          </a:rPr>
                          <m:t>to</m:t>
                        </m:r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nl-BE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nl-BE" sz="2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nl-BE" sz="25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nl-BE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nl-BE" sz="2500" dirty="0"/>
                  <a:t>.</a:t>
                </a:r>
              </a:p>
              <a:p>
                <a:endParaRPr lang="nl-BE" sz="1500" dirty="0"/>
              </a:p>
              <a:p>
                <a:r>
                  <a:rPr lang="nl-BE" sz="2500" dirty="0"/>
                  <a:t>The set of </a:t>
                </a:r>
                <a:r>
                  <a:rPr lang="nl-BE" sz="2500" b="1" dirty="0" err="1">
                    <a:solidFill>
                      <a:schemeClr val="accent2">
                        <a:lumMod val="50000"/>
                      </a:schemeClr>
                    </a:solidFill>
                  </a:rPr>
                  <a:t>rational</a:t>
                </a:r>
                <a:r>
                  <a:rPr lang="nl-BE" sz="2500" b="1" dirty="0">
                    <a:solidFill>
                      <a:schemeClr val="accent2">
                        <a:lumMod val="50000"/>
                      </a:schemeClr>
                    </a:solidFill>
                  </a:rPr>
                  <a:t> points</a:t>
                </a:r>
                <a:r>
                  <a:rPr lang="nl-BE" sz="2500" dirty="0"/>
                  <a:t> is </a:t>
                </a:r>
              </a:p>
              <a:p>
                <a:endParaRPr lang="nl-BE" sz="15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nl-BE" sz="25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l-BE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nl-BE" sz="2500" i="1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}"/>
                        <m:ctrlPr>
                          <a:rPr lang="nl-BE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BE" sz="2500">
                            <a:latin typeface="Cambria Math" panose="02040503050406030204" pitchFamily="18" charset="0"/>
                          </a:rPr>
                          <m:t>solutions</m:t>
                        </m:r>
                        <m:r>
                          <a:rPr lang="nl-BE" sz="25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BE" sz="250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nl-BE" sz="25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sz="2500" b="1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b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BE" sz="2500">
                            <a:latin typeface="Cambria Math" panose="02040503050406030204" pitchFamily="18" charset="0"/>
                          </a:rPr>
                          <m:t>to</m:t>
                        </m:r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nl-BE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nl-BE" sz="2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nl-BE" sz="2500" i="1">
                        <a:latin typeface="Cambria Math" panose="02040503050406030204" pitchFamily="18" charset="0"/>
                      </a:rPr>
                      <m:t>∪{∞}</m:t>
                    </m:r>
                  </m:oMath>
                </a14:m>
                <a:r>
                  <a:rPr lang="nl-BE" sz="25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798" y="3838079"/>
                <a:ext cx="7805865" cy="2436180"/>
              </a:xfrm>
              <a:prstGeom prst="rect">
                <a:avLst/>
              </a:prstGeom>
              <a:blipFill>
                <a:blip r:embed="rId3"/>
                <a:stretch>
                  <a:fillRect l="-1249" t="-2005" b="-426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408373" y="3617119"/>
            <a:ext cx="4110362" cy="2899092"/>
            <a:chOff x="408373" y="3617119"/>
            <a:chExt cx="4110362" cy="2899092"/>
          </a:xfrm>
        </p:grpSpPr>
        <p:sp>
          <p:nvSpPr>
            <p:cNvPr id="10" name="Folded Corner 9"/>
            <p:cNvSpPr/>
            <p:nvPr/>
          </p:nvSpPr>
          <p:spPr>
            <a:xfrm>
              <a:off x="408373" y="3617119"/>
              <a:ext cx="4110362" cy="2899092"/>
            </a:xfrm>
            <a:prstGeom prst="foldedCorner">
              <a:avLst>
                <a:gd name="adj" fmla="val 16111"/>
              </a:avLst>
            </a:prstGeom>
            <a:solidFill>
              <a:schemeClr val="accent2">
                <a:lumMod val="5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41539" y="4314547"/>
              <a:ext cx="3799644" cy="2031311"/>
              <a:chOff x="5221509" y="3048000"/>
              <a:chExt cx="3647018" cy="3432313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5221509" y="4764157"/>
                <a:ext cx="3647018" cy="0"/>
              </a:xfrm>
              <a:prstGeom prst="straightConnector1">
                <a:avLst/>
              </a:prstGeom>
              <a:ln>
                <a:solidFill>
                  <a:schemeClr val="accent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6896184" y="3077590"/>
                <a:ext cx="0" cy="3087683"/>
              </a:xfrm>
              <a:prstGeom prst="straightConnector1">
                <a:avLst/>
              </a:prstGeom>
              <a:ln>
                <a:solidFill>
                  <a:schemeClr val="accent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Freeform 16"/>
              <p:cNvSpPr/>
              <p:nvPr/>
            </p:nvSpPr>
            <p:spPr>
              <a:xfrm>
                <a:off x="7931526" y="3048000"/>
                <a:ext cx="688212" cy="3432313"/>
              </a:xfrm>
              <a:custGeom>
                <a:avLst/>
                <a:gdLst>
                  <a:gd name="connsiteX0" fmla="*/ 1232935 w 1232935"/>
                  <a:gd name="connsiteY0" fmla="*/ 0 h 6149009"/>
                  <a:gd name="connsiteX1" fmla="*/ 967892 w 1232935"/>
                  <a:gd name="connsiteY1" fmla="*/ 450574 h 6149009"/>
                  <a:gd name="connsiteX2" fmla="*/ 610083 w 1232935"/>
                  <a:gd name="connsiteY2" fmla="*/ 1126435 h 6149009"/>
                  <a:gd name="connsiteX3" fmla="*/ 331787 w 1232935"/>
                  <a:gd name="connsiteY3" fmla="*/ 1749287 h 6149009"/>
                  <a:gd name="connsiteX4" fmla="*/ 186013 w 1232935"/>
                  <a:gd name="connsiteY4" fmla="*/ 2160105 h 6149009"/>
                  <a:gd name="connsiteX5" fmla="*/ 53492 w 1232935"/>
                  <a:gd name="connsiteY5" fmla="*/ 2623931 h 6149009"/>
                  <a:gd name="connsiteX6" fmla="*/ 483 w 1232935"/>
                  <a:gd name="connsiteY6" fmla="*/ 3074505 h 6149009"/>
                  <a:gd name="connsiteX7" fmla="*/ 79996 w 1232935"/>
                  <a:gd name="connsiteY7" fmla="*/ 3617844 h 6149009"/>
                  <a:gd name="connsiteX8" fmla="*/ 225770 w 1232935"/>
                  <a:gd name="connsiteY8" fmla="*/ 4134679 h 6149009"/>
                  <a:gd name="connsiteX9" fmla="*/ 437805 w 1232935"/>
                  <a:gd name="connsiteY9" fmla="*/ 4664766 h 6149009"/>
                  <a:gd name="connsiteX10" fmla="*/ 702848 w 1232935"/>
                  <a:gd name="connsiteY10" fmla="*/ 5181600 h 6149009"/>
                  <a:gd name="connsiteX11" fmla="*/ 967892 w 1232935"/>
                  <a:gd name="connsiteY11" fmla="*/ 5711687 h 6149009"/>
                  <a:gd name="connsiteX12" fmla="*/ 1232935 w 1232935"/>
                  <a:gd name="connsiteY12" fmla="*/ 6149009 h 6149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32935" h="6149009">
                    <a:moveTo>
                      <a:pt x="1232935" y="0"/>
                    </a:moveTo>
                    <a:cubicBezTo>
                      <a:pt x="1152318" y="131417"/>
                      <a:pt x="1071701" y="262835"/>
                      <a:pt x="967892" y="450574"/>
                    </a:cubicBezTo>
                    <a:cubicBezTo>
                      <a:pt x="864083" y="638313"/>
                      <a:pt x="716100" y="909983"/>
                      <a:pt x="610083" y="1126435"/>
                    </a:cubicBezTo>
                    <a:cubicBezTo>
                      <a:pt x="504066" y="1342887"/>
                      <a:pt x="402465" y="1577009"/>
                      <a:pt x="331787" y="1749287"/>
                    </a:cubicBezTo>
                    <a:cubicBezTo>
                      <a:pt x="261109" y="1921565"/>
                      <a:pt x="232395" y="2014331"/>
                      <a:pt x="186013" y="2160105"/>
                    </a:cubicBezTo>
                    <a:cubicBezTo>
                      <a:pt x="139631" y="2305879"/>
                      <a:pt x="84414" y="2471531"/>
                      <a:pt x="53492" y="2623931"/>
                    </a:cubicBezTo>
                    <a:cubicBezTo>
                      <a:pt x="22570" y="2776331"/>
                      <a:pt x="-3934" y="2908853"/>
                      <a:pt x="483" y="3074505"/>
                    </a:cubicBezTo>
                    <a:cubicBezTo>
                      <a:pt x="4900" y="3240157"/>
                      <a:pt x="42448" y="3441148"/>
                      <a:pt x="79996" y="3617844"/>
                    </a:cubicBezTo>
                    <a:cubicBezTo>
                      <a:pt x="117544" y="3794540"/>
                      <a:pt x="166135" y="3960192"/>
                      <a:pt x="225770" y="4134679"/>
                    </a:cubicBezTo>
                    <a:cubicBezTo>
                      <a:pt x="285405" y="4309166"/>
                      <a:pt x="358292" y="4490279"/>
                      <a:pt x="437805" y="4664766"/>
                    </a:cubicBezTo>
                    <a:cubicBezTo>
                      <a:pt x="517318" y="4839253"/>
                      <a:pt x="614500" y="5007113"/>
                      <a:pt x="702848" y="5181600"/>
                    </a:cubicBezTo>
                    <a:cubicBezTo>
                      <a:pt x="791196" y="5356087"/>
                      <a:pt x="879544" y="5550452"/>
                      <a:pt x="967892" y="5711687"/>
                    </a:cubicBezTo>
                    <a:cubicBezTo>
                      <a:pt x="1056240" y="5872922"/>
                      <a:pt x="1144587" y="6010965"/>
                      <a:pt x="1232935" y="6149009"/>
                    </a:cubicBezTo>
                  </a:path>
                </a:pathLst>
              </a:custGeom>
              <a:noFill/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5738348" y="4058677"/>
                <a:ext cx="1150977" cy="1410958"/>
              </a:xfrm>
              <a:custGeom>
                <a:avLst/>
                <a:gdLst>
                  <a:gd name="connsiteX0" fmla="*/ 1150826 w 1150977"/>
                  <a:gd name="connsiteY0" fmla="*/ 698881 h 1410958"/>
                  <a:gd name="connsiteX1" fmla="*/ 1085882 w 1150977"/>
                  <a:gd name="connsiteY1" fmla="*/ 413131 h 1410958"/>
                  <a:gd name="connsiteX2" fmla="*/ 826110 w 1150977"/>
                  <a:gd name="connsiteY2" fmla="*/ 137772 h 1410958"/>
                  <a:gd name="connsiteX3" fmla="*/ 485807 w 1150977"/>
                  <a:gd name="connsiteY3" fmla="*/ 92 h 1410958"/>
                  <a:gd name="connsiteX4" fmla="*/ 202655 w 1150977"/>
                  <a:gd name="connsiteY4" fmla="*/ 155956 h 1410958"/>
                  <a:gd name="connsiteX5" fmla="*/ 32 w 1150977"/>
                  <a:gd name="connsiteY5" fmla="*/ 698881 h 1410958"/>
                  <a:gd name="connsiteX6" fmla="*/ 189667 w 1150977"/>
                  <a:gd name="connsiteY6" fmla="*/ 1226219 h 1410958"/>
                  <a:gd name="connsiteX7" fmla="*/ 509187 w 1150977"/>
                  <a:gd name="connsiteY7" fmla="*/ 1410658 h 1410958"/>
                  <a:gd name="connsiteX8" fmla="*/ 857282 w 1150977"/>
                  <a:gd name="connsiteY8" fmla="*/ 1262588 h 1410958"/>
                  <a:gd name="connsiteX9" fmla="*/ 1075492 w 1150977"/>
                  <a:gd name="connsiteY9" fmla="*/ 1008010 h 1410958"/>
                  <a:gd name="connsiteX10" fmla="*/ 1150826 w 1150977"/>
                  <a:gd name="connsiteY10" fmla="*/ 698881 h 141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0977" h="1410958">
                    <a:moveTo>
                      <a:pt x="1150826" y="698881"/>
                    </a:moveTo>
                    <a:cubicBezTo>
                      <a:pt x="1152558" y="599735"/>
                      <a:pt x="1140001" y="506649"/>
                      <a:pt x="1085882" y="413131"/>
                    </a:cubicBezTo>
                    <a:cubicBezTo>
                      <a:pt x="1031763" y="319613"/>
                      <a:pt x="926122" y="206612"/>
                      <a:pt x="826110" y="137772"/>
                    </a:cubicBezTo>
                    <a:cubicBezTo>
                      <a:pt x="726098" y="68932"/>
                      <a:pt x="589716" y="-2939"/>
                      <a:pt x="485807" y="92"/>
                    </a:cubicBezTo>
                    <a:cubicBezTo>
                      <a:pt x="381898" y="3123"/>
                      <a:pt x="283617" y="39491"/>
                      <a:pt x="202655" y="155956"/>
                    </a:cubicBezTo>
                    <a:cubicBezTo>
                      <a:pt x="121693" y="272421"/>
                      <a:pt x="2197" y="520504"/>
                      <a:pt x="32" y="698881"/>
                    </a:cubicBezTo>
                    <a:cubicBezTo>
                      <a:pt x="-2133" y="877258"/>
                      <a:pt x="104808" y="1107590"/>
                      <a:pt x="189667" y="1226219"/>
                    </a:cubicBezTo>
                    <a:cubicBezTo>
                      <a:pt x="274526" y="1344848"/>
                      <a:pt x="397918" y="1404597"/>
                      <a:pt x="509187" y="1410658"/>
                    </a:cubicBezTo>
                    <a:cubicBezTo>
                      <a:pt x="620456" y="1416719"/>
                      <a:pt x="762898" y="1329696"/>
                      <a:pt x="857282" y="1262588"/>
                    </a:cubicBezTo>
                    <a:cubicBezTo>
                      <a:pt x="951666" y="1195480"/>
                      <a:pt x="1025269" y="1104559"/>
                      <a:pt x="1075492" y="1008010"/>
                    </a:cubicBezTo>
                    <a:cubicBezTo>
                      <a:pt x="1125715" y="911461"/>
                      <a:pt x="1149094" y="798027"/>
                      <a:pt x="1150826" y="698881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528487" y="3698033"/>
                  <a:ext cx="2836482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nl-BE" sz="2500" dirty="0" smtClean="0"/>
                    <a:t>Typical </a:t>
                  </a:r>
                  <a:r>
                    <a:rPr lang="nl-BE" sz="2500" dirty="0" err="1" smtClean="0"/>
                    <a:t>graph</a:t>
                  </a:r>
                  <a:r>
                    <a:rPr lang="nl-BE" sz="2500" dirty="0" smtClean="0"/>
                    <a:t> over </a:t>
                  </a:r>
                  <a14:m>
                    <m:oMath xmlns:m="http://schemas.openxmlformats.org/officeDocument/2006/math">
                      <m:r>
                        <a:rPr lang="nl-BE" sz="2500" b="1" i="0" smtClean="0">
                          <a:latin typeface="Cambria Math" panose="02040503050406030204" pitchFamily="18" charset="0"/>
                        </a:rPr>
                        <m:t>𝐑</m:t>
                      </m:r>
                    </m:oMath>
                  </a14:m>
                  <a:endParaRPr lang="nl-BE" sz="25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487" y="3698033"/>
                  <a:ext cx="2836482" cy="477054"/>
                </a:xfrm>
                <a:prstGeom prst="rect">
                  <a:avLst/>
                </a:prstGeom>
                <a:blipFill>
                  <a:blip r:embed="rId4"/>
                  <a:stretch>
                    <a:fillRect l="-3656" t="-10256" b="-3076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8331200" y="2255215"/>
            <a:ext cx="3476978" cy="2192607"/>
            <a:chOff x="8308622" y="2243926"/>
            <a:chExt cx="3476978" cy="2192607"/>
          </a:xfrm>
        </p:grpSpPr>
        <p:sp>
          <p:nvSpPr>
            <p:cNvPr id="21" name="Freeform 20"/>
            <p:cNvSpPr/>
            <p:nvPr/>
          </p:nvSpPr>
          <p:spPr>
            <a:xfrm>
              <a:off x="8308622" y="2630311"/>
              <a:ext cx="959556" cy="1806222"/>
            </a:xfrm>
            <a:custGeom>
              <a:avLst/>
              <a:gdLst>
                <a:gd name="connsiteX0" fmla="*/ 0 w 959556"/>
                <a:gd name="connsiteY0" fmla="*/ 1806222 h 1806222"/>
                <a:gd name="connsiteX1" fmla="*/ 270934 w 959556"/>
                <a:gd name="connsiteY1" fmla="*/ 745067 h 1806222"/>
                <a:gd name="connsiteX2" fmla="*/ 959556 w 959556"/>
                <a:gd name="connsiteY2" fmla="*/ 0 h 180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9556" h="1806222">
                  <a:moveTo>
                    <a:pt x="0" y="1806222"/>
                  </a:moveTo>
                  <a:cubicBezTo>
                    <a:pt x="55504" y="1426163"/>
                    <a:pt x="111008" y="1046104"/>
                    <a:pt x="270934" y="745067"/>
                  </a:cubicBezTo>
                  <a:cubicBezTo>
                    <a:pt x="430860" y="444030"/>
                    <a:pt x="695208" y="222015"/>
                    <a:pt x="959556" y="0"/>
                  </a:cubicBezTo>
                </a:path>
              </a:pathLst>
            </a:custGeom>
            <a:noFill/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268178" y="2243926"/>
              <a:ext cx="2517422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BE" sz="2500" dirty="0" err="1" smtClean="0">
                  <a:solidFill>
                    <a:schemeClr val="accent2">
                      <a:lumMod val="50000"/>
                    </a:schemeClr>
                  </a:solidFill>
                </a:rPr>
                <a:t>algebraic</a:t>
              </a:r>
              <a:r>
                <a:rPr lang="nl-BE" sz="2500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nl-BE" sz="2500" dirty="0" err="1" smtClean="0">
                  <a:solidFill>
                    <a:schemeClr val="accent2">
                      <a:lumMod val="50000"/>
                    </a:schemeClr>
                  </a:solidFill>
                </a:rPr>
                <a:t>closure</a:t>
              </a:r>
              <a:endParaRPr lang="nl-BE" sz="2500" i="1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40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13510" y="942621"/>
            <a:ext cx="115911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smtClean="0"/>
              <a:t>Group </a:t>
            </a:r>
            <a:r>
              <a:rPr lang="nl-BE" sz="2500" dirty="0" err="1" smtClean="0"/>
              <a:t>structure</a:t>
            </a:r>
            <a:r>
              <a:rPr lang="nl-BE" sz="2500" dirty="0" smtClean="0"/>
              <a:t>: tangent </a:t>
            </a:r>
            <a:r>
              <a:rPr lang="nl-BE" sz="2500" dirty="0" err="1" smtClean="0"/>
              <a:t>and</a:t>
            </a:r>
            <a:r>
              <a:rPr lang="nl-BE" sz="2500" dirty="0" smtClean="0"/>
              <a:t> </a:t>
            </a:r>
            <a:r>
              <a:rPr lang="nl-BE" sz="2500" dirty="0" err="1" smtClean="0"/>
              <a:t>chord</a:t>
            </a:r>
            <a:r>
              <a:rPr lang="nl-BE" sz="2500" dirty="0" smtClean="0"/>
              <a:t> </a:t>
            </a:r>
            <a:r>
              <a:rPr lang="nl-BE" sz="2500" dirty="0" err="1" smtClean="0"/>
              <a:t>arithmetic</a:t>
            </a:r>
            <a:endParaRPr lang="nl-BE" sz="2500" dirty="0"/>
          </a:p>
        </p:txBody>
      </p:sp>
      <p:grpSp>
        <p:nvGrpSpPr>
          <p:cNvPr id="7" name="Group 6"/>
          <p:cNvGrpSpPr/>
          <p:nvPr/>
        </p:nvGrpSpPr>
        <p:grpSpPr>
          <a:xfrm>
            <a:off x="579481" y="1879932"/>
            <a:ext cx="5036624" cy="4600381"/>
            <a:chOff x="5187425" y="3048000"/>
            <a:chExt cx="3757791" cy="3432313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187425" y="4764157"/>
              <a:ext cx="3757791" cy="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6896184" y="3077590"/>
              <a:ext cx="0" cy="3087683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7931526" y="3048000"/>
              <a:ext cx="688212" cy="3432313"/>
            </a:xfrm>
            <a:custGeom>
              <a:avLst/>
              <a:gdLst>
                <a:gd name="connsiteX0" fmla="*/ 1232935 w 1232935"/>
                <a:gd name="connsiteY0" fmla="*/ 0 h 6149009"/>
                <a:gd name="connsiteX1" fmla="*/ 967892 w 1232935"/>
                <a:gd name="connsiteY1" fmla="*/ 450574 h 6149009"/>
                <a:gd name="connsiteX2" fmla="*/ 610083 w 1232935"/>
                <a:gd name="connsiteY2" fmla="*/ 1126435 h 6149009"/>
                <a:gd name="connsiteX3" fmla="*/ 331787 w 1232935"/>
                <a:gd name="connsiteY3" fmla="*/ 1749287 h 6149009"/>
                <a:gd name="connsiteX4" fmla="*/ 186013 w 1232935"/>
                <a:gd name="connsiteY4" fmla="*/ 2160105 h 6149009"/>
                <a:gd name="connsiteX5" fmla="*/ 53492 w 1232935"/>
                <a:gd name="connsiteY5" fmla="*/ 2623931 h 6149009"/>
                <a:gd name="connsiteX6" fmla="*/ 483 w 1232935"/>
                <a:gd name="connsiteY6" fmla="*/ 3074505 h 6149009"/>
                <a:gd name="connsiteX7" fmla="*/ 79996 w 1232935"/>
                <a:gd name="connsiteY7" fmla="*/ 3617844 h 6149009"/>
                <a:gd name="connsiteX8" fmla="*/ 225770 w 1232935"/>
                <a:gd name="connsiteY8" fmla="*/ 4134679 h 6149009"/>
                <a:gd name="connsiteX9" fmla="*/ 437805 w 1232935"/>
                <a:gd name="connsiteY9" fmla="*/ 4664766 h 6149009"/>
                <a:gd name="connsiteX10" fmla="*/ 702848 w 1232935"/>
                <a:gd name="connsiteY10" fmla="*/ 5181600 h 6149009"/>
                <a:gd name="connsiteX11" fmla="*/ 967892 w 1232935"/>
                <a:gd name="connsiteY11" fmla="*/ 5711687 h 6149009"/>
                <a:gd name="connsiteX12" fmla="*/ 1232935 w 1232935"/>
                <a:gd name="connsiteY12" fmla="*/ 6149009 h 614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2935" h="6149009">
                  <a:moveTo>
                    <a:pt x="1232935" y="0"/>
                  </a:moveTo>
                  <a:cubicBezTo>
                    <a:pt x="1152318" y="131417"/>
                    <a:pt x="1071701" y="262835"/>
                    <a:pt x="967892" y="450574"/>
                  </a:cubicBezTo>
                  <a:cubicBezTo>
                    <a:pt x="864083" y="638313"/>
                    <a:pt x="716100" y="909983"/>
                    <a:pt x="610083" y="1126435"/>
                  </a:cubicBezTo>
                  <a:cubicBezTo>
                    <a:pt x="504066" y="1342887"/>
                    <a:pt x="402465" y="1577009"/>
                    <a:pt x="331787" y="1749287"/>
                  </a:cubicBezTo>
                  <a:cubicBezTo>
                    <a:pt x="261109" y="1921565"/>
                    <a:pt x="232395" y="2014331"/>
                    <a:pt x="186013" y="2160105"/>
                  </a:cubicBezTo>
                  <a:cubicBezTo>
                    <a:pt x="139631" y="2305879"/>
                    <a:pt x="84414" y="2471531"/>
                    <a:pt x="53492" y="2623931"/>
                  </a:cubicBezTo>
                  <a:cubicBezTo>
                    <a:pt x="22570" y="2776331"/>
                    <a:pt x="-3934" y="2908853"/>
                    <a:pt x="483" y="3074505"/>
                  </a:cubicBezTo>
                  <a:cubicBezTo>
                    <a:pt x="4900" y="3240157"/>
                    <a:pt x="42448" y="3441148"/>
                    <a:pt x="79996" y="3617844"/>
                  </a:cubicBezTo>
                  <a:cubicBezTo>
                    <a:pt x="117544" y="3794540"/>
                    <a:pt x="166135" y="3960192"/>
                    <a:pt x="225770" y="4134679"/>
                  </a:cubicBezTo>
                  <a:cubicBezTo>
                    <a:pt x="285405" y="4309166"/>
                    <a:pt x="358292" y="4490279"/>
                    <a:pt x="437805" y="4664766"/>
                  </a:cubicBezTo>
                  <a:cubicBezTo>
                    <a:pt x="517318" y="4839253"/>
                    <a:pt x="614500" y="5007113"/>
                    <a:pt x="702848" y="5181600"/>
                  </a:cubicBezTo>
                  <a:cubicBezTo>
                    <a:pt x="791196" y="5356087"/>
                    <a:pt x="879544" y="5550452"/>
                    <a:pt x="967892" y="5711687"/>
                  </a:cubicBezTo>
                  <a:cubicBezTo>
                    <a:pt x="1056240" y="5872922"/>
                    <a:pt x="1144587" y="6010965"/>
                    <a:pt x="1232935" y="6149009"/>
                  </a:cubicBezTo>
                </a:path>
              </a:pathLst>
            </a:cu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738348" y="4058677"/>
              <a:ext cx="1150977" cy="1410958"/>
            </a:xfrm>
            <a:custGeom>
              <a:avLst/>
              <a:gdLst>
                <a:gd name="connsiteX0" fmla="*/ 1150826 w 1150977"/>
                <a:gd name="connsiteY0" fmla="*/ 698881 h 1410958"/>
                <a:gd name="connsiteX1" fmla="*/ 1085882 w 1150977"/>
                <a:gd name="connsiteY1" fmla="*/ 413131 h 1410958"/>
                <a:gd name="connsiteX2" fmla="*/ 826110 w 1150977"/>
                <a:gd name="connsiteY2" fmla="*/ 137772 h 1410958"/>
                <a:gd name="connsiteX3" fmla="*/ 485807 w 1150977"/>
                <a:gd name="connsiteY3" fmla="*/ 92 h 1410958"/>
                <a:gd name="connsiteX4" fmla="*/ 202655 w 1150977"/>
                <a:gd name="connsiteY4" fmla="*/ 155956 h 1410958"/>
                <a:gd name="connsiteX5" fmla="*/ 32 w 1150977"/>
                <a:gd name="connsiteY5" fmla="*/ 698881 h 1410958"/>
                <a:gd name="connsiteX6" fmla="*/ 189667 w 1150977"/>
                <a:gd name="connsiteY6" fmla="*/ 1226219 h 1410958"/>
                <a:gd name="connsiteX7" fmla="*/ 509187 w 1150977"/>
                <a:gd name="connsiteY7" fmla="*/ 1410658 h 1410958"/>
                <a:gd name="connsiteX8" fmla="*/ 857282 w 1150977"/>
                <a:gd name="connsiteY8" fmla="*/ 1262588 h 1410958"/>
                <a:gd name="connsiteX9" fmla="*/ 1075492 w 1150977"/>
                <a:gd name="connsiteY9" fmla="*/ 1008010 h 1410958"/>
                <a:gd name="connsiteX10" fmla="*/ 1150826 w 1150977"/>
                <a:gd name="connsiteY10" fmla="*/ 698881 h 141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0977" h="1410958">
                  <a:moveTo>
                    <a:pt x="1150826" y="698881"/>
                  </a:moveTo>
                  <a:cubicBezTo>
                    <a:pt x="1152558" y="599735"/>
                    <a:pt x="1140001" y="506649"/>
                    <a:pt x="1085882" y="413131"/>
                  </a:cubicBezTo>
                  <a:cubicBezTo>
                    <a:pt x="1031763" y="319613"/>
                    <a:pt x="926122" y="206612"/>
                    <a:pt x="826110" y="137772"/>
                  </a:cubicBezTo>
                  <a:cubicBezTo>
                    <a:pt x="726098" y="68932"/>
                    <a:pt x="589716" y="-2939"/>
                    <a:pt x="485807" y="92"/>
                  </a:cubicBezTo>
                  <a:cubicBezTo>
                    <a:pt x="381898" y="3123"/>
                    <a:pt x="283617" y="39491"/>
                    <a:pt x="202655" y="155956"/>
                  </a:cubicBezTo>
                  <a:cubicBezTo>
                    <a:pt x="121693" y="272421"/>
                    <a:pt x="2197" y="520504"/>
                    <a:pt x="32" y="698881"/>
                  </a:cubicBezTo>
                  <a:cubicBezTo>
                    <a:pt x="-2133" y="877258"/>
                    <a:pt x="104808" y="1107590"/>
                    <a:pt x="189667" y="1226219"/>
                  </a:cubicBezTo>
                  <a:cubicBezTo>
                    <a:pt x="274526" y="1344848"/>
                    <a:pt x="397918" y="1404597"/>
                    <a:pt x="509187" y="1410658"/>
                  </a:cubicBezTo>
                  <a:cubicBezTo>
                    <a:pt x="620456" y="1416719"/>
                    <a:pt x="762898" y="1329696"/>
                    <a:pt x="857282" y="1262588"/>
                  </a:cubicBezTo>
                  <a:cubicBezTo>
                    <a:pt x="951666" y="1195480"/>
                    <a:pt x="1025269" y="1104559"/>
                    <a:pt x="1075492" y="1008010"/>
                  </a:cubicBezTo>
                  <a:cubicBezTo>
                    <a:pt x="1125715" y="911461"/>
                    <a:pt x="1149094" y="798027"/>
                    <a:pt x="1150826" y="698881"/>
                  </a:cubicBezTo>
                  <a:close/>
                </a:path>
              </a:pathLst>
            </a:cu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56571" y="2266128"/>
            <a:ext cx="4634939" cy="1696272"/>
            <a:chOff x="1537855" y="2972710"/>
            <a:chExt cx="4634939" cy="1696272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537855" y="2972710"/>
              <a:ext cx="4634939" cy="169627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5422563" y="3145402"/>
              <a:ext cx="148233" cy="14823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p:sp>
        <p:nvSpPr>
          <p:cNvPr id="15" name="Oval 14"/>
          <p:cNvSpPr/>
          <p:nvPr/>
        </p:nvSpPr>
        <p:spPr>
          <a:xfrm>
            <a:off x="2315370" y="3325738"/>
            <a:ext cx="148233" cy="148233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Oval 15"/>
          <p:cNvSpPr/>
          <p:nvPr/>
        </p:nvSpPr>
        <p:spPr>
          <a:xfrm>
            <a:off x="1351002" y="3688000"/>
            <a:ext cx="148233" cy="148233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49641" y="1853543"/>
            <a:ext cx="148233" cy="4714406"/>
            <a:chOff x="7592234" y="1693889"/>
            <a:chExt cx="148233" cy="471440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657988" y="1693889"/>
              <a:ext cx="0" cy="471440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 rot="19952543">
              <a:off x="7592234" y="5585470"/>
              <a:ext cx="148233" cy="148233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04958" y="3318668"/>
                <a:ext cx="37636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l-BE" sz="2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58" y="3318668"/>
                <a:ext cx="376361" cy="430887"/>
              </a:xfrm>
              <a:prstGeom prst="rect">
                <a:avLst/>
              </a:prstGeom>
              <a:blipFill>
                <a:blip r:embed="rId2"/>
                <a:stretch>
                  <a:fillRect l="-1613" r="-112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45332" y="2910816"/>
                <a:ext cx="37636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BE" sz="2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332" y="2910816"/>
                <a:ext cx="376361" cy="430887"/>
              </a:xfrm>
              <a:prstGeom prst="rect">
                <a:avLst/>
              </a:prstGeom>
              <a:blipFill>
                <a:blip r:embed="rId3"/>
                <a:stretch>
                  <a:fillRect l="-1613" r="-1451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82942" y="5734517"/>
                <a:ext cx="10841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BE" sz="2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942" y="5734517"/>
                <a:ext cx="1084104" cy="430887"/>
              </a:xfrm>
              <a:prstGeom prst="rect">
                <a:avLst/>
              </a:prstGeom>
              <a:blipFill>
                <a:blip r:embed="rId4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13509" y="261258"/>
            <a:ext cx="11514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1985: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Koblitz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Miller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suggest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to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use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elliptic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curves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8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13510" y="942621"/>
            <a:ext cx="115911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smtClean="0"/>
              <a:t>Group </a:t>
            </a:r>
            <a:r>
              <a:rPr lang="nl-BE" sz="2500" dirty="0" err="1" smtClean="0"/>
              <a:t>structure</a:t>
            </a:r>
            <a:r>
              <a:rPr lang="nl-BE" sz="2500" dirty="0" smtClean="0"/>
              <a:t>: tangent </a:t>
            </a:r>
            <a:r>
              <a:rPr lang="nl-BE" sz="2500" dirty="0" err="1" smtClean="0"/>
              <a:t>and</a:t>
            </a:r>
            <a:r>
              <a:rPr lang="nl-BE" sz="2500" dirty="0" smtClean="0"/>
              <a:t> </a:t>
            </a:r>
            <a:r>
              <a:rPr lang="nl-BE" sz="2500" dirty="0" err="1" smtClean="0"/>
              <a:t>chord</a:t>
            </a:r>
            <a:r>
              <a:rPr lang="nl-BE" sz="2500" dirty="0" smtClean="0"/>
              <a:t> </a:t>
            </a:r>
            <a:r>
              <a:rPr lang="nl-BE" sz="2500" dirty="0" err="1" smtClean="0"/>
              <a:t>arithmetic</a:t>
            </a:r>
            <a:endParaRPr lang="nl-BE" sz="2500" dirty="0"/>
          </a:p>
        </p:txBody>
      </p:sp>
      <p:grpSp>
        <p:nvGrpSpPr>
          <p:cNvPr id="7" name="Group 6"/>
          <p:cNvGrpSpPr/>
          <p:nvPr/>
        </p:nvGrpSpPr>
        <p:grpSpPr>
          <a:xfrm>
            <a:off x="579481" y="1879932"/>
            <a:ext cx="5036624" cy="4600381"/>
            <a:chOff x="5187425" y="3048000"/>
            <a:chExt cx="3757791" cy="3432313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187425" y="4764157"/>
              <a:ext cx="3757791" cy="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6896184" y="3077590"/>
              <a:ext cx="0" cy="3087683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7931526" y="3048000"/>
              <a:ext cx="688212" cy="3432313"/>
            </a:xfrm>
            <a:custGeom>
              <a:avLst/>
              <a:gdLst>
                <a:gd name="connsiteX0" fmla="*/ 1232935 w 1232935"/>
                <a:gd name="connsiteY0" fmla="*/ 0 h 6149009"/>
                <a:gd name="connsiteX1" fmla="*/ 967892 w 1232935"/>
                <a:gd name="connsiteY1" fmla="*/ 450574 h 6149009"/>
                <a:gd name="connsiteX2" fmla="*/ 610083 w 1232935"/>
                <a:gd name="connsiteY2" fmla="*/ 1126435 h 6149009"/>
                <a:gd name="connsiteX3" fmla="*/ 331787 w 1232935"/>
                <a:gd name="connsiteY3" fmla="*/ 1749287 h 6149009"/>
                <a:gd name="connsiteX4" fmla="*/ 186013 w 1232935"/>
                <a:gd name="connsiteY4" fmla="*/ 2160105 h 6149009"/>
                <a:gd name="connsiteX5" fmla="*/ 53492 w 1232935"/>
                <a:gd name="connsiteY5" fmla="*/ 2623931 h 6149009"/>
                <a:gd name="connsiteX6" fmla="*/ 483 w 1232935"/>
                <a:gd name="connsiteY6" fmla="*/ 3074505 h 6149009"/>
                <a:gd name="connsiteX7" fmla="*/ 79996 w 1232935"/>
                <a:gd name="connsiteY7" fmla="*/ 3617844 h 6149009"/>
                <a:gd name="connsiteX8" fmla="*/ 225770 w 1232935"/>
                <a:gd name="connsiteY8" fmla="*/ 4134679 h 6149009"/>
                <a:gd name="connsiteX9" fmla="*/ 437805 w 1232935"/>
                <a:gd name="connsiteY9" fmla="*/ 4664766 h 6149009"/>
                <a:gd name="connsiteX10" fmla="*/ 702848 w 1232935"/>
                <a:gd name="connsiteY10" fmla="*/ 5181600 h 6149009"/>
                <a:gd name="connsiteX11" fmla="*/ 967892 w 1232935"/>
                <a:gd name="connsiteY11" fmla="*/ 5711687 h 6149009"/>
                <a:gd name="connsiteX12" fmla="*/ 1232935 w 1232935"/>
                <a:gd name="connsiteY12" fmla="*/ 6149009 h 614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2935" h="6149009">
                  <a:moveTo>
                    <a:pt x="1232935" y="0"/>
                  </a:moveTo>
                  <a:cubicBezTo>
                    <a:pt x="1152318" y="131417"/>
                    <a:pt x="1071701" y="262835"/>
                    <a:pt x="967892" y="450574"/>
                  </a:cubicBezTo>
                  <a:cubicBezTo>
                    <a:pt x="864083" y="638313"/>
                    <a:pt x="716100" y="909983"/>
                    <a:pt x="610083" y="1126435"/>
                  </a:cubicBezTo>
                  <a:cubicBezTo>
                    <a:pt x="504066" y="1342887"/>
                    <a:pt x="402465" y="1577009"/>
                    <a:pt x="331787" y="1749287"/>
                  </a:cubicBezTo>
                  <a:cubicBezTo>
                    <a:pt x="261109" y="1921565"/>
                    <a:pt x="232395" y="2014331"/>
                    <a:pt x="186013" y="2160105"/>
                  </a:cubicBezTo>
                  <a:cubicBezTo>
                    <a:pt x="139631" y="2305879"/>
                    <a:pt x="84414" y="2471531"/>
                    <a:pt x="53492" y="2623931"/>
                  </a:cubicBezTo>
                  <a:cubicBezTo>
                    <a:pt x="22570" y="2776331"/>
                    <a:pt x="-3934" y="2908853"/>
                    <a:pt x="483" y="3074505"/>
                  </a:cubicBezTo>
                  <a:cubicBezTo>
                    <a:pt x="4900" y="3240157"/>
                    <a:pt x="42448" y="3441148"/>
                    <a:pt x="79996" y="3617844"/>
                  </a:cubicBezTo>
                  <a:cubicBezTo>
                    <a:pt x="117544" y="3794540"/>
                    <a:pt x="166135" y="3960192"/>
                    <a:pt x="225770" y="4134679"/>
                  </a:cubicBezTo>
                  <a:cubicBezTo>
                    <a:pt x="285405" y="4309166"/>
                    <a:pt x="358292" y="4490279"/>
                    <a:pt x="437805" y="4664766"/>
                  </a:cubicBezTo>
                  <a:cubicBezTo>
                    <a:pt x="517318" y="4839253"/>
                    <a:pt x="614500" y="5007113"/>
                    <a:pt x="702848" y="5181600"/>
                  </a:cubicBezTo>
                  <a:cubicBezTo>
                    <a:pt x="791196" y="5356087"/>
                    <a:pt x="879544" y="5550452"/>
                    <a:pt x="967892" y="5711687"/>
                  </a:cubicBezTo>
                  <a:cubicBezTo>
                    <a:pt x="1056240" y="5872922"/>
                    <a:pt x="1144587" y="6010965"/>
                    <a:pt x="1232935" y="6149009"/>
                  </a:cubicBezTo>
                </a:path>
              </a:pathLst>
            </a:cu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738348" y="4058677"/>
              <a:ext cx="1150977" cy="1410958"/>
            </a:xfrm>
            <a:custGeom>
              <a:avLst/>
              <a:gdLst>
                <a:gd name="connsiteX0" fmla="*/ 1150826 w 1150977"/>
                <a:gd name="connsiteY0" fmla="*/ 698881 h 1410958"/>
                <a:gd name="connsiteX1" fmla="*/ 1085882 w 1150977"/>
                <a:gd name="connsiteY1" fmla="*/ 413131 h 1410958"/>
                <a:gd name="connsiteX2" fmla="*/ 826110 w 1150977"/>
                <a:gd name="connsiteY2" fmla="*/ 137772 h 1410958"/>
                <a:gd name="connsiteX3" fmla="*/ 485807 w 1150977"/>
                <a:gd name="connsiteY3" fmla="*/ 92 h 1410958"/>
                <a:gd name="connsiteX4" fmla="*/ 202655 w 1150977"/>
                <a:gd name="connsiteY4" fmla="*/ 155956 h 1410958"/>
                <a:gd name="connsiteX5" fmla="*/ 32 w 1150977"/>
                <a:gd name="connsiteY5" fmla="*/ 698881 h 1410958"/>
                <a:gd name="connsiteX6" fmla="*/ 189667 w 1150977"/>
                <a:gd name="connsiteY6" fmla="*/ 1226219 h 1410958"/>
                <a:gd name="connsiteX7" fmla="*/ 509187 w 1150977"/>
                <a:gd name="connsiteY7" fmla="*/ 1410658 h 1410958"/>
                <a:gd name="connsiteX8" fmla="*/ 857282 w 1150977"/>
                <a:gd name="connsiteY8" fmla="*/ 1262588 h 1410958"/>
                <a:gd name="connsiteX9" fmla="*/ 1075492 w 1150977"/>
                <a:gd name="connsiteY9" fmla="*/ 1008010 h 1410958"/>
                <a:gd name="connsiteX10" fmla="*/ 1150826 w 1150977"/>
                <a:gd name="connsiteY10" fmla="*/ 698881 h 141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0977" h="1410958">
                  <a:moveTo>
                    <a:pt x="1150826" y="698881"/>
                  </a:moveTo>
                  <a:cubicBezTo>
                    <a:pt x="1152558" y="599735"/>
                    <a:pt x="1140001" y="506649"/>
                    <a:pt x="1085882" y="413131"/>
                  </a:cubicBezTo>
                  <a:cubicBezTo>
                    <a:pt x="1031763" y="319613"/>
                    <a:pt x="926122" y="206612"/>
                    <a:pt x="826110" y="137772"/>
                  </a:cubicBezTo>
                  <a:cubicBezTo>
                    <a:pt x="726098" y="68932"/>
                    <a:pt x="589716" y="-2939"/>
                    <a:pt x="485807" y="92"/>
                  </a:cubicBezTo>
                  <a:cubicBezTo>
                    <a:pt x="381898" y="3123"/>
                    <a:pt x="283617" y="39491"/>
                    <a:pt x="202655" y="155956"/>
                  </a:cubicBezTo>
                  <a:cubicBezTo>
                    <a:pt x="121693" y="272421"/>
                    <a:pt x="2197" y="520504"/>
                    <a:pt x="32" y="698881"/>
                  </a:cubicBezTo>
                  <a:cubicBezTo>
                    <a:pt x="-2133" y="877258"/>
                    <a:pt x="104808" y="1107590"/>
                    <a:pt x="189667" y="1226219"/>
                  </a:cubicBezTo>
                  <a:cubicBezTo>
                    <a:pt x="274526" y="1344848"/>
                    <a:pt x="397918" y="1404597"/>
                    <a:pt x="509187" y="1410658"/>
                  </a:cubicBezTo>
                  <a:cubicBezTo>
                    <a:pt x="620456" y="1416719"/>
                    <a:pt x="762898" y="1329696"/>
                    <a:pt x="857282" y="1262588"/>
                  </a:cubicBezTo>
                  <a:cubicBezTo>
                    <a:pt x="951666" y="1195480"/>
                    <a:pt x="1025269" y="1104559"/>
                    <a:pt x="1075492" y="1008010"/>
                  </a:cubicBezTo>
                  <a:cubicBezTo>
                    <a:pt x="1125715" y="911461"/>
                    <a:pt x="1149094" y="798027"/>
                    <a:pt x="1150826" y="698881"/>
                  </a:cubicBezTo>
                  <a:close/>
                </a:path>
              </a:pathLst>
            </a:cu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75131" y="2333684"/>
            <a:ext cx="4656148" cy="1150012"/>
            <a:chOff x="1556415" y="3040266"/>
            <a:chExt cx="4656148" cy="1150012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556415" y="3040266"/>
              <a:ext cx="4656148" cy="115001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5422563" y="3145402"/>
              <a:ext cx="148233" cy="14823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p:sp>
        <p:nvSpPr>
          <p:cNvPr id="15" name="Oval 14"/>
          <p:cNvSpPr/>
          <p:nvPr/>
        </p:nvSpPr>
        <p:spPr>
          <a:xfrm>
            <a:off x="1768522" y="3170435"/>
            <a:ext cx="148233" cy="148233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49641" y="1853543"/>
            <a:ext cx="148233" cy="4714406"/>
            <a:chOff x="7592234" y="1693889"/>
            <a:chExt cx="148233" cy="471440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657988" y="1693889"/>
              <a:ext cx="0" cy="471440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 rot="19952543">
              <a:off x="7592234" y="5585470"/>
              <a:ext cx="148233" cy="148233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60261" y="2848025"/>
                <a:ext cx="37636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l-BE" sz="2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261" y="2848025"/>
                <a:ext cx="376361" cy="430887"/>
              </a:xfrm>
              <a:prstGeom prst="rect">
                <a:avLst/>
              </a:prstGeom>
              <a:blipFill>
                <a:blip r:embed="rId2"/>
                <a:stretch>
                  <a:fillRect l="-1613" r="-112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82942" y="5734517"/>
                <a:ext cx="6483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l-BE" sz="2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942" y="5734517"/>
                <a:ext cx="64833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13509" y="261258"/>
            <a:ext cx="11514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1985: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Koblitz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Miller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suggest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to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use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elliptic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curves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5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13510" y="942621"/>
            <a:ext cx="115911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smtClean="0"/>
              <a:t>Group </a:t>
            </a:r>
            <a:r>
              <a:rPr lang="nl-BE" sz="2500" dirty="0" err="1" smtClean="0"/>
              <a:t>structure</a:t>
            </a:r>
            <a:r>
              <a:rPr lang="nl-BE" sz="2500" dirty="0" smtClean="0"/>
              <a:t>: tangent </a:t>
            </a:r>
            <a:r>
              <a:rPr lang="nl-BE" sz="2500" dirty="0" err="1" smtClean="0"/>
              <a:t>and</a:t>
            </a:r>
            <a:r>
              <a:rPr lang="nl-BE" sz="2500" dirty="0" smtClean="0"/>
              <a:t> </a:t>
            </a:r>
            <a:r>
              <a:rPr lang="nl-BE" sz="2500" dirty="0" err="1" smtClean="0"/>
              <a:t>chord</a:t>
            </a:r>
            <a:r>
              <a:rPr lang="nl-BE" sz="2500" dirty="0" smtClean="0"/>
              <a:t> </a:t>
            </a:r>
            <a:r>
              <a:rPr lang="nl-BE" sz="2500" dirty="0" err="1" smtClean="0"/>
              <a:t>arithmetic</a:t>
            </a:r>
            <a:endParaRPr lang="nl-BE" sz="2500" dirty="0"/>
          </a:p>
        </p:txBody>
      </p:sp>
      <p:grpSp>
        <p:nvGrpSpPr>
          <p:cNvPr id="7" name="Group 6"/>
          <p:cNvGrpSpPr/>
          <p:nvPr/>
        </p:nvGrpSpPr>
        <p:grpSpPr>
          <a:xfrm>
            <a:off x="579481" y="1879932"/>
            <a:ext cx="5036624" cy="4600381"/>
            <a:chOff x="5187425" y="3048000"/>
            <a:chExt cx="3757791" cy="3432313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187425" y="4764157"/>
              <a:ext cx="3757791" cy="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6896184" y="3077590"/>
              <a:ext cx="0" cy="3087683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7931526" y="3048000"/>
              <a:ext cx="688212" cy="3432313"/>
            </a:xfrm>
            <a:custGeom>
              <a:avLst/>
              <a:gdLst>
                <a:gd name="connsiteX0" fmla="*/ 1232935 w 1232935"/>
                <a:gd name="connsiteY0" fmla="*/ 0 h 6149009"/>
                <a:gd name="connsiteX1" fmla="*/ 967892 w 1232935"/>
                <a:gd name="connsiteY1" fmla="*/ 450574 h 6149009"/>
                <a:gd name="connsiteX2" fmla="*/ 610083 w 1232935"/>
                <a:gd name="connsiteY2" fmla="*/ 1126435 h 6149009"/>
                <a:gd name="connsiteX3" fmla="*/ 331787 w 1232935"/>
                <a:gd name="connsiteY3" fmla="*/ 1749287 h 6149009"/>
                <a:gd name="connsiteX4" fmla="*/ 186013 w 1232935"/>
                <a:gd name="connsiteY4" fmla="*/ 2160105 h 6149009"/>
                <a:gd name="connsiteX5" fmla="*/ 53492 w 1232935"/>
                <a:gd name="connsiteY5" fmla="*/ 2623931 h 6149009"/>
                <a:gd name="connsiteX6" fmla="*/ 483 w 1232935"/>
                <a:gd name="connsiteY6" fmla="*/ 3074505 h 6149009"/>
                <a:gd name="connsiteX7" fmla="*/ 79996 w 1232935"/>
                <a:gd name="connsiteY7" fmla="*/ 3617844 h 6149009"/>
                <a:gd name="connsiteX8" fmla="*/ 225770 w 1232935"/>
                <a:gd name="connsiteY8" fmla="*/ 4134679 h 6149009"/>
                <a:gd name="connsiteX9" fmla="*/ 437805 w 1232935"/>
                <a:gd name="connsiteY9" fmla="*/ 4664766 h 6149009"/>
                <a:gd name="connsiteX10" fmla="*/ 702848 w 1232935"/>
                <a:gd name="connsiteY10" fmla="*/ 5181600 h 6149009"/>
                <a:gd name="connsiteX11" fmla="*/ 967892 w 1232935"/>
                <a:gd name="connsiteY11" fmla="*/ 5711687 h 6149009"/>
                <a:gd name="connsiteX12" fmla="*/ 1232935 w 1232935"/>
                <a:gd name="connsiteY12" fmla="*/ 6149009 h 614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2935" h="6149009">
                  <a:moveTo>
                    <a:pt x="1232935" y="0"/>
                  </a:moveTo>
                  <a:cubicBezTo>
                    <a:pt x="1152318" y="131417"/>
                    <a:pt x="1071701" y="262835"/>
                    <a:pt x="967892" y="450574"/>
                  </a:cubicBezTo>
                  <a:cubicBezTo>
                    <a:pt x="864083" y="638313"/>
                    <a:pt x="716100" y="909983"/>
                    <a:pt x="610083" y="1126435"/>
                  </a:cubicBezTo>
                  <a:cubicBezTo>
                    <a:pt x="504066" y="1342887"/>
                    <a:pt x="402465" y="1577009"/>
                    <a:pt x="331787" y="1749287"/>
                  </a:cubicBezTo>
                  <a:cubicBezTo>
                    <a:pt x="261109" y="1921565"/>
                    <a:pt x="232395" y="2014331"/>
                    <a:pt x="186013" y="2160105"/>
                  </a:cubicBezTo>
                  <a:cubicBezTo>
                    <a:pt x="139631" y="2305879"/>
                    <a:pt x="84414" y="2471531"/>
                    <a:pt x="53492" y="2623931"/>
                  </a:cubicBezTo>
                  <a:cubicBezTo>
                    <a:pt x="22570" y="2776331"/>
                    <a:pt x="-3934" y="2908853"/>
                    <a:pt x="483" y="3074505"/>
                  </a:cubicBezTo>
                  <a:cubicBezTo>
                    <a:pt x="4900" y="3240157"/>
                    <a:pt x="42448" y="3441148"/>
                    <a:pt x="79996" y="3617844"/>
                  </a:cubicBezTo>
                  <a:cubicBezTo>
                    <a:pt x="117544" y="3794540"/>
                    <a:pt x="166135" y="3960192"/>
                    <a:pt x="225770" y="4134679"/>
                  </a:cubicBezTo>
                  <a:cubicBezTo>
                    <a:pt x="285405" y="4309166"/>
                    <a:pt x="358292" y="4490279"/>
                    <a:pt x="437805" y="4664766"/>
                  </a:cubicBezTo>
                  <a:cubicBezTo>
                    <a:pt x="517318" y="4839253"/>
                    <a:pt x="614500" y="5007113"/>
                    <a:pt x="702848" y="5181600"/>
                  </a:cubicBezTo>
                  <a:cubicBezTo>
                    <a:pt x="791196" y="5356087"/>
                    <a:pt x="879544" y="5550452"/>
                    <a:pt x="967892" y="5711687"/>
                  </a:cubicBezTo>
                  <a:cubicBezTo>
                    <a:pt x="1056240" y="5872922"/>
                    <a:pt x="1144587" y="6010965"/>
                    <a:pt x="1232935" y="6149009"/>
                  </a:cubicBezTo>
                </a:path>
              </a:pathLst>
            </a:cu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738348" y="4058677"/>
              <a:ext cx="1150977" cy="1410958"/>
            </a:xfrm>
            <a:custGeom>
              <a:avLst/>
              <a:gdLst>
                <a:gd name="connsiteX0" fmla="*/ 1150826 w 1150977"/>
                <a:gd name="connsiteY0" fmla="*/ 698881 h 1410958"/>
                <a:gd name="connsiteX1" fmla="*/ 1085882 w 1150977"/>
                <a:gd name="connsiteY1" fmla="*/ 413131 h 1410958"/>
                <a:gd name="connsiteX2" fmla="*/ 826110 w 1150977"/>
                <a:gd name="connsiteY2" fmla="*/ 137772 h 1410958"/>
                <a:gd name="connsiteX3" fmla="*/ 485807 w 1150977"/>
                <a:gd name="connsiteY3" fmla="*/ 92 h 1410958"/>
                <a:gd name="connsiteX4" fmla="*/ 202655 w 1150977"/>
                <a:gd name="connsiteY4" fmla="*/ 155956 h 1410958"/>
                <a:gd name="connsiteX5" fmla="*/ 32 w 1150977"/>
                <a:gd name="connsiteY5" fmla="*/ 698881 h 1410958"/>
                <a:gd name="connsiteX6" fmla="*/ 189667 w 1150977"/>
                <a:gd name="connsiteY6" fmla="*/ 1226219 h 1410958"/>
                <a:gd name="connsiteX7" fmla="*/ 509187 w 1150977"/>
                <a:gd name="connsiteY7" fmla="*/ 1410658 h 1410958"/>
                <a:gd name="connsiteX8" fmla="*/ 857282 w 1150977"/>
                <a:gd name="connsiteY8" fmla="*/ 1262588 h 1410958"/>
                <a:gd name="connsiteX9" fmla="*/ 1075492 w 1150977"/>
                <a:gd name="connsiteY9" fmla="*/ 1008010 h 1410958"/>
                <a:gd name="connsiteX10" fmla="*/ 1150826 w 1150977"/>
                <a:gd name="connsiteY10" fmla="*/ 698881 h 141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0977" h="1410958">
                  <a:moveTo>
                    <a:pt x="1150826" y="698881"/>
                  </a:moveTo>
                  <a:cubicBezTo>
                    <a:pt x="1152558" y="599735"/>
                    <a:pt x="1140001" y="506649"/>
                    <a:pt x="1085882" y="413131"/>
                  </a:cubicBezTo>
                  <a:cubicBezTo>
                    <a:pt x="1031763" y="319613"/>
                    <a:pt x="926122" y="206612"/>
                    <a:pt x="826110" y="137772"/>
                  </a:cubicBezTo>
                  <a:cubicBezTo>
                    <a:pt x="726098" y="68932"/>
                    <a:pt x="589716" y="-2939"/>
                    <a:pt x="485807" y="92"/>
                  </a:cubicBezTo>
                  <a:cubicBezTo>
                    <a:pt x="381898" y="3123"/>
                    <a:pt x="283617" y="39491"/>
                    <a:pt x="202655" y="155956"/>
                  </a:cubicBezTo>
                  <a:cubicBezTo>
                    <a:pt x="121693" y="272421"/>
                    <a:pt x="2197" y="520504"/>
                    <a:pt x="32" y="698881"/>
                  </a:cubicBezTo>
                  <a:cubicBezTo>
                    <a:pt x="-2133" y="877258"/>
                    <a:pt x="104808" y="1107590"/>
                    <a:pt x="189667" y="1226219"/>
                  </a:cubicBezTo>
                  <a:cubicBezTo>
                    <a:pt x="274526" y="1344848"/>
                    <a:pt x="397918" y="1404597"/>
                    <a:pt x="509187" y="1410658"/>
                  </a:cubicBezTo>
                  <a:cubicBezTo>
                    <a:pt x="620456" y="1416719"/>
                    <a:pt x="762898" y="1329696"/>
                    <a:pt x="857282" y="1262588"/>
                  </a:cubicBezTo>
                  <a:cubicBezTo>
                    <a:pt x="951666" y="1195480"/>
                    <a:pt x="1025269" y="1104559"/>
                    <a:pt x="1075492" y="1008010"/>
                  </a:cubicBezTo>
                  <a:cubicBezTo>
                    <a:pt x="1125715" y="911461"/>
                    <a:pt x="1149094" y="798027"/>
                    <a:pt x="1150826" y="698881"/>
                  </a:cubicBezTo>
                  <a:close/>
                </a:path>
              </a:pathLst>
            </a:cu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V="1">
            <a:off x="2389485" y="1989221"/>
            <a:ext cx="0" cy="40057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315370" y="3325738"/>
            <a:ext cx="148233" cy="148233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Oval 15"/>
          <p:cNvSpPr/>
          <p:nvPr/>
        </p:nvSpPr>
        <p:spPr>
          <a:xfrm>
            <a:off x="2315369" y="4892072"/>
            <a:ext cx="148233" cy="148233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04958" y="3318668"/>
                <a:ext cx="37636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l-BE" sz="2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58" y="3318668"/>
                <a:ext cx="376361" cy="430887"/>
              </a:xfrm>
              <a:prstGeom prst="rect">
                <a:avLst/>
              </a:prstGeom>
              <a:blipFill>
                <a:blip r:embed="rId2"/>
                <a:stretch>
                  <a:fillRect l="-1613" r="-112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89485" y="2958624"/>
                <a:ext cx="37636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BE" sz="2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485" y="2958624"/>
                <a:ext cx="376361" cy="430887"/>
              </a:xfrm>
              <a:prstGeom prst="rect">
                <a:avLst/>
              </a:prstGeom>
              <a:blipFill>
                <a:blip r:embed="rId3"/>
                <a:stretch>
                  <a:fillRect l="-1613" r="-1290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803564" y="6178261"/>
            <a:ext cx="1907551" cy="540910"/>
            <a:chOff x="803564" y="6178261"/>
            <a:chExt cx="1907551" cy="540910"/>
          </a:xfrm>
        </p:grpSpPr>
        <p:sp>
          <p:nvSpPr>
            <p:cNvPr id="19" name="Oval 18"/>
            <p:cNvSpPr/>
            <p:nvPr/>
          </p:nvSpPr>
          <p:spPr>
            <a:xfrm rot="19952543">
              <a:off x="2319262" y="6178261"/>
              <a:ext cx="148233" cy="148233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803564" y="6288284"/>
                  <a:ext cx="190755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BE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BE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nl-BE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B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l-BE" sz="22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BE" sz="22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nl-BE" sz="22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564" y="6288284"/>
                  <a:ext cx="1907551" cy="430887"/>
                </a:xfrm>
                <a:prstGeom prst="rect">
                  <a:avLst/>
                </a:prstGeom>
                <a:blipFill>
                  <a:blip r:embed="rId4"/>
                  <a:stretch>
                    <a:fillRect b="-142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95090" y="4925957"/>
                <a:ext cx="37636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l-BE" sz="2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090" y="4925957"/>
                <a:ext cx="376361" cy="430887"/>
              </a:xfrm>
              <a:prstGeom prst="rect">
                <a:avLst/>
              </a:prstGeom>
              <a:blipFill>
                <a:blip r:embed="rId5"/>
                <a:stretch>
                  <a:fillRect l="-1613" r="-112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13509" y="261258"/>
            <a:ext cx="11514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1985: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Koblitz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Miller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suggest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to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use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elliptic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curves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7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13510" y="942621"/>
            <a:ext cx="115911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smtClean="0"/>
              <a:t>Group </a:t>
            </a:r>
            <a:r>
              <a:rPr lang="nl-BE" sz="2500" dirty="0" err="1" smtClean="0"/>
              <a:t>structure</a:t>
            </a:r>
            <a:r>
              <a:rPr lang="nl-BE" sz="2500" dirty="0" smtClean="0"/>
              <a:t>: tangent </a:t>
            </a:r>
            <a:r>
              <a:rPr lang="nl-BE" sz="2500" dirty="0" err="1" smtClean="0"/>
              <a:t>and</a:t>
            </a:r>
            <a:r>
              <a:rPr lang="nl-BE" sz="2500" dirty="0" smtClean="0"/>
              <a:t> </a:t>
            </a:r>
            <a:r>
              <a:rPr lang="nl-BE" sz="2500" dirty="0" err="1" smtClean="0"/>
              <a:t>chord</a:t>
            </a:r>
            <a:r>
              <a:rPr lang="nl-BE" sz="2500" dirty="0" smtClean="0"/>
              <a:t> </a:t>
            </a:r>
            <a:r>
              <a:rPr lang="nl-BE" sz="2500" dirty="0" err="1" smtClean="0"/>
              <a:t>arithmetic</a:t>
            </a:r>
            <a:endParaRPr lang="nl-BE" sz="2500" dirty="0"/>
          </a:p>
        </p:txBody>
      </p:sp>
      <p:grpSp>
        <p:nvGrpSpPr>
          <p:cNvPr id="7" name="Group 6"/>
          <p:cNvGrpSpPr/>
          <p:nvPr/>
        </p:nvGrpSpPr>
        <p:grpSpPr>
          <a:xfrm>
            <a:off x="579481" y="1879932"/>
            <a:ext cx="5036624" cy="4600381"/>
            <a:chOff x="5187425" y="3048000"/>
            <a:chExt cx="3757791" cy="3432313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187425" y="4764157"/>
              <a:ext cx="3757791" cy="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6896184" y="3077590"/>
              <a:ext cx="0" cy="3087683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7931526" y="3048000"/>
              <a:ext cx="688212" cy="3432313"/>
            </a:xfrm>
            <a:custGeom>
              <a:avLst/>
              <a:gdLst>
                <a:gd name="connsiteX0" fmla="*/ 1232935 w 1232935"/>
                <a:gd name="connsiteY0" fmla="*/ 0 h 6149009"/>
                <a:gd name="connsiteX1" fmla="*/ 967892 w 1232935"/>
                <a:gd name="connsiteY1" fmla="*/ 450574 h 6149009"/>
                <a:gd name="connsiteX2" fmla="*/ 610083 w 1232935"/>
                <a:gd name="connsiteY2" fmla="*/ 1126435 h 6149009"/>
                <a:gd name="connsiteX3" fmla="*/ 331787 w 1232935"/>
                <a:gd name="connsiteY3" fmla="*/ 1749287 h 6149009"/>
                <a:gd name="connsiteX4" fmla="*/ 186013 w 1232935"/>
                <a:gd name="connsiteY4" fmla="*/ 2160105 h 6149009"/>
                <a:gd name="connsiteX5" fmla="*/ 53492 w 1232935"/>
                <a:gd name="connsiteY5" fmla="*/ 2623931 h 6149009"/>
                <a:gd name="connsiteX6" fmla="*/ 483 w 1232935"/>
                <a:gd name="connsiteY6" fmla="*/ 3074505 h 6149009"/>
                <a:gd name="connsiteX7" fmla="*/ 79996 w 1232935"/>
                <a:gd name="connsiteY7" fmla="*/ 3617844 h 6149009"/>
                <a:gd name="connsiteX8" fmla="*/ 225770 w 1232935"/>
                <a:gd name="connsiteY8" fmla="*/ 4134679 h 6149009"/>
                <a:gd name="connsiteX9" fmla="*/ 437805 w 1232935"/>
                <a:gd name="connsiteY9" fmla="*/ 4664766 h 6149009"/>
                <a:gd name="connsiteX10" fmla="*/ 702848 w 1232935"/>
                <a:gd name="connsiteY10" fmla="*/ 5181600 h 6149009"/>
                <a:gd name="connsiteX11" fmla="*/ 967892 w 1232935"/>
                <a:gd name="connsiteY11" fmla="*/ 5711687 h 6149009"/>
                <a:gd name="connsiteX12" fmla="*/ 1232935 w 1232935"/>
                <a:gd name="connsiteY12" fmla="*/ 6149009 h 614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2935" h="6149009">
                  <a:moveTo>
                    <a:pt x="1232935" y="0"/>
                  </a:moveTo>
                  <a:cubicBezTo>
                    <a:pt x="1152318" y="131417"/>
                    <a:pt x="1071701" y="262835"/>
                    <a:pt x="967892" y="450574"/>
                  </a:cubicBezTo>
                  <a:cubicBezTo>
                    <a:pt x="864083" y="638313"/>
                    <a:pt x="716100" y="909983"/>
                    <a:pt x="610083" y="1126435"/>
                  </a:cubicBezTo>
                  <a:cubicBezTo>
                    <a:pt x="504066" y="1342887"/>
                    <a:pt x="402465" y="1577009"/>
                    <a:pt x="331787" y="1749287"/>
                  </a:cubicBezTo>
                  <a:cubicBezTo>
                    <a:pt x="261109" y="1921565"/>
                    <a:pt x="232395" y="2014331"/>
                    <a:pt x="186013" y="2160105"/>
                  </a:cubicBezTo>
                  <a:cubicBezTo>
                    <a:pt x="139631" y="2305879"/>
                    <a:pt x="84414" y="2471531"/>
                    <a:pt x="53492" y="2623931"/>
                  </a:cubicBezTo>
                  <a:cubicBezTo>
                    <a:pt x="22570" y="2776331"/>
                    <a:pt x="-3934" y="2908853"/>
                    <a:pt x="483" y="3074505"/>
                  </a:cubicBezTo>
                  <a:cubicBezTo>
                    <a:pt x="4900" y="3240157"/>
                    <a:pt x="42448" y="3441148"/>
                    <a:pt x="79996" y="3617844"/>
                  </a:cubicBezTo>
                  <a:cubicBezTo>
                    <a:pt x="117544" y="3794540"/>
                    <a:pt x="166135" y="3960192"/>
                    <a:pt x="225770" y="4134679"/>
                  </a:cubicBezTo>
                  <a:cubicBezTo>
                    <a:pt x="285405" y="4309166"/>
                    <a:pt x="358292" y="4490279"/>
                    <a:pt x="437805" y="4664766"/>
                  </a:cubicBezTo>
                  <a:cubicBezTo>
                    <a:pt x="517318" y="4839253"/>
                    <a:pt x="614500" y="5007113"/>
                    <a:pt x="702848" y="5181600"/>
                  </a:cubicBezTo>
                  <a:cubicBezTo>
                    <a:pt x="791196" y="5356087"/>
                    <a:pt x="879544" y="5550452"/>
                    <a:pt x="967892" y="5711687"/>
                  </a:cubicBezTo>
                  <a:cubicBezTo>
                    <a:pt x="1056240" y="5872922"/>
                    <a:pt x="1144587" y="6010965"/>
                    <a:pt x="1232935" y="6149009"/>
                  </a:cubicBezTo>
                </a:path>
              </a:pathLst>
            </a:cu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738348" y="4058677"/>
              <a:ext cx="1150977" cy="1410958"/>
            </a:xfrm>
            <a:custGeom>
              <a:avLst/>
              <a:gdLst>
                <a:gd name="connsiteX0" fmla="*/ 1150826 w 1150977"/>
                <a:gd name="connsiteY0" fmla="*/ 698881 h 1410958"/>
                <a:gd name="connsiteX1" fmla="*/ 1085882 w 1150977"/>
                <a:gd name="connsiteY1" fmla="*/ 413131 h 1410958"/>
                <a:gd name="connsiteX2" fmla="*/ 826110 w 1150977"/>
                <a:gd name="connsiteY2" fmla="*/ 137772 h 1410958"/>
                <a:gd name="connsiteX3" fmla="*/ 485807 w 1150977"/>
                <a:gd name="connsiteY3" fmla="*/ 92 h 1410958"/>
                <a:gd name="connsiteX4" fmla="*/ 202655 w 1150977"/>
                <a:gd name="connsiteY4" fmla="*/ 155956 h 1410958"/>
                <a:gd name="connsiteX5" fmla="*/ 32 w 1150977"/>
                <a:gd name="connsiteY5" fmla="*/ 698881 h 1410958"/>
                <a:gd name="connsiteX6" fmla="*/ 189667 w 1150977"/>
                <a:gd name="connsiteY6" fmla="*/ 1226219 h 1410958"/>
                <a:gd name="connsiteX7" fmla="*/ 509187 w 1150977"/>
                <a:gd name="connsiteY7" fmla="*/ 1410658 h 1410958"/>
                <a:gd name="connsiteX8" fmla="*/ 857282 w 1150977"/>
                <a:gd name="connsiteY8" fmla="*/ 1262588 h 1410958"/>
                <a:gd name="connsiteX9" fmla="*/ 1075492 w 1150977"/>
                <a:gd name="connsiteY9" fmla="*/ 1008010 h 1410958"/>
                <a:gd name="connsiteX10" fmla="*/ 1150826 w 1150977"/>
                <a:gd name="connsiteY10" fmla="*/ 698881 h 141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0977" h="1410958">
                  <a:moveTo>
                    <a:pt x="1150826" y="698881"/>
                  </a:moveTo>
                  <a:cubicBezTo>
                    <a:pt x="1152558" y="599735"/>
                    <a:pt x="1140001" y="506649"/>
                    <a:pt x="1085882" y="413131"/>
                  </a:cubicBezTo>
                  <a:cubicBezTo>
                    <a:pt x="1031763" y="319613"/>
                    <a:pt x="926122" y="206612"/>
                    <a:pt x="826110" y="137772"/>
                  </a:cubicBezTo>
                  <a:cubicBezTo>
                    <a:pt x="726098" y="68932"/>
                    <a:pt x="589716" y="-2939"/>
                    <a:pt x="485807" y="92"/>
                  </a:cubicBezTo>
                  <a:cubicBezTo>
                    <a:pt x="381898" y="3123"/>
                    <a:pt x="283617" y="39491"/>
                    <a:pt x="202655" y="155956"/>
                  </a:cubicBezTo>
                  <a:cubicBezTo>
                    <a:pt x="121693" y="272421"/>
                    <a:pt x="2197" y="520504"/>
                    <a:pt x="32" y="698881"/>
                  </a:cubicBezTo>
                  <a:cubicBezTo>
                    <a:pt x="-2133" y="877258"/>
                    <a:pt x="104808" y="1107590"/>
                    <a:pt x="189667" y="1226219"/>
                  </a:cubicBezTo>
                  <a:cubicBezTo>
                    <a:pt x="274526" y="1344848"/>
                    <a:pt x="397918" y="1404597"/>
                    <a:pt x="509187" y="1410658"/>
                  </a:cubicBezTo>
                  <a:cubicBezTo>
                    <a:pt x="620456" y="1416719"/>
                    <a:pt x="762898" y="1329696"/>
                    <a:pt x="857282" y="1262588"/>
                  </a:cubicBezTo>
                  <a:cubicBezTo>
                    <a:pt x="951666" y="1195480"/>
                    <a:pt x="1025269" y="1104559"/>
                    <a:pt x="1075492" y="1008010"/>
                  </a:cubicBezTo>
                  <a:cubicBezTo>
                    <a:pt x="1125715" y="911461"/>
                    <a:pt x="1149094" y="798027"/>
                    <a:pt x="1150826" y="698881"/>
                  </a:cubicBezTo>
                  <a:close/>
                </a:path>
              </a:pathLst>
            </a:cu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56571" y="2266128"/>
            <a:ext cx="4634939" cy="1696272"/>
            <a:chOff x="1537855" y="2972710"/>
            <a:chExt cx="4634939" cy="1696272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537855" y="2972710"/>
              <a:ext cx="4634939" cy="169627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5422563" y="3145402"/>
              <a:ext cx="148233" cy="14823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p:sp>
        <p:nvSpPr>
          <p:cNvPr id="15" name="Oval 14"/>
          <p:cNvSpPr/>
          <p:nvPr/>
        </p:nvSpPr>
        <p:spPr>
          <a:xfrm>
            <a:off x="2315370" y="3325738"/>
            <a:ext cx="148233" cy="148233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6" name="Oval 15"/>
          <p:cNvSpPr/>
          <p:nvPr/>
        </p:nvSpPr>
        <p:spPr>
          <a:xfrm>
            <a:off x="1351002" y="3688000"/>
            <a:ext cx="148233" cy="148233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49641" y="1853543"/>
            <a:ext cx="148233" cy="4714406"/>
            <a:chOff x="7592234" y="1693889"/>
            <a:chExt cx="148233" cy="471440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657988" y="1693889"/>
              <a:ext cx="0" cy="471440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 rot="19952543">
              <a:off x="7592234" y="5585470"/>
              <a:ext cx="148233" cy="148233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04958" y="3318668"/>
                <a:ext cx="37636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l-BE" sz="2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58" y="3318668"/>
                <a:ext cx="376361" cy="430887"/>
              </a:xfrm>
              <a:prstGeom prst="rect">
                <a:avLst/>
              </a:prstGeom>
              <a:blipFill>
                <a:blip r:embed="rId2"/>
                <a:stretch>
                  <a:fillRect l="-1613" r="-112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45332" y="2910816"/>
                <a:ext cx="37636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BE" sz="2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332" y="2910816"/>
                <a:ext cx="376361" cy="430887"/>
              </a:xfrm>
              <a:prstGeom prst="rect">
                <a:avLst/>
              </a:prstGeom>
              <a:blipFill>
                <a:blip r:embed="rId3"/>
                <a:stretch>
                  <a:fillRect l="-1613" r="-1451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82942" y="5734517"/>
                <a:ext cx="10841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BE" sz="2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942" y="5734517"/>
                <a:ext cx="1084104" cy="430887"/>
              </a:xfrm>
              <a:prstGeom prst="rect">
                <a:avLst/>
              </a:prstGeom>
              <a:blipFill>
                <a:blip r:embed="rId4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6099944" y="1577817"/>
            <a:ext cx="5728262" cy="5035291"/>
            <a:chOff x="408373" y="3617119"/>
            <a:chExt cx="4110362" cy="2899092"/>
          </a:xfrm>
        </p:grpSpPr>
        <p:sp>
          <p:nvSpPr>
            <p:cNvPr id="24" name="Folded Corner 23"/>
            <p:cNvSpPr/>
            <p:nvPr/>
          </p:nvSpPr>
          <p:spPr>
            <a:xfrm>
              <a:off x="408373" y="3617119"/>
              <a:ext cx="4110362" cy="2899092"/>
            </a:xfrm>
            <a:prstGeom prst="foldedCorner">
              <a:avLst>
                <a:gd name="adj" fmla="val 16111"/>
              </a:avLst>
            </a:prstGeom>
            <a:solidFill>
              <a:schemeClr val="accent2">
                <a:lumMod val="5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528487" y="3698033"/>
                  <a:ext cx="3925083" cy="27510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Exercise</a:t>
                  </a:r>
                  <a:r>
                    <a:rPr lang="nl-BE" sz="2500" dirty="0" smtClean="0"/>
                    <a:t>: prove explicit </a:t>
                  </a:r>
                  <a:r>
                    <a:rPr lang="nl-BE" sz="2500" dirty="0" err="1" smtClean="0"/>
                    <a:t>formulas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for</a:t>
                  </a:r>
                  <a:endParaRPr lang="nl-BE" sz="2500" dirty="0" smtClean="0"/>
                </a:p>
                <a:p>
                  <a:endParaRPr lang="nl-BE" sz="1500" b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nl-BE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l-BE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nl-BE" sz="2500" dirty="0" smtClean="0">
                      <a:latin typeface="Cambria Math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lang="nl-BE" sz="25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l-BE" sz="25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5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BE" sz="25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5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l-BE" sz="25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nl-BE" sz="25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5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BE" sz="25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l-BE" sz="2500" b="0" i="1" dirty="0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nl-BE" sz="25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l-BE" sz="25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lang="nl-BE" sz="2500" dirty="0" smtClean="0">
                    <a:latin typeface="Cambria Math" panose="02040503050406030204" pitchFamily="18" charset="0"/>
                  </a:endParaRPr>
                </a:p>
                <a:p>
                  <a:endParaRPr lang="nl-BE" sz="2000" dirty="0" smtClean="0">
                    <a:latin typeface="Cambria Math" panose="02040503050406030204" pitchFamily="18" charset="0"/>
                  </a:endParaRPr>
                </a:p>
                <a:p>
                  <a:endParaRPr lang="nl-BE" sz="2000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nl-BE" sz="2500" dirty="0" smtClean="0">
                      <a:latin typeface="Cambria Math" panose="02040503050406030204" pitchFamily="18" charset="0"/>
                    </a:rPr>
                    <a:t>       (or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nl-BE" sz="2500" dirty="0" smtClean="0">
                      <a:latin typeface="Cambria Math" panose="02040503050406030204" pitchFamily="18" charset="0"/>
                    </a:rPr>
                    <a:t> </a:t>
                  </a:r>
                  <a:r>
                    <a:rPr lang="nl-BE" sz="2500" dirty="0" err="1" smtClean="0">
                      <a:latin typeface="Cambria Math" panose="02040503050406030204" pitchFamily="18" charset="0"/>
                    </a:rPr>
                    <a:t>if</a:t>
                  </a:r>
                  <a:r>
                    <a:rPr lang="nl-BE" sz="2500" dirty="0" smtClean="0"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nl-BE" sz="2500" dirty="0" smtClean="0">
                      <a:latin typeface="Cambria Math" panose="02040503050406030204" pitchFamily="18" charset="0"/>
                    </a:rPr>
                    <a:t>)</a:t>
                  </a:r>
                </a:p>
                <a:p>
                  <a:endParaRPr lang="nl-BE" sz="1500" dirty="0" smtClean="0">
                    <a:latin typeface="Cambria Math" panose="02040503050406030204" pitchFamily="18" charset="0"/>
                  </a:endParaRPr>
                </a:p>
                <a:p>
                  <a:r>
                    <a:rPr lang="nl-BE" sz="2500" dirty="0" err="1" smtClean="0">
                      <a:latin typeface="Cambria Math" panose="02040503050406030204" pitchFamily="18" charset="0"/>
                    </a:rPr>
                    <a:t>If</a:t>
                  </a:r>
                  <a:r>
                    <a:rPr lang="nl-BE" sz="2500" dirty="0" smtClean="0">
                      <a:latin typeface="Cambria Math" panose="02040503050406030204" pitchFamily="18" charset="0"/>
                    </a:rPr>
                    <a:t> </a:t>
                  </a:r>
                  <a:r>
                    <a:rPr lang="nl-BE" sz="2500" dirty="0" err="1" smtClean="0">
                      <a:latin typeface="Cambria Math" panose="02040503050406030204" pitchFamily="18" charset="0"/>
                    </a:rPr>
                    <a:t>division</a:t>
                  </a:r>
                  <a:r>
                    <a:rPr lang="nl-BE" sz="2500" dirty="0" smtClean="0">
                      <a:latin typeface="Cambria Math" panose="02040503050406030204" pitchFamily="18" charset="0"/>
                    </a:rPr>
                    <a:t> </a:t>
                  </a:r>
                  <a:r>
                    <a:rPr lang="nl-BE" sz="2500" dirty="0" err="1" smtClean="0">
                      <a:latin typeface="Cambria Math" panose="02040503050406030204" pitchFamily="18" charset="0"/>
                    </a:rPr>
                    <a:t>by</a:t>
                  </a:r>
                  <a:r>
                    <a:rPr lang="nl-BE" sz="2500" dirty="0" smtClean="0">
                      <a:latin typeface="Cambria Math" panose="02040503050406030204" pitchFamily="18" charset="0"/>
                    </a:rPr>
                    <a:t> 0 </a:t>
                  </a:r>
                  <a:r>
                    <a:rPr lang="nl-BE" sz="2500" dirty="0" err="1" smtClean="0">
                      <a:latin typeface="Cambria Math" panose="02040503050406030204" pitchFamily="18" charset="0"/>
                    </a:rPr>
                    <a:t>then</a:t>
                  </a:r>
                  <a:r>
                    <a:rPr lang="nl-BE" sz="2500" dirty="0" smtClean="0"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=∞</m:t>
                      </m:r>
                    </m:oMath>
                  </a14:m>
                  <a:r>
                    <a:rPr lang="nl-BE" sz="2500" dirty="0" smtClean="0">
                      <a:latin typeface="Cambria Math" panose="02040503050406030204" pitchFamily="18" charset="0"/>
                    </a:rPr>
                    <a:t>.</a:t>
                  </a:r>
                </a:p>
                <a:p>
                  <a:endParaRPr lang="nl-BE" sz="1500" dirty="0">
                    <a:latin typeface="Cambria Math" panose="02040503050406030204" pitchFamily="18" charset="0"/>
                  </a:endParaRPr>
                </a:p>
                <a:p>
                  <a:r>
                    <a:rPr lang="nl-BE" sz="2500" b="0" dirty="0" smtClean="0"/>
                    <a:t>Else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nl-BE" sz="2500" dirty="0" smtClean="0">
                      <a:latin typeface="Cambria Math" panose="02040503050406030204" pitchFamily="18" charset="0"/>
                    </a:rPr>
                    <a:t>   where</a:t>
                  </a:r>
                </a:p>
                <a:p>
                  <a:pPr algn="ctr"/>
                  <a:endParaRPr lang="nl-BE" sz="1500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nl-BE" sz="25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BE" sz="25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skw"/>
                                  <m:ctrlPr>
                                    <a:rPr lang="nl-BE" sz="2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nl-BE" sz="25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sz="25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sSub>
                                <m:sSubPr>
                                  <m:ctrlP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.     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nl-BE" sz="2500" b="0" dirty="0" smtClean="0">
                      <a:latin typeface="Cambria Math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487" y="3698033"/>
                  <a:ext cx="3925083" cy="2751089"/>
                </a:xfrm>
                <a:prstGeom prst="rect">
                  <a:avLst/>
                </a:prstGeom>
                <a:blipFill>
                  <a:blip r:embed="rId5"/>
                  <a:stretch>
                    <a:fillRect l="-1784" t="-1020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Straight Connector 3"/>
          <p:cNvCxnSpPr/>
          <p:nvPr/>
        </p:nvCxnSpPr>
        <p:spPr>
          <a:xfrm>
            <a:off x="8209503" y="3084843"/>
            <a:ext cx="13364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3509" y="261258"/>
            <a:ext cx="11514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1985: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Koblitz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Miller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suggest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to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use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elliptic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curves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0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98" y="1028166"/>
            <a:ext cx="3462196" cy="3853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79" y="4837185"/>
            <a:ext cx="2056786" cy="930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83859" y="1493637"/>
            <a:ext cx="3941225" cy="3333715"/>
          </a:xfrm>
          <a:prstGeom prst="rect">
            <a:avLst/>
          </a:prstGeom>
        </p:spPr>
      </p:pic>
      <p:pic>
        <p:nvPicPr>
          <p:cNvPr id="2052" name="Picture 4" descr="Afbeeldingsresultaat voor bob campagn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20936" y="4906430"/>
            <a:ext cx="2534981" cy="11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254556" y="1272935"/>
            <a:ext cx="5776234" cy="1600893"/>
            <a:chOff x="3254556" y="1272935"/>
            <a:chExt cx="5776234" cy="1600893"/>
          </a:xfrm>
        </p:grpSpPr>
        <p:sp>
          <p:nvSpPr>
            <p:cNvPr id="2" name="Arc 1"/>
            <p:cNvSpPr/>
            <p:nvPr/>
          </p:nvSpPr>
          <p:spPr>
            <a:xfrm>
              <a:off x="3254556" y="1289107"/>
              <a:ext cx="5776234" cy="1584721"/>
            </a:xfrm>
            <a:prstGeom prst="arc">
              <a:avLst>
                <a:gd name="adj1" fmla="val 11225214"/>
                <a:gd name="adj2" fmla="val 21204346"/>
              </a:avLst>
            </a:prstGeom>
            <a:ln w="19050">
              <a:solidFill>
                <a:schemeClr val="accent6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515678" y="1272935"/>
                  <a:ext cx="3143250" cy="94865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25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elliptic curve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l-BE" sz="25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1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r>
                    <a:rPr lang="nl-BE" sz="25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l-BE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BE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500" b="1" i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  <m:sub>
                                <m:r>
                                  <a:rPr lang="nl-BE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nl-BE" sz="25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678" y="1272935"/>
                  <a:ext cx="3143250" cy="948658"/>
                </a:xfrm>
                <a:prstGeom prst="rect">
                  <a:avLst/>
                </a:prstGeom>
                <a:blipFill>
                  <a:blip r:embed="rId6"/>
                  <a:stretch>
                    <a:fillRect t="-516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3254556" y="2701263"/>
            <a:ext cx="4124528" cy="856904"/>
            <a:chOff x="3254556" y="2701263"/>
            <a:chExt cx="4124528" cy="8569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254556" y="2701263"/>
                  <a:ext cx="122328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BE" sz="25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oMath>
                    </m:oMathPara>
                  </a14:m>
                  <a:endParaRPr lang="nl-BE" sz="25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4556" y="2701263"/>
                  <a:ext cx="1223282" cy="4770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468744" y="3081113"/>
                  <a:ext cx="122328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𝑎𝑃</m:t>
                        </m:r>
                      </m:oMath>
                    </m:oMathPara>
                  </a14:m>
                  <a:endParaRPr lang="nl-BE" sz="2500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8744" y="3081113"/>
                  <a:ext cx="1223282" cy="4770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4340780" y="3392474"/>
              <a:ext cx="3038304" cy="0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400550" y="4404484"/>
            <a:ext cx="4439941" cy="884769"/>
            <a:chOff x="4400550" y="4404484"/>
            <a:chExt cx="4439941" cy="884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617209" y="4404484"/>
                  <a:ext cx="122328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BE" sz="25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oMath>
                    </m:oMathPara>
                  </a14:m>
                  <a:endParaRPr lang="nl-BE" sz="25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7209" y="4404484"/>
                  <a:ext cx="1223282" cy="4770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439716" y="4805338"/>
                  <a:ext cx="1223282" cy="4839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𝑏𝑃</m:t>
                        </m:r>
                      </m:oMath>
                    </m:oMathPara>
                  </a14:m>
                  <a:endParaRPr lang="nl-BE" sz="2500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9716" y="4805338"/>
                  <a:ext cx="1223282" cy="48391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 flipH="1">
              <a:off x="4400550" y="5093386"/>
              <a:ext cx="3331118" cy="0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515678" y="5495925"/>
            <a:ext cx="3278916" cy="983285"/>
            <a:chOff x="4515678" y="5495925"/>
            <a:chExt cx="3278916" cy="9832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515678" y="6002156"/>
                  <a:ext cx="3278916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nl-BE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𝑏𝑃</m:t>
                            </m:r>
                          </m:e>
                        </m:d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𝑎𝑏𝑃</m:t>
                        </m:r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BE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𝑎𝑃</m:t>
                        </m:r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nl-BE" sz="2500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678" y="6002156"/>
                  <a:ext cx="3278916" cy="477054"/>
                </a:xfrm>
                <a:prstGeom prst="rect">
                  <a:avLst/>
                </a:prstGeom>
                <a:blipFill>
                  <a:blip r:embed="rId11"/>
                  <a:stretch>
                    <a:fillRect r="-558" b="-1794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5124450" y="5495925"/>
              <a:ext cx="211455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500" dirty="0" smtClean="0"/>
                <a:t>shared </a:t>
              </a:r>
              <a:r>
                <a:rPr lang="nl-BE" sz="2500" dirty="0" err="1" smtClean="0"/>
                <a:t>secret</a:t>
              </a:r>
              <a:r>
                <a:rPr lang="nl-BE" sz="2500" dirty="0" smtClean="0"/>
                <a:t>:</a:t>
              </a:r>
              <a:endParaRPr lang="nl-BE" sz="25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13509" y="261258"/>
            <a:ext cx="11514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1985: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Koblitz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Miller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suggest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to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use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elliptic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curves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6470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Quick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overview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510" y="1070355"/>
            <a:ext cx="115042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err="1" smtClean="0"/>
              <a:t>Isogeny-based</a:t>
            </a:r>
            <a:r>
              <a:rPr lang="nl-BE" sz="2500" dirty="0" smtClean="0"/>
              <a:t> </a:t>
            </a:r>
            <a:r>
              <a:rPr lang="nl-BE" sz="2500" dirty="0" err="1" smtClean="0"/>
              <a:t>cryptography</a:t>
            </a:r>
            <a:r>
              <a:rPr lang="nl-BE" sz="2500" dirty="0" smtClean="0"/>
              <a:t> = new kind of </a:t>
            </a:r>
            <a:r>
              <a:rPr lang="nl-BE" sz="2500" dirty="0" err="1" smtClean="0"/>
              <a:t>elliptic</a:t>
            </a:r>
            <a:r>
              <a:rPr lang="nl-BE" sz="2500" dirty="0" smtClean="0"/>
              <a:t> curve </a:t>
            </a:r>
            <a:r>
              <a:rPr lang="nl-BE" sz="2500" dirty="0" err="1" smtClean="0"/>
              <a:t>cryptography</a:t>
            </a:r>
            <a:r>
              <a:rPr lang="nl-BE" sz="2500" dirty="0" smtClean="0"/>
              <a:t>,</a:t>
            </a:r>
          </a:p>
          <a:p>
            <a:pPr algn="r"/>
            <a:r>
              <a:rPr lang="nl-BE" sz="2500" dirty="0" err="1" smtClean="0"/>
              <a:t>supposed</a:t>
            </a:r>
            <a:r>
              <a:rPr lang="nl-BE" sz="2500" dirty="0" smtClean="0"/>
              <a:t> </a:t>
            </a:r>
            <a:r>
              <a:rPr lang="nl-BE" sz="2500" dirty="0" err="1" smtClean="0"/>
              <a:t>to</a:t>
            </a:r>
            <a:r>
              <a:rPr lang="nl-BE" sz="2500" dirty="0" smtClean="0"/>
              <a:t> </a:t>
            </a:r>
            <a:r>
              <a:rPr lang="nl-BE" sz="2500" dirty="0" err="1" smtClean="0"/>
              <a:t>be</a:t>
            </a:r>
            <a:r>
              <a:rPr lang="nl-BE" sz="2500" dirty="0" smtClean="0"/>
              <a:t> </a:t>
            </a:r>
            <a:r>
              <a:rPr lang="nl-BE" sz="2500" dirty="0" err="1" smtClean="0"/>
              <a:t>resistant</a:t>
            </a:r>
            <a:r>
              <a:rPr lang="nl-BE" sz="2500" dirty="0" smtClean="0"/>
              <a:t> </a:t>
            </a:r>
            <a:r>
              <a:rPr lang="nl-BE" sz="2500" dirty="0" err="1" smtClean="0"/>
              <a:t>against</a:t>
            </a:r>
            <a:r>
              <a:rPr lang="nl-BE" sz="2500" dirty="0" smtClean="0"/>
              <a:t> </a:t>
            </a:r>
            <a:r>
              <a:rPr lang="nl-BE" sz="2500" dirty="0" err="1" smtClean="0"/>
              <a:t>quantum</a:t>
            </a:r>
            <a:r>
              <a:rPr lang="nl-BE" sz="2500" dirty="0" smtClean="0"/>
              <a:t> computers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44391" y="2359063"/>
            <a:ext cx="5029202" cy="4102296"/>
            <a:chOff x="787936" y="2359063"/>
            <a:chExt cx="5029202" cy="4102296"/>
          </a:xfrm>
        </p:grpSpPr>
        <p:sp>
          <p:nvSpPr>
            <p:cNvPr id="15" name="TextBox 14"/>
            <p:cNvSpPr txBox="1"/>
            <p:nvPr/>
          </p:nvSpPr>
          <p:spPr>
            <a:xfrm>
              <a:off x="787937" y="2373647"/>
              <a:ext cx="50292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500" dirty="0" err="1" smtClean="0"/>
                <a:t>classical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elliptic</a:t>
              </a:r>
              <a:r>
                <a:rPr lang="nl-BE" sz="2500" dirty="0" smtClean="0"/>
                <a:t> curve </a:t>
              </a:r>
              <a:r>
                <a:rPr lang="nl-BE" sz="2500" dirty="0" err="1" smtClean="0"/>
                <a:t>cryptography</a:t>
              </a:r>
              <a:endParaRPr lang="nl-BE" sz="2500" dirty="0" smtClean="0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1728788" y="3137760"/>
              <a:ext cx="2768407" cy="2353719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8" name="Oval 157"/>
            <p:cNvSpPr/>
            <p:nvPr/>
          </p:nvSpPr>
          <p:spPr>
            <a:xfrm>
              <a:off x="3979480" y="3704647"/>
              <a:ext cx="69422" cy="6942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9" name="Oval 158"/>
            <p:cNvSpPr/>
            <p:nvPr/>
          </p:nvSpPr>
          <p:spPr>
            <a:xfrm>
              <a:off x="2417380" y="4806617"/>
              <a:ext cx="69422" cy="6942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979480" y="3666540"/>
                  <a:ext cx="2758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B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nl-BE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9480" y="3666540"/>
                  <a:ext cx="275893" cy="369332"/>
                </a:xfrm>
                <a:prstGeom prst="rect">
                  <a:avLst/>
                </a:prstGeom>
                <a:blipFill>
                  <a:blip r:embed="rId2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/>
                <p:cNvSpPr txBox="1"/>
                <p:nvPr/>
              </p:nvSpPr>
              <p:spPr>
                <a:xfrm>
                  <a:off x="2101526" y="4462512"/>
                  <a:ext cx="2758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B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nl-BE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0" name="TextBox 1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1526" y="4462512"/>
                  <a:ext cx="275893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31111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3" name="TextBox 162"/>
            <p:cNvSpPr txBox="1"/>
            <p:nvPr/>
          </p:nvSpPr>
          <p:spPr>
            <a:xfrm>
              <a:off x="787936" y="5599585"/>
              <a:ext cx="502920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500" dirty="0" err="1" smtClean="0"/>
                <a:t>based</a:t>
              </a:r>
              <a:r>
                <a:rPr lang="nl-BE" sz="2500" dirty="0" smtClean="0"/>
                <a:t> on </a:t>
              </a:r>
              <a:r>
                <a:rPr lang="nl-BE" sz="2500" dirty="0" err="1" smtClean="0"/>
                <a:t>hidden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relation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between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two</a:t>
              </a:r>
              <a:r>
                <a:rPr lang="nl-BE" sz="2500" dirty="0" smtClean="0"/>
                <a:t> points on </a:t>
              </a:r>
              <a:r>
                <a:rPr lang="nl-BE" sz="2500" dirty="0" err="1" smtClean="0"/>
                <a:t>an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elliptic</a:t>
              </a:r>
              <a:r>
                <a:rPr lang="nl-BE" sz="2500" dirty="0" smtClean="0"/>
                <a:t> curve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787937" y="2359063"/>
              <a:ext cx="5029200" cy="40978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09757" y="2359063"/>
            <a:ext cx="5029202" cy="4097802"/>
            <a:chOff x="6657808" y="2359063"/>
            <a:chExt cx="5029202" cy="4097802"/>
          </a:xfrm>
        </p:grpSpPr>
        <p:sp>
          <p:nvSpPr>
            <p:cNvPr id="16" name="TextBox 15"/>
            <p:cNvSpPr txBox="1"/>
            <p:nvPr/>
          </p:nvSpPr>
          <p:spPr>
            <a:xfrm>
              <a:off x="6657808" y="2359063"/>
              <a:ext cx="502920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500" dirty="0" err="1"/>
                <a:t>i</a:t>
              </a:r>
              <a:r>
                <a:rPr lang="nl-BE" sz="2500" dirty="0" err="1" smtClean="0"/>
                <a:t>sogeny-based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cryptography</a:t>
              </a:r>
              <a:endParaRPr lang="nl-BE" sz="2500" dirty="0" smtClean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641169" y="3083557"/>
              <a:ext cx="3002836" cy="2395797"/>
              <a:chOff x="7525420" y="3060407"/>
              <a:chExt cx="3002836" cy="2395797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10167492" y="4592032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10314961" y="5272997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9263216" y="3073529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8225909" y="3477662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988176" y="5102828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10174892" y="3186081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0201917" y="3163041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10233101" y="3879120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9997174" y="3629275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9713014" y="3303623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9476511" y="3675795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9779302" y="3466034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0072187" y="3621903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9528859" y="3671294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0176992" y="3990238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07" name="Freeform 106"/>
              <p:cNvSpPr/>
              <p:nvPr/>
            </p:nvSpPr>
            <p:spPr>
              <a:xfrm>
                <a:off x="10060845" y="4213938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08" name="Freeform 107"/>
              <p:cNvSpPr/>
              <p:nvPr/>
            </p:nvSpPr>
            <p:spPr>
              <a:xfrm>
                <a:off x="9606367" y="4122335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9680593" y="4114400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9997174" y="4332185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9761421" y="5256620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10060845" y="4981809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9479200" y="4738595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9243274" y="4488749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9468470" y="4539992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0103822" y="4643277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9425494" y="4869815"/>
                <a:ext cx="40360" cy="40359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9774053" y="5232638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0047360" y="4961630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0383964" y="5256279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21" name="Freeform 120"/>
              <p:cNvSpPr/>
              <p:nvPr/>
            </p:nvSpPr>
            <p:spPr>
              <a:xfrm>
                <a:off x="8461835" y="3727507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8712536" y="3803887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23" name="Freeform 122"/>
              <p:cNvSpPr/>
              <p:nvPr/>
            </p:nvSpPr>
            <p:spPr>
              <a:xfrm>
                <a:off x="9306945" y="5073414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8959114" y="4163097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8852467" y="4981809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8487339" y="4450023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8248541" y="5210627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28" name="Freeform 127"/>
              <p:cNvSpPr/>
              <p:nvPr/>
            </p:nvSpPr>
            <p:spPr>
              <a:xfrm>
                <a:off x="8368870" y="4840966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9010316" y="4145631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8582165" y="4439164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8335008" y="5192279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8332558" y="4840966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8895609" y="5144836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9309561" y="5232638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8036848" y="3877493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37" name="Freeform 136"/>
              <p:cNvSpPr/>
              <p:nvPr/>
            </p:nvSpPr>
            <p:spPr>
              <a:xfrm>
                <a:off x="7944700" y="4500429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7525420" y="4211323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8241540" y="4092778"/>
                <a:ext cx="40360" cy="40359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7603244" y="4729673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7762387" y="4345561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7829886" y="4867412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718535" y="3990238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8175659" y="4539993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7941751" y="3152010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46" name="Freeform 145"/>
              <p:cNvSpPr/>
              <p:nvPr/>
            </p:nvSpPr>
            <p:spPr>
              <a:xfrm>
                <a:off x="8969926" y="3460892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8616922" y="3060407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8683587" y="3235113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8463078" y="3486829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9041548" y="3629111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9319061" y="3234152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7531339" y="3369288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8167065" y="3254332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7768263" y="3470551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5" name="Freeform 154"/>
              <p:cNvSpPr/>
              <p:nvPr/>
            </p:nvSpPr>
            <p:spPr>
              <a:xfrm>
                <a:off x="7582371" y="3785888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7741530" y="5160183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8227226" y="3964855"/>
                    <a:ext cx="2758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l-BE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l-B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nl-BE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1" name="TextBox 1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27226" y="3964855"/>
                    <a:ext cx="27589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37778"/>
                    </a:stretch>
                  </a:blipFill>
                </p:spPr>
                <p:txBody>
                  <a:bodyPr/>
                  <a:lstStyle/>
                  <a:p>
                    <a:r>
                      <a:rPr lang="nl-B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9083494" y="4643999"/>
                    <a:ext cx="2758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l-BE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l-B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nl-BE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2" name="TextBox 1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3494" y="4643999"/>
                    <a:ext cx="275893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37778"/>
                    </a:stretch>
                  </a:blipFill>
                </p:spPr>
                <p:txBody>
                  <a:bodyPr/>
                  <a:lstStyle/>
                  <a:p>
                    <a:r>
                      <a:rPr lang="nl-B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4" name="TextBox 163"/>
            <p:cNvSpPr txBox="1"/>
            <p:nvPr/>
          </p:nvSpPr>
          <p:spPr>
            <a:xfrm>
              <a:off x="6657810" y="5595091"/>
              <a:ext cx="50292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500" dirty="0" err="1" smtClean="0"/>
                <a:t>based</a:t>
              </a:r>
              <a:r>
                <a:rPr lang="nl-BE" sz="2500" dirty="0" smtClean="0"/>
                <a:t> on </a:t>
              </a:r>
              <a:r>
                <a:rPr lang="nl-BE" sz="2500" dirty="0" err="1" smtClean="0"/>
                <a:t>hidden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relation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between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two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elliptic</a:t>
              </a:r>
              <a:r>
                <a:rPr lang="nl-BE" sz="2500" dirty="0" smtClean="0"/>
                <a:t> curves in </a:t>
              </a:r>
              <a:r>
                <a:rPr lang="nl-BE" sz="2500" dirty="0" err="1" smtClean="0"/>
                <a:t>an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isogeny</a:t>
              </a:r>
              <a:r>
                <a:rPr lang="nl-BE" sz="2500" dirty="0" smtClean="0"/>
                <a:t> class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6657809" y="2359063"/>
              <a:ext cx="5029200" cy="40978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143544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ded Corner 31"/>
          <p:cNvSpPr/>
          <p:nvPr/>
        </p:nvSpPr>
        <p:spPr>
          <a:xfrm>
            <a:off x="1242644" y="5495537"/>
            <a:ext cx="10032022" cy="724187"/>
          </a:xfrm>
          <a:prstGeom prst="foldedCorner">
            <a:avLst>
              <a:gd name="adj" fmla="val 50000"/>
            </a:avLst>
          </a:prstGeom>
          <a:solidFill>
            <a:schemeClr val="accent2">
              <a:lumMod val="50000"/>
              <a:alpha val="2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13510" y="942621"/>
            <a:ext cx="95981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err="1" smtClean="0"/>
              <a:t>Key</a:t>
            </a:r>
            <a:r>
              <a:rPr lang="nl-BE" sz="2500" dirty="0" smtClean="0"/>
              <a:t> features: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32089" y="1435423"/>
                <a:ext cx="9329212" cy="534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Practical: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given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BE" sz="2500" b="1" i="0" smtClean="0">
                        <a:latin typeface="Cambria Math" panose="02040503050406030204" pitchFamily="18" charset="0"/>
                      </a:rPr>
                      <m:t>𝐙</m:t>
                    </m:r>
                  </m:oMath>
                </a14:m>
                <a:r>
                  <a:rPr lang="nl-BE" sz="2500" b="1" dirty="0" smtClean="0"/>
                  <a:t> </a:t>
                </a:r>
                <a:r>
                  <a:rPr lang="nl-BE" sz="2500" dirty="0" err="1" smtClean="0"/>
                  <a:t>and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1" i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nl-BE" sz="2500" dirty="0" smtClean="0"/>
                  <a:t>, </a:t>
                </a:r>
                <a:r>
                  <a:rPr lang="nl-BE" sz="2500" dirty="0" err="1" smtClean="0"/>
                  <a:t>can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efficiently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compute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𝑎𝑃</m:t>
                    </m:r>
                  </m:oMath>
                </a14:m>
                <a:r>
                  <a:rPr lang="nl-BE" sz="2500" dirty="0" smtClean="0"/>
                  <a:t>.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089" y="1435423"/>
                <a:ext cx="9329212" cy="534249"/>
              </a:xfrm>
              <a:prstGeom prst="rect">
                <a:avLst/>
              </a:prstGeom>
              <a:blipFill>
                <a:blip r:embed="rId2"/>
                <a:stretch>
                  <a:fillRect l="-1111" t="-2273" b="-2159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998944" y="1977293"/>
            <a:ext cx="9519755" cy="810550"/>
            <a:chOff x="1998944" y="2235199"/>
            <a:chExt cx="9519755" cy="810550"/>
          </a:xfrm>
        </p:grpSpPr>
        <p:sp>
          <p:nvSpPr>
            <p:cNvPr id="13" name="Freeform 12"/>
            <p:cNvSpPr/>
            <p:nvPr/>
          </p:nvSpPr>
          <p:spPr>
            <a:xfrm>
              <a:off x="1998944" y="2235199"/>
              <a:ext cx="891012" cy="513105"/>
            </a:xfrm>
            <a:custGeom>
              <a:avLst/>
              <a:gdLst>
                <a:gd name="connsiteX0" fmla="*/ 78212 w 891012"/>
                <a:gd name="connsiteY0" fmla="*/ 0 h 513105"/>
                <a:gd name="connsiteX1" fmla="*/ 78212 w 891012"/>
                <a:gd name="connsiteY1" fmla="*/ 440267 h 513105"/>
                <a:gd name="connsiteX2" fmla="*/ 891012 w 891012"/>
                <a:gd name="connsiteY2" fmla="*/ 508000 h 51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012" h="513105">
                  <a:moveTo>
                    <a:pt x="78212" y="0"/>
                  </a:moveTo>
                  <a:cubicBezTo>
                    <a:pt x="10478" y="177800"/>
                    <a:pt x="-57255" y="355600"/>
                    <a:pt x="78212" y="440267"/>
                  </a:cubicBezTo>
                  <a:cubicBezTo>
                    <a:pt x="213679" y="524934"/>
                    <a:pt x="552345" y="516467"/>
                    <a:pt x="891012" y="508000"/>
                  </a:cubicBezTo>
                </a:path>
              </a:pathLst>
            </a:custGeom>
            <a:noFill/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39143" y="2491751"/>
              <a:ext cx="8579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3000" b="1" dirty="0" smtClean="0">
                  <a:solidFill>
                    <a:schemeClr val="accent6">
                      <a:lumMod val="50000"/>
                    </a:schemeClr>
                  </a:solidFill>
                  <a:sym typeface="Wingdings 2" panose="05020102010507070707" pitchFamily="18" charset="2"/>
                </a:rPr>
                <a:t>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thanks</a:t>
              </a:r>
              <a:r>
                <a:rPr lang="nl-BE" sz="2500" dirty="0" smtClean="0">
                  <a:sym typeface="Wingdings 2" panose="05020102010507070707" pitchFamily="18" charset="2"/>
                </a:rPr>
                <a:t>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to</a:t>
              </a:r>
              <a:r>
                <a:rPr lang="nl-BE" sz="2500" dirty="0" smtClean="0">
                  <a:sym typeface="Wingdings 2" panose="05020102010507070707" pitchFamily="18" charset="2"/>
                </a:rPr>
                <a:t> explicit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formulas</a:t>
              </a:r>
              <a:r>
                <a:rPr lang="nl-BE" sz="2500" dirty="0" smtClean="0">
                  <a:sym typeface="Wingdings 2" panose="05020102010507070707" pitchFamily="18" charset="2"/>
                </a:rPr>
                <a:t>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and</a:t>
              </a:r>
              <a:r>
                <a:rPr lang="nl-BE" sz="2500" dirty="0" smtClean="0">
                  <a:sym typeface="Wingdings 2" panose="05020102010507070707" pitchFamily="18" charset="2"/>
                </a:rPr>
                <a:t> double-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and</a:t>
              </a:r>
              <a:r>
                <a:rPr lang="nl-BE" sz="2500" dirty="0" smtClean="0">
                  <a:sym typeface="Wingdings 2" panose="05020102010507070707" pitchFamily="18" charset="2"/>
                </a:rPr>
                <a:t>-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add</a:t>
              </a:r>
              <a:endParaRPr lang="nl-BE" sz="3000" b="1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2089" y="3081868"/>
            <a:ext cx="10611555" cy="1321127"/>
            <a:chOff x="1332089" y="3081868"/>
            <a:chExt cx="10611555" cy="1321127"/>
          </a:xfrm>
        </p:grpSpPr>
        <p:sp>
          <p:nvSpPr>
            <p:cNvPr id="27" name="TextBox 26"/>
            <p:cNvSpPr txBox="1"/>
            <p:nvPr/>
          </p:nvSpPr>
          <p:spPr>
            <a:xfrm>
              <a:off x="1332089" y="3081868"/>
              <a:ext cx="1061155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500" b="1" dirty="0" smtClean="0">
                  <a:solidFill>
                    <a:schemeClr val="accent6">
                      <a:lumMod val="50000"/>
                    </a:schemeClr>
                  </a:solidFill>
                </a:rPr>
                <a:t>Secure: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the</a:t>
              </a:r>
              <a:r>
                <a:rPr lang="nl-BE" sz="2500" dirty="0" smtClean="0"/>
                <a:t> discrete </a:t>
              </a:r>
              <a:r>
                <a:rPr lang="nl-BE" sz="2500" dirty="0" err="1" smtClean="0"/>
                <a:t>logarithm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problem</a:t>
              </a:r>
              <a:r>
                <a:rPr lang="nl-BE" sz="2500" dirty="0" smtClean="0"/>
                <a:t> on </a:t>
              </a:r>
              <a:r>
                <a:rPr lang="nl-BE" sz="2500" dirty="0" err="1" smtClean="0"/>
                <a:t>elliptic</a:t>
              </a:r>
              <a:r>
                <a:rPr lang="nl-BE" sz="2500" dirty="0" smtClean="0"/>
                <a:t> curves over </a:t>
              </a:r>
              <a:r>
                <a:rPr lang="nl-BE" sz="2500" dirty="0" err="1" smtClean="0"/>
                <a:t>finite</a:t>
              </a:r>
              <a:r>
                <a:rPr lang="nl-BE" sz="2500" dirty="0" smtClean="0"/>
                <a:t> fields is hard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998944" y="3592445"/>
              <a:ext cx="9519755" cy="810550"/>
              <a:chOff x="1998944" y="2211753"/>
              <a:chExt cx="9519755" cy="810550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1998944" y="2211753"/>
                <a:ext cx="891012" cy="513105"/>
              </a:xfrm>
              <a:custGeom>
                <a:avLst/>
                <a:gdLst>
                  <a:gd name="connsiteX0" fmla="*/ 78212 w 891012"/>
                  <a:gd name="connsiteY0" fmla="*/ 0 h 513105"/>
                  <a:gd name="connsiteX1" fmla="*/ 78212 w 891012"/>
                  <a:gd name="connsiteY1" fmla="*/ 440267 h 513105"/>
                  <a:gd name="connsiteX2" fmla="*/ 891012 w 891012"/>
                  <a:gd name="connsiteY2" fmla="*/ 508000 h 51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1012" h="513105">
                    <a:moveTo>
                      <a:pt x="78212" y="0"/>
                    </a:moveTo>
                    <a:cubicBezTo>
                      <a:pt x="10478" y="177800"/>
                      <a:pt x="-57255" y="355600"/>
                      <a:pt x="78212" y="440267"/>
                    </a:cubicBezTo>
                    <a:cubicBezTo>
                      <a:pt x="213679" y="524934"/>
                      <a:pt x="552345" y="516467"/>
                      <a:pt x="891012" y="508000"/>
                    </a:cubicBezTo>
                  </a:path>
                </a:pathLst>
              </a:custGeom>
              <a:noFill/>
              <a:ln w="1905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939143" y="2468305"/>
                <a:ext cx="857955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3000" b="1" dirty="0" smtClean="0">
                    <a:solidFill>
                      <a:schemeClr val="accent6">
                        <a:lumMod val="50000"/>
                      </a:schemeClr>
                    </a:solidFill>
                    <a:sym typeface="Wingdings 2" panose="05020102010507070707" pitchFamily="18" charset="2"/>
                  </a:rPr>
                  <a:t> </a:t>
                </a:r>
                <a:r>
                  <a:rPr lang="nl-BE" sz="2500" dirty="0" smtClean="0">
                    <a:sym typeface="Wingdings 2" panose="05020102010507070707" pitchFamily="18" charset="2"/>
                  </a:rPr>
                  <a:t>no </a:t>
                </a:r>
                <a:r>
                  <a:rPr lang="nl-BE" sz="2500" dirty="0" err="1" smtClean="0">
                    <a:sym typeface="Wingdings 2" panose="05020102010507070707" pitchFamily="18" charset="2"/>
                  </a:rPr>
                  <a:t>subexponential</a:t>
                </a:r>
                <a:r>
                  <a:rPr lang="nl-BE" sz="2500" dirty="0" smtClean="0">
                    <a:sym typeface="Wingdings 2" panose="05020102010507070707" pitchFamily="18" charset="2"/>
                  </a:rPr>
                  <a:t>-time </a:t>
                </a:r>
                <a:r>
                  <a:rPr lang="nl-BE" sz="2500" dirty="0" err="1" smtClean="0">
                    <a:sym typeface="Wingdings 2" panose="05020102010507070707" pitchFamily="18" charset="2"/>
                  </a:rPr>
                  <a:t>prequantum</a:t>
                </a:r>
                <a:r>
                  <a:rPr lang="nl-BE" sz="2500" dirty="0" smtClean="0">
                    <a:sym typeface="Wingdings 2" panose="05020102010507070707" pitchFamily="18" charset="2"/>
                  </a:rPr>
                  <a:t> </a:t>
                </a:r>
                <a:r>
                  <a:rPr lang="nl-BE" sz="2500" dirty="0" err="1" smtClean="0">
                    <a:sym typeface="Wingdings 2" panose="05020102010507070707" pitchFamily="18" charset="2"/>
                  </a:rPr>
                  <a:t>algorithms</a:t>
                </a:r>
                <a:r>
                  <a:rPr lang="nl-BE" sz="2500" dirty="0" smtClean="0">
                    <a:sym typeface="Wingdings 2" panose="05020102010507070707" pitchFamily="18" charset="2"/>
                  </a:rPr>
                  <a:t> </a:t>
                </a:r>
                <a:r>
                  <a:rPr lang="nl-BE" sz="2500" dirty="0" err="1" smtClean="0">
                    <a:sym typeface="Wingdings 2" panose="05020102010507070707" pitchFamily="18" charset="2"/>
                  </a:rPr>
                  <a:t>known</a:t>
                </a:r>
                <a:endParaRPr lang="nl-BE" sz="3000" b="1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32089" y="5616729"/>
                <a:ext cx="9750669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Compact </a:t>
                </a:r>
                <a:r>
                  <a:rPr lang="nl-BE" sz="2500" b="1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keys</a:t>
                </a:r>
                <a:r>
                  <a:rPr lang="nl-BE" sz="2500" b="1" dirty="0" smtClean="0"/>
                  <a:t>: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recommended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size</a:t>
                </a:r>
                <a:r>
                  <a:rPr lang="nl-BE" sz="2500" dirty="0" smtClean="0"/>
                  <a:t> of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l-BE" sz="2500" dirty="0" smtClean="0"/>
                  <a:t> is 256 bits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089" y="5616729"/>
                <a:ext cx="9750669" cy="477054"/>
              </a:xfrm>
              <a:prstGeom prst="rect">
                <a:avLst/>
              </a:prstGeom>
              <a:blipFill>
                <a:blip r:embed="rId3"/>
                <a:stretch>
                  <a:fillRect l="-1063" t="-8861" b="-2911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H="1">
            <a:off x="2684585" y="4407877"/>
            <a:ext cx="855784" cy="996461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513699" y="1863969"/>
            <a:ext cx="799286" cy="3962400"/>
          </a:xfrm>
          <a:custGeom>
            <a:avLst/>
            <a:gdLst>
              <a:gd name="connsiteX0" fmla="*/ 611716 w 799286"/>
              <a:gd name="connsiteY0" fmla="*/ 3962400 h 3962400"/>
              <a:gd name="connsiteX1" fmla="*/ 2116 w 799286"/>
              <a:gd name="connsiteY1" fmla="*/ 1981200 h 3962400"/>
              <a:gd name="connsiteX2" fmla="*/ 799286 w 799286"/>
              <a:gd name="connsiteY2" fmla="*/ 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9286" h="3962400">
                <a:moveTo>
                  <a:pt x="611716" y="3962400"/>
                </a:moveTo>
                <a:cubicBezTo>
                  <a:pt x="291285" y="3302000"/>
                  <a:pt x="-29146" y="2641600"/>
                  <a:pt x="2116" y="1981200"/>
                </a:cubicBezTo>
                <a:cubicBezTo>
                  <a:pt x="33378" y="1320800"/>
                  <a:pt x="416332" y="660400"/>
                  <a:pt x="799286" y="0"/>
                </a:cubicBezTo>
              </a:path>
            </a:pathLst>
          </a:custGeom>
          <a:noFill/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TextBox 32"/>
          <p:cNvSpPr txBox="1"/>
          <p:nvPr/>
        </p:nvSpPr>
        <p:spPr>
          <a:xfrm>
            <a:off x="313509" y="261258"/>
            <a:ext cx="11514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1985: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Koblitz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Miller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suggest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to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use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elliptic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curves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4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1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1095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Diffie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-Hellman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key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exchange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from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exponentiation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in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groups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510" y="842262"/>
            <a:ext cx="95981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 smtClean="0">
                <a:solidFill>
                  <a:schemeClr val="accent6">
                    <a:lumMod val="50000"/>
                  </a:schemeClr>
                </a:solidFill>
              </a:rPr>
              <a:t>Post-</a:t>
            </a:r>
            <a:r>
              <a:rPr lang="nl-BE" sz="2500" b="1" dirty="0" err="1" smtClean="0">
                <a:solidFill>
                  <a:schemeClr val="accent6">
                    <a:lumMod val="50000"/>
                  </a:schemeClr>
                </a:solidFill>
              </a:rPr>
              <a:t>quantum</a:t>
            </a:r>
            <a:r>
              <a:rPr lang="nl-BE" sz="25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r>
              <a:rPr lang="nl-BE" sz="2500" dirty="0" smtClean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67127" y="844697"/>
            <a:ext cx="91139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smtClean="0"/>
              <a:t>The DLP is </a:t>
            </a:r>
            <a:r>
              <a:rPr lang="nl-BE" sz="2500" dirty="0" err="1" smtClean="0"/>
              <a:t>an</a:t>
            </a:r>
            <a:r>
              <a:rPr lang="nl-BE" sz="2500" dirty="0" smtClean="0"/>
              <a:t> </a:t>
            </a:r>
            <a:r>
              <a:rPr lang="nl-BE" sz="2500" dirty="0" err="1" smtClean="0"/>
              <a:t>instance</a:t>
            </a:r>
            <a:r>
              <a:rPr lang="nl-BE" sz="2500" dirty="0" smtClean="0"/>
              <a:t> of </a:t>
            </a:r>
            <a:r>
              <a:rPr lang="nl-BE" sz="2500" dirty="0" err="1" smtClean="0"/>
              <a:t>the</a:t>
            </a:r>
            <a:r>
              <a:rPr lang="nl-BE" sz="2500" dirty="0" smtClean="0"/>
              <a:t> </a:t>
            </a:r>
            <a:r>
              <a:rPr lang="nl-BE" sz="2500" dirty="0" err="1" smtClean="0"/>
              <a:t>hidden</a:t>
            </a:r>
            <a:r>
              <a:rPr lang="nl-BE" sz="2500" dirty="0" smtClean="0"/>
              <a:t> </a:t>
            </a:r>
            <a:r>
              <a:rPr lang="nl-BE" sz="2500" dirty="0" err="1" smtClean="0"/>
              <a:t>subgroup</a:t>
            </a:r>
            <a:r>
              <a:rPr lang="nl-BE" sz="2500" dirty="0" smtClean="0"/>
              <a:t> </a:t>
            </a:r>
            <a:r>
              <a:rPr lang="nl-BE" sz="2500" dirty="0" err="1" smtClean="0"/>
              <a:t>problem</a:t>
            </a:r>
            <a:r>
              <a:rPr lang="nl-BE" sz="2500" dirty="0" smtClean="0"/>
              <a:t>.          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9100" y="823212"/>
            <a:ext cx="1943100" cy="562329"/>
            <a:chOff x="419100" y="923571"/>
            <a:chExt cx="1943100" cy="56232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19100" y="923571"/>
              <a:ext cx="1943100" cy="562329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19100" y="1013270"/>
              <a:ext cx="1943100" cy="403261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941332" y="1932535"/>
                <a:ext cx="47288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nl-BE" sz="25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1332" y="1932535"/>
                <a:ext cx="472886" cy="477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419099" y="1727711"/>
            <a:ext cx="11362023" cy="3035356"/>
            <a:chOff x="419099" y="1862855"/>
            <a:chExt cx="11362023" cy="3035356"/>
          </a:xfrm>
        </p:grpSpPr>
        <p:sp>
          <p:nvSpPr>
            <p:cNvPr id="38" name="Folded Corner 37"/>
            <p:cNvSpPr/>
            <p:nvPr/>
          </p:nvSpPr>
          <p:spPr>
            <a:xfrm>
              <a:off x="419099" y="1862855"/>
              <a:ext cx="11362023" cy="3035356"/>
            </a:xfrm>
            <a:prstGeom prst="foldedCorner">
              <a:avLst>
                <a:gd name="adj" fmla="val 19050"/>
              </a:avLst>
            </a:prstGeom>
            <a:solidFill>
              <a:schemeClr val="accent2">
                <a:lumMod val="5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44770" y="1966267"/>
                  <a:ext cx="5732584" cy="28623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Hidden 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subgroup</a:t>
                  </a:r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 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problem</a:t>
                  </a:r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:</a:t>
                  </a:r>
                </a:p>
                <a:p>
                  <a:endParaRPr lang="nl-BE" sz="2000" b="1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  <a:p>
                  <a:r>
                    <a:rPr lang="nl-BE" sz="2500" dirty="0" smtClean="0"/>
                    <a:t>Let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be</a:t>
                  </a:r>
                  <a:r>
                    <a:rPr lang="nl-BE" sz="2500" dirty="0" smtClean="0"/>
                    <a:t> a </a:t>
                  </a:r>
                  <a:r>
                    <a:rPr lang="nl-BE" sz="2500" dirty="0" err="1" smtClean="0"/>
                    <a:t>group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and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nl-BE" sz="2500" dirty="0" smtClean="0"/>
                    <a:t> a 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subgroup</a:t>
                  </a:r>
                  <a:r>
                    <a:rPr lang="nl-BE" sz="2500" dirty="0" smtClean="0"/>
                    <a:t>.</a:t>
                  </a:r>
                </a:p>
                <a:p>
                  <a:endParaRPr lang="nl-BE" sz="1500" dirty="0"/>
                </a:p>
                <a:p>
                  <a:r>
                    <a:rPr lang="nl-BE" sz="2500" dirty="0" err="1" smtClean="0"/>
                    <a:t>Assume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to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be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given</a:t>
                  </a:r>
                  <a:r>
                    <a:rPr lang="nl-BE" sz="2500" dirty="0" smtClean="0"/>
                    <a:t> a map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that</a:t>
                  </a:r>
                  <a:r>
                    <a:rPr lang="nl-BE" sz="2500" dirty="0" smtClean="0"/>
                    <a:t> is constant </a:t>
                  </a:r>
                  <a:r>
                    <a:rPr lang="nl-BE" sz="2500" dirty="0" err="1" smtClean="0"/>
                    <a:t>exactly</a:t>
                  </a:r>
                  <a:r>
                    <a:rPr lang="nl-BE" sz="2500" dirty="0" smtClean="0"/>
                    <a:t> on </a:t>
                  </a:r>
                  <a:r>
                    <a:rPr lang="nl-BE" sz="2500" dirty="0" err="1" smtClean="0"/>
                    <a:t>the</a:t>
                  </a:r>
                  <a:r>
                    <a:rPr lang="nl-BE" sz="2500" dirty="0" smtClean="0"/>
                    <a:t> 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cosets</a:t>
                  </a:r>
                  <a:r>
                    <a:rPr lang="nl-BE" sz="2500" dirty="0" smtClean="0"/>
                    <a:t> of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r>
                    <a:rPr lang="nl-BE" sz="2500" dirty="0" smtClean="0"/>
                    <a:t> in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nl-BE" sz="2500" dirty="0" smtClean="0"/>
                    <a:t>.</a:t>
                  </a:r>
                </a:p>
                <a:p>
                  <a:endParaRPr lang="nl-BE" sz="1500" dirty="0"/>
                </a:p>
                <a:p>
                  <a:r>
                    <a:rPr lang="nl-BE" sz="2500" dirty="0" err="1" smtClean="0"/>
                    <a:t>Find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an</a:t>
                  </a:r>
                  <a:r>
                    <a:rPr lang="nl-BE" sz="2500" dirty="0" smtClean="0"/>
                    <a:t> explicit </a:t>
                  </a:r>
                  <a:r>
                    <a:rPr lang="nl-BE" sz="2500" dirty="0" err="1" smtClean="0"/>
                    <a:t>description</a:t>
                  </a:r>
                  <a:r>
                    <a:rPr lang="nl-BE" sz="2500" dirty="0" smtClean="0"/>
                    <a:t> of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r>
                    <a:rPr lang="nl-BE" sz="2500" dirty="0" smtClean="0"/>
                    <a:t>.</a:t>
                  </a:r>
                  <a:endParaRPr lang="nl-BE" sz="25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70" y="1966267"/>
                  <a:ext cx="5732584" cy="2862322"/>
                </a:xfrm>
                <a:prstGeom prst="rect">
                  <a:avLst/>
                </a:prstGeom>
                <a:blipFill>
                  <a:blip r:embed="rId3"/>
                  <a:stretch>
                    <a:fillRect l="-1809" t="-1489" r="-1596" b="-148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39"/>
            <p:cNvGrpSpPr/>
            <p:nvPr/>
          </p:nvGrpSpPr>
          <p:grpSpPr>
            <a:xfrm>
              <a:off x="6490009" y="1991500"/>
              <a:ext cx="5096108" cy="2761434"/>
              <a:chOff x="2313910" y="1652993"/>
              <a:chExt cx="6377354" cy="3870207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2313910" y="1652993"/>
                <a:ext cx="6377354" cy="386861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47" name="Straight Connector 46"/>
              <p:cNvCxnSpPr>
                <a:stCxn id="46" idx="1"/>
                <a:endCxn id="46" idx="3"/>
              </p:cNvCxnSpPr>
              <p:nvPr/>
            </p:nvCxnSpPr>
            <p:spPr>
              <a:xfrm>
                <a:off x="3247851" y="2219538"/>
                <a:ext cx="0" cy="27355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4437176" y="1757109"/>
                <a:ext cx="15498" cy="36576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692541" y="1664120"/>
                <a:ext cx="0" cy="38590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6" idx="7"/>
                <a:endCxn id="46" idx="5"/>
              </p:cNvCxnSpPr>
              <p:nvPr/>
            </p:nvCxnSpPr>
            <p:spPr>
              <a:xfrm>
                <a:off x="7757322" y="2219538"/>
                <a:ext cx="0" cy="27355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 rot="18669872">
                  <a:off x="6424605" y="3012587"/>
                  <a:ext cx="872931" cy="3847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nl-BE" sz="25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669872">
                  <a:off x="6424605" y="3012587"/>
                  <a:ext cx="872931" cy="384721"/>
                </a:xfrm>
                <a:prstGeom prst="rect">
                  <a:avLst/>
                </a:prstGeom>
                <a:blipFill>
                  <a:blip r:embed="rId4"/>
                  <a:stretch>
                    <a:fillRect t="-1987" r="-6294" b="-1258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 rot="18669872">
                  <a:off x="7247885" y="3012587"/>
                  <a:ext cx="872931" cy="3847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nl-BE" sz="25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669872">
                  <a:off x="7247885" y="3012587"/>
                  <a:ext cx="872931" cy="384721"/>
                </a:xfrm>
                <a:prstGeom prst="rect">
                  <a:avLst/>
                </a:prstGeom>
                <a:blipFill>
                  <a:blip r:embed="rId5"/>
                  <a:stretch>
                    <a:fillRect t="-2649" r="-6294" b="-1258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 rot="18669872">
                  <a:off x="8193728" y="3012587"/>
                  <a:ext cx="872931" cy="3847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nl-BE" sz="25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669872">
                  <a:off x="8193728" y="3012587"/>
                  <a:ext cx="872931" cy="384721"/>
                </a:xfrm>
                <a:prstGeom prst="rect">
                  <a:avLst/>
                </a:prstGeom>
                <a:blipFill>
                  <a:blip r:embed="rId6"/>
                  <a:stretch>
                    <a:fillRect t="-2649" r="-6294" b="-1258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 rot="18669872">
                  <a:off x="10699037" y="3064626"/>
                  <a:ext cx="872931" cy="3847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nl-BE" sz="25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669872">
                  <a:off x="10699037" y="3064626"/>
                  <a:ext cx="872931" cy="384721"/>
                </a:xfrm>
                <a:prstGeom prst="rect">
                  <a:avLst/>
                </a:prstGeom>
                <a:blipFill>
                  <a:blip r:embed="rId7"/>
                  <a:stretch>
                    <a:fillRect t="-2667" r="-6294" b="-1266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9772917" y="3135005"/>
                  <a:ext cx="312586" cy="3847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nl-BE" sz="25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2917" y="3135005"/>
                  <a:ext cx="312586" cy="38472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437504" y="5033627"/>
            <a:ext cx="11514939" cy="1607679"/>
            <a:chOff x="437504" y="5033627"/>
            <a:chExt cx="11514939" cy="16076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437504" y="5033627"/>
                  <a:ext cx="11467614" cy="11106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500" dirty="0" smtClean="0"/>
                    <a:t>Given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a14:m>
                  <a:r>
                    <a:rPr lang="nl-BE" sz="2500" dirty="0" smtClean="0"/>
                    <a:t>, </a:t>
                  </a:r>
                  <a:r>
                    <a:rPr lang="nl-BE" sz="2500" dirty="0" err="1" smtClean="0"/>
                    <a:t>to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find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1" i="0" smtClean="0">
                              <a:latin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a14:m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with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BE" sz="2500" b="0" i="0" smtClean="0">
                          <a:latin typeface="Cambria Math" panose="02040503050406030204" pitchFamily="18" charset="0"/>
                        </a:rPr>
                        <m:t>ord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can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be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seen</a:t>
                  </a:r>
                  <a:r>
                    <a:rPr lang="nl-BE" sz="2500" dirty="0" smtClean="0"/>
                    <a:t> as </a:t>
                  </a:r>
                  <a:r>
                    <a:rPr lang="nl-BE" sz="2500" dirty="0" err="1" smtClean="0"/>
                    <a:t>the</a:t>
                  </a:r>
                  <a:r>
                    <a:rPr lang="nl-BE" sz="2500" dirty="0" smtClean="0"/>
                    <a:t> HSP </a:t>
                  </a:r>
                  <a:r>
                    <a:rPr lang="nl-BE" sz="2500" dirty="0" err="1" smtClean="0"/>
                    <a:t>associated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with</a:t>
                  </a:r>
                  <a:endParaRPr lang="nl-BE" sz="2500" dirty="0" smtClean="0"/>
                </a:p>
                <a:p>
                  <a:endParaRPr lang="nl-BE" sz="1500" b="1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</m:t>
                      </m:r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nl-BE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sSup>
                        <m:sSupPr>
                          <m:ctrlP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sSup>
                        <m:sSupPr>
                          <m:ctrlP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</m:oMath>
                  </a14:m>
                  <a:r>
                    <a:rPr lang="nl-BE" sz="2500" dirty="0" smtClean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504" y="5033627"/>
                  <a:ext cx="11467614" cy="1110625"/>
                </a:xfrm>
                <a:prstGeom prst="rect">
                  <a:avLst/>
                </a:prstGeom>
                <a:blipFill>
                  <a:blip r:embed="rId9"/>
                  <a:stretch>
                    <a:fillRect l="-904" t="-4396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6" name="Group 55"/>
            <p:cNvGrpSpPr/>
            <p:nvPr/>
          </p:nvGrpSpPr>
          <p:grpSpPr>
            <a:xfrm>
              <a:off x="6825398" y="5909479"/>
              <a:ext cx="5127045" cy="731827"/>
              <a:chOff x="6811750" y="5936775"/>
              <a:chExt cx="5127045" cy="7318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/>
                  <p:cNvSpPr/>
                  <p:nvPr/>
                </p:nvSpPr>
                <p:spPr>
                  <a:xfrm>
                    <a:off x="6811750" y="6191548"/>
                    <a:ext cx="5127045" cy="4770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nl-BE" sz="2500" dirty="0"/>
                      <a:t>constant on </a:t>
                    </a:r>
                    <a:r>
                      <a:rPr lang="nl-BE" sz="2500" dirty="0" err="1"/>
                      <a:t>cosets</a:t>
                    </a:r>
                    <a:r>
                      <a:rPr lang="nl-BE" sz="2500" dirty="0"/>
                      <a:t> of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l-BE" sz="2500">
                            <a:latin typeface="Cambria Math" panose="02040503050406030204" pitchFamily="18" charset="0"/>
                          </a:rPr>
                          <m:t>ker</m:t>
                        </m:r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=〈</m:t>
                        </m:r>
                        <m:d>
                          <m:dPr>
                            <m:ctrlPr>
                              <a:rPr lang="nl-BE" sz="2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〉</m:t>
                        </m:r>
                      </m:oMath>
                    </a14:m>
                    <a:endParaRPr lang="nl-BE" sz="2500" dirty="0"/>
                  </a:p>
                </p:txBody>
              </p:sp>
            </mc:Choice>
            <mc:Fallback xmlns="">
              <p:sp>
                <p:nvSpPr>
                  <p:cNvPr id="57" name="Rectangle 5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1750" y="6191548"/>
                    <a:ext cx="5127045" cy="4770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070" t="-8974" r="-1189" b="-30769"/>
                    </a:stretch>
                  </a:blipFill>
                </p:spPr>
                <p:txBody>
                  <a:bodyPr/>
                  <a:lstStyle/>
                  <a:p>
                    <a:r>
                      <a:rPr lang="nl-B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Freeform 57"/>
              <p:cNvSpPr/>
              <p:nvPr/>
            </p:nvSpPr>
            <p:spPr>
              <a:xfrm>
                <a:off x="7697337" y="5936775"/>
                <a:ext cx="818866" cy="300251"/>
              </a:xfrm>
              <a:custGeom>
                <a:avLst/>
                <a:gdLst>
                  <a:gd name="connsiteX0" fmla="*/ 0 w 818866"/>
                  <a:gd name="connsiteY0" fmla="*/ 0 h 245660"/>
                  <a:gd name="connsiteX1" fmla="*/ 818866 w 818866"/>
                  <a:gd name="connsiteY1" fmla="*/ 0 h 245660"/>
                  <a:gd name="connsiteX2" fmla="*/ 818866 w 818866"/>
                  <a:gd name="connsiteY2" fmla="*/ 245660 h 24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8866" h="245660">
                    <a:moveTo>
                      <a:pt x="0" y="0"/>
                    </a:moveTo>
                    <a:lnTo>
                      <a:pt x="818866" y="0"/>
                    </a:lnTo>
                    <a:lnTo>
                      <a:pt x="818866" y="24566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406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1095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Diffie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-Hellman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key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exchange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from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exponentiation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in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groups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510" y="842262"/>
            <a:ext cx="95981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 smtClean="0">
                <a:solidFill>
                  <a:schemeClr val="accent6">
                    <a:lumMod val="50000"/>
                  </a:schemeClr>
                </a:solidFill>
              </a:rPr>
              <a:t>Post-</a:t>
            </a:r>
            <a:r>
              <a:rPr lang="nl-BE" sz="2500" b="1" dirty="0" err="1" smtClean="0">
                <a:solidFill>
                  <a:schemeClr val="accent6">
                    <a:lumMod val="50000"/>
                  </a:schemeClr>
                </a:solidFill>
              </a:rPr>
              <a:t>quantum</a:t>
            </a:r>
            <a:r>
              <a:rPr lang="nl-BE" sz="25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r>
              <a:rPr lang="nl-BE" sz="2500" dirty="0" smtClean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67127" y="844697"/>
            <a:ext cx="91139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smtClean="0"/>
              <a:t>The DLP is </a:t>
            </a:r>
            <a:r>
              <a:rPr lang="nl-BE" sz="2500" dirty="0" err="1" smtClean="0"/>
              <a:t>an</a:t>
            </a:r>
            <a:r>
              <a:rPr lang="nl-BE" sz="2500" dirty="0" smtClean="0"/>
              <a:t> </a:t>
            </a:r>
            <a:r>
              <a:rPr lang="nl-BE" sz="2500" dirty="0" err="1" smtClean="0"/>
              <a:t>instance</a:t>
            </a:r>
            <a:r>
              <a:rPr lang="nl-BE" sz="2500" dirty="0" smtClean="0"/>
              <a:t> of </a:t>
            </a:r>
            <a:r>
              <a:rPr lang="nl-BE" sz="2500" dirty="0" err="1" smtClean="0"/>
              <a:t>the</a:t>
            </a:r>
            <a:r>
              <a:rPr lang="nl-BE" sz="2500" dirty="0" smtClean="0"/>
              <a:t> </a:t>
            </a:r>
            <a:r>
              <a:rPr lang="nl-BE" sz="2500" dirty="0" err="1" smtClean="0"/>
              <a:t>hidden</a:t>
            </a:r>
            <a:r>
              <a:rPr lang="nl-BE" sz="2500" dirty="0" smtClean="0"/>
              <a:t> </a:t>
            </a:r>
            <a:r>
              <a:rPr lang="nl-BE" sz="2500" dirty="0" err="1" smtClean="0"/>
              <a:t>subgroup</a:t>
            </a:r>
            <a:r>
              <a:rPr lang="nl-BE" sz="2500" dirty="0" smtClean="0"/>
              <a:t> </a:t>
            </a:r>
            <a:r>
              <a:rPr lang="nl-BE" sz="2500" dirty="0" err="1" smtClean="0"/>
              <a:t>problem</a:t>
            </a:r>
            <a:r>
              <a:rPr lang="nl-BE" sz="2500" dirty="0" smtClean="0"/>
              <a:t>.          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9100" y="823212"/>
            <a:ext cx="1943100" cy="562329"/>
            <a:chOff x="419100" y="923571"/>
            <a:chExt cx="1943100" cy="56232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19100" y="923571"/>
              <a:ext cx="1943100" cy="562329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19100" y="1013270"/>
              <a:ext cx="1943100" cy="403261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941332" y="1932535"/>
                <a:ext cx="47288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nl-BE" sz="25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1332" y="1932535"/>
                <a:ext cx="472886" cy="477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419099" y="1727711"/>
            <a:ext cx="11362023" cy="3035356"/>
            <a:chOff x="419099" y="1862855"/>
            <a:chExt cx="11362023" cy="3035356"/>
          </a:xfrm>
        </p:grpSpPr>
        <p:sp>
          <p:nvSpPr>
            <p:cNvPr id="38" name="Folded Corner 37"/>
            <p:cNvSpPr/>
            <p:nvPr/>
          </p:nvSpPr>
          <p:spPr>
            <a:xfrm>
              <a:off x="419099" y="1862855"/>
              <a:ext cx="11362023" cy="3035356"/>
            </a:xfrm>
            <a:prstGeom prst="foldedCorner">
              <a:avLst>
                <a:gd name="adj" fmla="val 19050"/>
              </a:avLst>
            </a:prstGeom>
            <a:solidFill>
              <a:schemeClr val="accent2">
                <a:lumMod val="5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44770" y="1966267"/>
                  <a:ext cx="5732584" cy="28623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Hidden 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subgroup</a:t>
                  </a:r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 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problem</a:t>
                  </a:r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:</a:t>
                  </a:r>
                </a:p>
                <a:p>
                  <a:endParaRPr lang="nl-BE" sz="2000" b="1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  <a:p>
                  <a:r>
                    <a:rPr lang="nl-BE" sz="2500" dirty="0" smtClean="0"/>
                    <a:t>Let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be</a:t>
                  </a:r>
                  <a:r>
                    <a:rPr lang="nl-BE" sz="2500" dirty="0" smtClean="0"/>
                    <a:t> a </a:t>
                  </a:r>
                  <a:r>
                    <a:rPr lang="nl-BE" sz="2500" dirty="0" err="1" smtClean="0"/>
                    <a:t>group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and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nl-BE" sz="2500" dirty="0" smtClean="0"/>
                    <a:t> a 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subgroup</a:t>
                  </a:r>
                  <a:r>
                    <a:rPr lang="nl-BE" sz="2500" dirty="0" smtClean="0"/>
                    <a:t>.</a:t>
                  </a:r>
                </a:p>
                <a:p>
                  <a:endParaRPr lang="nl-BE" sz="1500" dirty="0"/>
                </a:p>
                <a:p>
                  <a:r>
                    <a:rPr lang="nl-BE" sz="2500" dirty="0" err="1" smtClean="0"/>
                    <a:t>Assume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to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be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given</a:t>
                  </a:r>
                  <a:r>
                    <a:rPr lang="nl-BE" sz="2500" dirty="0" smtClean="0"/>
                    <a:t> a map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that</a:t>
                  </a:r>
                  <a:r>
                    <a:rPr lang="nl-BE" sz="2500" dirty="0" smtClean="0"/>
                    <a:t> is constant </a:t>
                  </a:r>
                  <a:r>
                    <a:rPr lang="nl-BE" sz="2500" dirty="0" err="1" smtClean="0"/>
                    <a:t>exactly</a:t>
                  </a:r>
                  <a:r>
                    <a:rPr lang="nl-BE" sz="2500" dirty="0" smtClean="0"/>
                    <a:t> on </a:t>
                  </a:r>
                  <a:r>
                    <a:rPr lang="nl-BE" sz="2500" dirty="0" err="1" smtClean="0"/>
                    <a:t>the</a:t>
                  </a:r>
                  <a:r>
                    <a:rPr lang="nl-BE" sz="2500" dirty="0" smtClean="0"/>
                    <a:t> 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cosets</a:t>
                  </a:r>
                  <a:r>
                    <a:rPr lang="nl-BE" sz="2500" dirty="0" smtClean="0"/>
                    <a:t> of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r>
                    <a:rPr lang="nl-BE" sz="2500" dirty="0" smtClean="0"/>
                    <a:t> in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nl-BE" sz="2500" dirty="0" smtClean="0"/>
                    <a:t>.</a:t>
                  </a:r>
                </a:p>
                <a:p>
                  <a:endParaRPr lang="nl-BE" sz="1500" dirty="0"/>
                </a:p>
                <a:p>
                  <a:r>
                    <a:rPr lang="nl-BE" sz="2500" dirty="0" err="1" smtClean="0"/>
                    <a:t>Find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an</a:t>
                  </a:r>
                  <a:r>
                    <a:rPr lang="nl-BE" sz="2500" dirty="0" smtClean="0"/>
                    <a:t> explicit </a:t>
                  </a:r>
                  <a:r>
                    <a:rPr lang="nl-BE" sz="2500" dirty="0" err="1" smtClean="0"/>
                    <a:t>description</a:t>
                  </a:r>
                  <a:r>
                    <a:rPr lang="nl-BE" sz="2500" dirty="0" smtClean="0"/>
                    <a:t> of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r>
                    <a:rPr lang="nl-BE" sz="2500" dirty="0" smtClean="0"/>
                    <a:t>.</a:t>
                  </a:r>
                  <a:endParaRPr lang="nl-BE" sz="25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70" y="1966267"/>
                  <a:ext cx="5732584" cy="2862322"/>
                </a:xfrm>
                <a:prstGeom prst="rect">
                  <a:avLst/>
                </a:prstGeom>
                <a:blipFill>
                  <a:blip r:embed="rId3"/>
                  <a:stretch>
                    <a:fillRect l="-1809" t="-1489" r="-1596" b="-148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39"/>
            <p:cNvGrpSpPr/>
            <p:nvPr/>
          </p:nvGrpSpPr>
          <p:grpSpPr>
            <a:xfrm>
              <a:off x="6490009" y="1991500"/>
              <a:ext cx="5096108" cy="2761434"/>
              <a:chOff x="2313910" y="1652993"/>
              <a:chExt cx="6377354" cy="3870207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2313910" y="1652993"/>
                <a:ext cx="6377354" cy="386861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47" name="Straight Connector 46"/>
              <p:cNvCxnSpPr>
                <a:stCxn id="46" idx="1"/>
                <a:endCxn id="46" idx="3"/>
              </p:cNvCxnSpPr>
              <p:nvPr/>
            </p:nvCxnSpPr>
            <p:spPr>
              <a:xfrm>
                <a:off x="3247851" y="2219538"/>
                <a:ext cx="0" cy="27355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4437176" y="1757109"/>
                <a:ext cx="15498" cy="36576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692541" y="1664120"/>
                <a:ext cx="0" cy="38590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6" idx="7"/>
                <a:endCxn id="46" idx="5"/>
              </p:cNvCxnSpPr>
              <p:nvPr/>
            </p:nvCxnSpPr>
            <p:spPr>
              <a:xfrm>
                <a:off x="7757322" y="2219538"/>
                <a:ext cx="0" cy="27355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 rot="18669872">
                  <a:off x="6424605" y="3012587"/>
                  <a:ext cx="872931" cy="3847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nl-BE" sz="25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669872">
                  <a:off x="6424605" y="3012587"/>
                  <a:ext cx="872931" cy="384721"/>
                </a:xfrm>
                <a:prstGeom prst="rect">
                  <a:avLst/>
                </a:prstGeom>
                <a:blipFill>
                  <a:blip r:embed="rId4"/>
                  <a:stretch>
                    <a:fillRect t="-1987" r="-6294" b="-1258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 rot="18669872">
                  <a:off x="7247885" y="3012587"/>
                  <a:ext cx="872931" cy="3847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nl-BE" sz="25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669872">
                  <a:off x="7247885" y="3012587"/>
                  <a:ext cx="872931" cy="384721"/>
                </a:xfrm>
                <a:prstGeom prst="rect">
                  <a:avLst/>
                </a:prstGeom>
                <a:blipFill>
                  <a:blip r:embed="rId5"/>
                  <a:stretch>
                    <a:fillRect t="-2649" r="-6294" b="-1258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 rot="18669872">
                  <a:off x="8193728" y="3012587"/>
                  <a:ext cx="872931" cy="3847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nl-BE" sz="25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669872">
                  <a:off x="8193728" y="3012587"/>
                  <a:ext cx="872931" cy="384721"/>
                </a:xfrm>
                <a:prstGeom prst="rect">
                  <a:avLst/>
                </a:prstGeom>
                <a:blipFill>
                  <a:blip r:embed="rId6"/>
                  <a:stretch>
                    <a:fillRect t="-2649" r="-6294" b="-1258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 rot="18669872">
                  <a:off x="10699037" y="3064626"/>
                  <a:ext cx="872931" cy="3847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nl-BE" sz="25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669872">
                  <a:off x="10699037" y="3064626"/>
                  <a:ext cx="872931" cy="384721"/>
                </a:xfrm>
                <a:prstGeom prst="rect">
                  <a:avLst/>
                </a:prstGeom>
                <a:blipFill>
                  <a:blip r:embed="rId7"/>
                  <a:stretch>
                    <a:fillRect t="-2667" r="-6294" b="-1266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9772917" y="3135005"/>
                  <a:ext cx="312586" cy="3847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nl-BE" sz="25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2917" y="3135005"/>
                  <a:ext cx="312586" cy="38472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Box 27"/>
          <p:cNvSpPr txBox="1"/>
          <p:nvPr/>
        </p:nvSpPr>
        <p:spPr>
          <a:xfrm>
            <a:off x="445225" y="5034667"/>
            <a:ext cx="1153500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 err="1" smtClean="0">
                <a:solidFill>
                  <a:schemeClr val="accent2">
                    <a:lumMod val="50000"/>
                  </a:schemeClr>
                </a:solidFill>
              </a:rPr>
              <a:t>Shor</a:t>
            </a:r>
            <a:r>
              <a:rPr lang="nl-BE" sz="2500" dirty="0" smtClean="0"/>
              <a:t> (1994, a posteriori </a:t>
            </a:r>
            <a:r>
              <a:rPr lang="nl-BE" sz="2500" dirty="0" err="1" smtClean="0"/>
              <a:t>interpretation</a:t>
            </a:r>
            <a:r>
              <a:rPr lang="nl-BE" sz="2500" dirty="0" smtClean="0"/>
              <a:t> </a:t>
            </a:r>
            <a:r>
              <a:rPr lang="nl-BE" sz="2500" dirty="0" err="1" smtClean="0"/>
              <a:t>by</a:t>
            </a:r>
            <a:r>
              <a:rPr lang="nl-BE" sz="2500" dirty="0" smtClean="0"/>
              <a:t> </a:t>
            </a:r>
            <a:r>
              <a:rPr lang="nl-BE" sz="2500" b="1" dirty="0" err="1" smtClean="0">
                <a:solidFill>
                  <a:schemeClr val="accent2">
                    <a:lumMod val="50000"/>
                  </a:schemeClr>
                </a:solidFill>
              </a:rPr>
              <a:t>Jozsa</a:t>
            </a:r>
            <a:r>
              <a:rPr lang="nl-BE" sz="2500" dirty="0" smtClean="0"/>
              <a:t> 1998): </a:t>
            </a:r>
          </a:p>
          <a:p>
            <a:endParaRPr lang="nl-BE" sz="1500" dirty="0" smtClean="0"/>
          </a:p>
          <a:p>
            <a:pPr algn="r"/>
            <a:r>
              <a:rPr lang="nl-BE" sz="2500" dirty="0" smtClean="0"/>
              <a:t>HSP in </a:t>
            </a:r>
            <a:r>
              <a:rPr lang="nl-BE" sz="2500" b="1" dirty="0" err="1" smtClean="0">
                <a:solidFill>
                  <a:schemeClr val="accent2">
                    <a:lumMod val="50000"/>
                  </a:schemeClr>
                </a:solidFill>
              </a:rPr>
              <a:t>commutative</a:t>
            </a:r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500" b="1" dirty="0" err="1" smtClean="0">
                <a:solidFill>
                  <a:schemeClr val="accent2">
                    <a:lumMod val="50000"/>
                  </a:schemeClr>
                </a:solidFill>
              </a:rPr>
              <a:t>groups</a:t>
            </a:r>
            <a:r>
              <a:rPr lang="nl-BE" sz="2500" dirty="0" smtClean="0"/>
              <a:t> </a:t>
            </a:r>
            <a:r>
              <a:rPr lang="nl-BE" sz="2500" dirty="0" err="1" smtClean="0"/>
              <a:t>can</a:t>
            </a:r>
            <a:r>
              <a:rPr lang="nl-BE" sz="2500" dirty="0" smtClean="0"/>
              <a:t> </a:t>
            </a:r>
            <a:r>
              <a:rPr lang="nl-BE" sz="2500" dirty="0" err="1" smtClean="0"/>
              <a:t>be</a:t>
            </a:r>
            <a:r>
              <a:rPr lang="nl-BE" sz="2500" dirty="0" smtClean="0"/>
              <a:t> </a:t>
            </a:r>
            <a:r>
              <a:rPr lang="nl-BE" sz="2500" dirty="0" err="1" smtClean="0"/>
              <a:t>solved</a:t>
            </a:r>
            <a:r>
              <a:rPr lang="nl-BE" sz="2500" dirty="0" smtClean="0"/>
              <a:t> in </a:t>
            </a:r>
            <a:r>
              <a:rPr lang="nl-BE" sz="2500" dirty="0" err="1" smtClean="0"/>
              <a:t>polynomial</a:t>
            </a:r>
            <a:r>
              <a:rPr lang="nl-BE" sz="2500" dirty="0" smtClean="0"/>
              <a:t> time on a </a:t>
            </a:r>
            <a:r>
              <a:rPr lang="nl-BE" sz="2500" dirty="0" err="1" smtClean="0"/>
              <a:t>quantum</a:t>
            </a:r>
            <a:r>
              <a:rPr lang="nl-BE" sz="2500" dirty="0" smtClean="0"/>
              <a:t> computer.</a:t>
            </a:r>
            <a:endParaRPr lang="nl-BE" sz="2500" dirty="0"/>
          </a:p>
        </p:txBody>
      </p:sp>
    </p:spTree>
    <p:extLst>
      <p:ext uri="{BB962C8B-B14F-4D97-AF65-F5344CB8AC3E}">
        <p14:creationId xmlns:p14="http://schemas.microsoft.com/office/powerpoint/2010/main" val="162076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1095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Diffie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-Hellman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key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exchange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from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exponentiation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in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groups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510" y="842262"/>
            <a:ext cx="95981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 smtClean="0">
                <a:solidFill>
                  <a:schemeClr val="accent6">
                    <a:lumMod val="50000"/>
                  </a:schemeClr>
                </a:solidFill>
              </a:rPr>
              <a:t>Post-</a:t>
            </a:r>
            <a:r>
              <a:rPr lang="nl-BE" sz="2500" b="1" dirty="0" err="1" smtClean="0">
                <a:solidFill>
                  <a:schemeClr val="accent6">
                    <a:lumMod val="50000"/>
                  </a:schemeClr>
                </a:solidFill>
              </a:rPr>
              <a:t>quantum</a:t>
            </a:r>
            <a:r>
              <a:rPr lang="nl-BE" sz="25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r>
              <a:rPr lang="nl-BE" sz="2500" dirty="0" smtClean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67127" y="844697"/>
            <a:ext cx="91139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smtClean="0"/>
              <a:t>The DLP is </a:t>
            </a:r>
            <a:r>
              <a:rPr lang="nl-BE" sz="2500" dirty="0" err="1" smtClean="0"/>
              <a:t>an</a:t>
            </a:r>
            <a:r>
              <a:rPr lang="nl-BE" sz="2500" dirty="0" smtClean="0"/>
              <a:t> </a:t>
            </a:r>
            <a:r>
              <a:rPr lang="nl-BE" sz="2500" dirty="0" err="1" smtClean="0"/>
              <a:t>instance</a:t>
            </a:r>
            <a:r>
              <a:rPr lang="nl-BE" sz="2500" dirty="0" smtClean="0"/>
              <a:t> of </a:t>
            </a:r>
            <a:r>
              <a:rPr lang="nl-BE" sz="2500" dirty="0" err="1" smtClean="0"/>
              <a:t>the</a:t>
            </a:r>
            <a:r>
              <a:rPr lang="nl-BE" sz="2500" dirty="0" smtClean="0"/>
              <a:t> </a:t>
            </a:r>
            <a:r>
              <a:rPr lang="nl-BE" sz="2500" dirty="0" err="1" smtClean="0"/>
              <a:t>hidden</a:t>
            </a:r>
            <a:r>
              <a:rPr lang="nl-BE" sz="2500" dirty="0" smtClean="0"/>
              <a:t> </a:t>
            </a:r>
            <a:r>
              <a:rPr lang="nl-BE" sz="2500" dirty="0" err="1" smtClean="0"/>
              <a:t>subgroup</a:t>
            </a:r>
            <a:r>
              <a:rPr lang="nl-BE" sz="2500" dirty="0" smtClean="0"/>
              <a:t> </a:t>
            </a:r>
            <a:r>
              <a:rPr lang="nl-BE" sz="2500" dirty="0" err="1" smtClean="0"/>
              <a:t>problem</a:t>
            </a:r>
            <a:r>
              <a:rPr lang="nl-BE" sz="2500" dirty="0" smtClean="0"/>
              <a:t>.          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9100" y="823212"/>
            <a:ext cx="1943100" cy="562329"/>
            <a:chOff x="419100" y="923571"/>
            <a:chExt cx="1943100" cy="56232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19100" y="923571"/>
              <a:ext cx="1943100" cy="562329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19100" y="1013270"/>
              <a:ext cx="1943100" cy="403261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941332" y="1932535"/>
                <a:ext cx="47288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nl-BE" sz="25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1332" y="1932535"/>
                <a:ext cx="472886" cy="477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419099" y="1727711"/>
            <a:ext cx="11362023" cy="3035356"/>
            <a:chOff x="419099" y="1862855"/>
            <a:chExt cx="11362023" cy="3035356"/>
          </a:xfrm>
        </p:grpSpPr>
        <p:sp>
          <p:nvSpPr>
            <p:cNvPr id="38" name="Folded Corner 37"/>
            <p:cNvSpPr/>
            <p:nvPr/>
          </p:nvSpPr>
          <p:spPr>
            <a:xfrm>
              <a:off x="419099" y="1862855"/>
              <a:ext cx="11362023" cy="3035356"/>
            </a:xfrm>
            <a:prstGeom prst="foldedCorner">
              <a:avLst>
                <a:gd name="adj" fmla="val 19050"/>
              </a:avLst>
            </a:prstGeom>
            <a:solidFill>
              <a:schemeClr val="accent2">
                <a:lumMod val="5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44770" y="1966267"/>
                  <a:ext cx="5732584" cy="28623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Hidden 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subgroup</a:t>
                  </a:r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 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problem</a:t>
                  </a:r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:</a:t>
                  </a:r>
                </a:p>
                <a:p>
                  <a:endParaRPr lang="nl-BE" sz="2000" b="1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  <a:p>
                  <a:r>
                    <a:rPr lang="nl-BE" sz="2500" dirty="0" smtClean="0"/>
                    <a:t>Let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be</a:t>
                  </a:r>
                  <a:r>
                    <a:rPr lang="nl-BE" sz="2500" dirty="0" smtClean="0"/>
                    <a:t> a </a:t>
                  </a:r>
                  <a:r>
                    <a:rPr lang="nl-BE" sz="2500" dirty="0" err="1" smtClean="0"/>
                    <a:t>group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and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nl-BE" sz="2500" dirty="0" smtClean="0"/>
                    <a:t> a 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subgroup</a:t>
                  </a:r>
                  <a:r>
                    <a:rPr lang="nl-BE" sz="2500" dirty="0" smtClean="0"/>
                    <a:t>.</a:t>
                  </a:r>
                </a:p>
                <a:p>
                  <a:endParaRPr lang="nl-BE" sz="1500" dirty="0"/>
                </a:p>
                <a:p>
                  <a:r>
                    <a:rPr lang="nl-BE" sz="2500" dirty="0" err="1" smtClean="0"/>
                    <a:t>Assume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to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be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given</a:t>
                  </a:r>
                  <a:r>
                    <a:rPr lang="nl-BE" sz="2500" dirty="0" smtClean="0"/>
                    <a:t> a map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that</a:t>
                  </a:r>
                  <a:r>
                    <a:rPr lang="nl-BE" sz="2500" dirty="0" smtClean="0"/>
                    <a:t> is constant </a:t>
                  </a:r>
                  <a:r>
                    <a:rPr lang="nl-BE" sz="2500" dirty="0" err="1" smtClean="0"/>
                    <a:t>exactly</a:t>
                  </a:r>
                  <a:r>
                    <a:rPr lang="nl-BE" sz="2500" dirty="0" smtClean="0"/>
                    <a:t> on </a:t>
                  </a:r>
                  <a:r>
                    <a:rPr lang="nl-BE" sz="2500" dirty="0" err="1" smtClean="0"/>
                    <a:t>the</a:t>
                  </a:r>
                  <a:r>
                    <a:rPr lang="nl-BE" sz="2500" dirty="0" smtClean="0"/>
                    <a:t> 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cosets</a:t>
                  </a:r>
                  <a:r>
                    <a:rPr lang="nl-BE" sz="2500" dirty="0" smtClean="0"/>
                    <a:t> of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r>
                    <a:rPr lang="nl-BE" sz="2500" dirty="0" smtClean="0"/>
                    <a:t> in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nl-BE" sz="2500" dirty="0" smtClean="0"/>
                    <a:t>.</a:t>
                  </a:r>
                </a:p>
                <a:p>
                  <a:endParaRPr lang="nl-BE" sz="1500" dirty="0"/>
                </a:p>
                <a:p>
                  <a:r>
                    <a:rPr lang="nl-BE" sz="2500" dirty="0" err="1" smtClean="0"/>
                    <a:t>Find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an</a:t>
                  </a:r>
                  <a:r>
                    <a:rPr lang="nl-BE" sz="2500" dirty="0" smtClean="0"/>
                    <a:t> explicit </a:t>
                  </a:r>
                  <a:r>
                    <a:rPr lang="nl-BE" sz="2500" dirty="0" err="1" smtClean="0"/>
                    <a:t>description</a:t>
                  </a:r>
                  <a:r>
                    <a:rPr lang="nl-BE" sz="2500" dirty="0" smtClean="0"/>
                    <a:t> of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r>
                    <a:rPr lang="nl-BE" sz="2500" dirty="0" smtClean="0"/>
                    <a:t>.</a:t>
                  </a:r>
                  <a:endParaRPr lang="nl-BE" sz="25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70" y="1966267"/>
                  <a:ext cx="5732584" cy="2862322"/>
                </a:xfrm>
                <a:prstGeom prst="rect">
                  <a:avLst/>
                </a:prstGeom>
                <a:blipFill>
                  <a:blip r:embed="rId3"/>
                  <a:stretch>
                    <a:fillRect l="-1809" t="-1489" r="-1596" b="-148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39"/>
            <p:cNvGrpSpPr/>
            <p:nvPr/>
          </p:nvGrpSpPr>
          <p:grpSpPr>
            <a:xfrm>
              <a:off x="6490009" y="1991500"/>
              <a:ext cx="5096108" cy="2761434"/>
              <a:chOff x="2313910" y="1652993"/>
              <a:chExt cx="6377354" cy="3870207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2313910" y="1652993"/>
                <a:ext cx="6377354" cy="386861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47" name="Straight Connector 46"/>
              <p:cNvCxnSpPr>
                <a:stCxn id="46" idx="1"/>
                <a:endCxn id="46" idx="3"/>
              </p:cNvCxnSpPr>
              <p:nvPr/>
            </p:nvCxnSpPr>
            <p:spPr>
              <a:xfrm>
                <a:off x="3247851" y="2219538"/>
                <a:ext cx="0" cy="27355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4437176" y="1757109"/>
                <a:ext cx="15498" cy="36576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692541" y="1664120"/>
                <a:ext cx="0" cy="38590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6" idx="7"/>
                <a:endCxn id="46" idx="5"/>
              </p:cNvCxnSpPr>
              <p:nvPr/>
            </p:nvCxnSpPr>
            <p:spPr>
              <a:xfrm>
                <a:off x="7757322" y="2219538"/>
                <a:ext cx="0" cy="27355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 rot="18669872">
                  <a:off x="6424605" y="3012587"/>
                  <a:ext cx="872931" cy="3847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nl-BE" sz="25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669872">
                  <a:off x="6424605" y="3012587"/>
                  <a:ext cx="872931" cy="384721"/>
                </a:xfrm>
                <a:prstGeom prst="rect">
                  <a:avLst/>
                </a:prstGeom>
                <a:blipFill>
                  <a:blip r:embed="rId4"/>
                  <a:stretch>
                    <a:fillRect t="-1987" r="-6294" b="-1258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 rot="18669872">
                  <a:off x="7247885" y="3012587"/>
                  <a:ext cx="872931" cy="3847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nl-BE" sz="25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669872">
                  <a:off x="7247885" y="3012587"/>
                  <a:ext cx="872931" cy="384721"/>
                </a:xfrm>
                <a:prstGeom prst="rect">
                  <a:avLst/>
                </a:prstGeom>
                <a:blipFill>
                  <a:blip r:embed="rId5"/>
                  <a:stretch>
                    <a:fillRect t="-2649" r="-6294" b="-1258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 rot="18669872">
                  <a:off x="8193728" y="3012587"/>
                  <a:ext cx="872931" cy="3847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nl-BE" sz="25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669872">
                  <a:off x="8193728" y="3012587"/>
                  <a:ext cx="872931" cy="384721"/>
                </a:xfrm>
                <a:prstGeom prst="rect">
                  <a:avLst/>
                </a:prstGeom>
                <a:blipFill>
                  <a:blip r:embed="rId6"/>
                  <a:stretch>
                    <a:fillRect t="-2649" r="-6294" b="-1258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 rot="18669872">
                  <a:off x="10699037" y="3064626"/>
                  <a:ext cx="872931" cy="3847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nl-BE" sz="25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669872">
                  <a:off x="10699037" y="3064626"/>
                  <a:ext cx="872931" cy="384721"/>
                </a:xfrm>
                <a:prstGeom prst="rect">
                  <a:avLst/>
                </a:prstGeom>
                <a:blipFill>
                  <a:blip r:embed="rId7"/>
                  <a:stretch>
                    <a:fillRect t="-2667" r="-6294" b="-1266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9772917" y="3135005"/>
                  <a:ext cx="312586" cy="3847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nl-BE" sz="25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2917" y="3135005"/>
                  <a:ext cx="312586" cy="38472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437504" y="5033627"/>
            <a:ext cx="11514939" cy="1607679"/>
            <a:chOff x="437504" y="5033627"/>
            <a:chExt cx="11514939" cy="16076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437504" y="5033627"/>
                  <a:ext cx="11467614" cy="11106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500" dirty="0" smtClean="0"/>
                    <a:t>Given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a14:m>
                  <a:r>
                    <a:rPr lang="nl-BE" sz="2500" dirty="0" smtClean="0"/>
                    <a:t>, </a:t>
                  </a:r>
                  <a:r>
                    <a:rPr lang="nl-BE" sz="2500" dirty="0" err="1" smtClean="0"/>
                    <a:t>to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find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1" i="0" smtClean="0">
                              <a:latin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a14:m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with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BE" sz="2500" b="0" i="0" smtClean="0">
                          <a:latin typeface="Cambria Math" panose="02040503050406030204" pitchFamily="18" charset="0"/>
                        </a:rPr>
                        <m:t>ord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can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be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seen</a:t>
                  </a:r>
                  <a:r>
                    <a:rPr lang="nl-BE" sz="2500" dirty="0" smtClean="0"/>
                    <a:t> as </a:t>
                  </a:r>
                  <a:r>
                    <a:rPr lang="nl-BE" sz="2500" dirty="0" err="1" smtClean="0"/>
                    <a:t>the</a:t>
                  </a:r>
                  <a:r>
                    <a:rPr lang="nl-BE" sz="2500" dirty="0" smtClean="0"/>
                    <a:t> HSP </a:t>
                  </a:r>
                  <a:r>
                    <a:rPr lang="nl-BE" sz="2500" dirty="0" err="1" smtClean="0"/>
                    <a:t>associated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with</a:t>
                  </a:r>
                  <a:endParaRPr lang="nl-BE" sz="2500" dirty="0" smtClean="0"/>
                </a:p>
                <a:p>
                  <a:endParaRPr lang="nl-BE" sz="1500" b="1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</m:t>
                      </m:r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nl-BE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sSup>
                        <m:sSupPr>
                          <m:ctrlP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sSup>
                        <m:sSupPr>
                          <m:ctrlP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</m:oMath>
                  </a14:m>
                  <a:r>
                    <a:rPr lang="nl-BE" sz="2500" dirty="0" smtClean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504" y="5033627"/>
                  <a:ext cx="11467614" cy="1110625"/>
                </a:xfrm>
                <a:prstGeom prst="rect">
                  <a:avLst/>
                </a:prstGeom>
                <a:blipFill>
                  <a:blip r:embed="rId9"/>
                  <a:stretch>
                    <a:fillRect l="-904" t="-4396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6" name="Group 55"/>
            <p:cNvGrpSpPr/>
            <p:nvPr/>
          </p:nvGrpSpPr>
          <p:grpSpPr>
            <a:xfrm>
              <a:off x="6825398" y="5909479"/>
              <a:ext cx="5127045" cy="731827"/>
              <a:chOff x="6811750" y="5936775"/>
              <a:chExt cx="5127045" cy="7318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/>
                  <p:cNvSpPr/>
                  <p:nvPr/>
                </p:nvSpPr>
                <p:spPr>
                  <a:xfrm>
                    <a:off x="6811750" y="6191548"/>
                    <a:ext cx="5127045" cy="4770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nl-BE" sz="2500" dirty="0"/>
                      <a:t>constant on </a:t>
                    </a:r>
                    <a:r>
                      <a:rPr lang="nl-BE" sz="2500" dirty="0" err="1"/>
                      <a:t>cosets</a:t>
                    </a:r>
                    <a:r>
                      <a:rPr lang="nl-BE" sz="2500" dirty="0"/>
                      <a:t> of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l-BE" sz="2500">
                            <a:latin typeface="Cambria Math" panose="02040503050406030204" pitchFamily="18" charset="0"/>
                          </a:rPr>
                          <m:t>ker</m:t>
                        </m:r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=〈</m:t>
                        </m:r>
                        <m:d>
                          <m:dPr>
                            <m:ctrlPr>
                              <a:rPr lang="nl-BE" sz="2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〉</m:t>
                        </m:r>
                      </m:oMath>
                    </a14:m>
                    <a:endParaRPr lang="nl-BE" sz="2500" dirty="0"/>
                  </a:p>
                </p:txBody>
              </p:sp>
            </mc:Choice>
            <mc:Fallback xmlns="">
              <p:sp>
                <p:nvSpPr>
                  <p:cNvPr id="57" name="Rectangle 5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1750" y="6191548"/>
                    <a:ext cx="5127045" cy="4770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070" t="-8974" r="-1189" b="-30769"/>
                    </a:stretch>
                  </a:blipFill>
                </p:spPr>
                <p:txBody>
                  <a:bodyPr/>
                  <a:lstStyle/>
                  <a:p>
                    <a:r>
                      <a:rPr lang="nl-B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Freeform 57"/>
              <p:cNvSpPr/>
              <p:nvPr/>
            </p:nvSpPr>
            <p:spPr>
              <a:xfrm>
                <a:off x="7697337" y="5936775"/>
                <a:ext cx="818866" cy="300251"/>
              </a:xfrm>
              <a:custGeom>
                <a:avLst/>
                <a:gdLst>
                  <a:gd name="connsiteX0" fmla="*/ 0 w 818866"/>
                  <a:gd name="connsiteY0" fmla="*/ 0 h 245660"/>
                  <a:gd name="connsiteX1" fmla="*/ 818866 w 818866"/>
                  <a:gd name="connsiteY1" fmla="*/ 0 h 245660"/>
                  <a:gd name="connsiteX2" fmla="*/ 818866 w 818866"/>
                  <a:gd name="connsiteY2" fmla="*/ 245660 h 24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8866" h="245660">
                    <a:moveTo>
                      <a:pt x="0" y="0"/>
                    </a:moveTo>
                    <a:lnTo>
                      <a:pt x="818866" y="0"/>
                    </a:lnTo>
                    <a:lnTo>
                      <a:pt x="818866" y="24566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586203" y="6061419"/>
            <a:ext cx="4108028" cy="477054"/>
            <a:chOff x="545259" y="6075067"/>
            <a:chExt cx="4108028" cy="477054"/>
          </a:xfrm>
        </p:grpSpPr>
        <p:grpSp>
          <p:nvGrpSpPr>
            <p:cNvPr id="29" name="Group 28"/>
            <p:cNvGrpSpPr/>
            <p:nvPr/>
          </p:nvGrpSpPr>
          <p:grpSpPr>
            <a:xfrm>
              <a:off x="545259" y="6075067"/>
              <a:ext cx="4108028" cy="477054"/>
              <a:chOff x="531611" y="6129659"/>
              <a:chExt cx="4108028" cy="477054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31611" y="6129659"/>
                <a:ext cx="2052806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commutative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!</a:t>
                </a:r>
                <a:endParaRPr lang="nl-BE" sz="25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Left Brace 31"/>
              <p:cNvSpPr/>
              <p:nvPr/>
            </p:nvSpPr>
            <p:spPr>
              <a:xfrm rot="16200000">
                <a:off x="3979209" y="5665318"/>
                <a:ext cx="162219" cy="1158641"/>
              </a:xfrm>
              <a:prstGeom prst="leftBrace">
                <a:avLst>
                  <a:gd name="adj1" fmla="val 8333"/>
                  <a:gd name="adj2" fmla="val 5096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 flipH="1">
              <a:off x="2540623" y="6336467"/>
              <a:ext cx="1544548" cy="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86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3216" y="2284057"/>
            <a:ext cx="99079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000" b="1" dirty="0" smtClean="0">
                <a:solidFill>
                  <a:schemeClr val="accent2">
                    <a:lumMod val="50000"/>
                  </a:schemeClr>
                </a:solidFill>
              </a:rPr>
              <a:t>Part II:</a:t>
            </a:r>
          </a:p>
          <a:p>
            <a:r>
              <a:rPr lang="nl-BE" sz="5000" b="1" dirty="0" err="1" smtClean="0">
                <a:solidFill>
                  <a:schemeClr val="accent2">
                    <a:lumMod val="50000"/>
                  </a:schemeClr>
                </a:solidFill>
              </a:rPr>
              <a:t>Diffie</a:t>
            </a:r>
            <a:r>
              <a:rPr lang="nl-BE" sz="5000" b="1" dirty="0" smtClean="0">
                <a:solidFill>
                  <a:schemeClr val="accent2">
                    <a:lumMod val="50000"/>
                  </a:schemeClr>
                </a:solidFill>
              </a:rPr>
              <a:t>-Hellman </a:t>
            </a:r>
            <a:r>
              <a:rPr lang="nl-BE" sz="5000" b="1" dirty="0" err="1" smtClean="0">
                <a:solidFill>
                  <a:schemeClr val="accent2">
                    <a:lumMod val="50000"/>
                  </a:schemeClr>
                </a:solidFill>
              </a:rPr>
              <a:t>key</a:t>
            </a:r>
            <a:r>
              <a:rPr lang="nl-BE" sz="5000" b="1" dirty="0" smtClean="0">
                <a:solidFill>
                  <a:schemeClr val="accent2">
                    <a:lumMod val="50000"/>
                  </a:schemeClr>
                </a:solidFill>
              </a:rPr>
              <a:t> exchange </a:t>
            </a:r>
            <a:r>
              <a:rPr lang="nl-BE" sz="5000" b="1" dirty="0" err="1" smtClean="0">
                <a:solidFill>
                  <a:schemeClr val="accent2">
                    <a:lumMod val="50000"/>
                  </a:schemeClr>
                </a:solidFill>
              </a:rPr>
              <a:t>from</a:t>
            </a:r>
            <a:r>
              <a:rPr lang="nl-BE" sz="5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5000" b="1" dirty="0" err="1" smtClean="0">
                <a:solidFill>
                  <a:schemeClr val="accent2">
                    <a:lumMod val="50000"/>
                  </a:schemeClr>
                </a:solidFill>
              </a:rPr>
              <a:t>commutative</a:t>
            </a:r>
            <a:r>
              <a:rPr lang="nl-BE" sz="5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5000" b="1" dirty="0" err="1" smtClean="0">
                <a:solidFill>
                  <a:schemeClr val="accent2">
                    <a:lumMod val="50000"/>
                  </a:schemeClr>
                </a:solidFill>
              </a:rPr>
              <a:t>group</a:t>
            </a:r>
            <a:r>
              <a:rPr lang="nl-BE" sz="5000" b="1" dirty="0" smtClean="0">
                <a:solidFill>
                  <a:schemeClr val="accent2">
                    <a:lumMod val="50000"/>
                  </a:schemeClr>
                </a:solidFill>
              </a:rPr>
              <a:t> actions</a:t>
            </a:r>
          </a:p>
        </p:txBody>
      </p:sp>
    </p:spTree>
    <p:extLst>
      <p:ext uri="{BB962C8B-B14F-4D97-AF65-F5344CB8AC3E}">
        <p14:creationId xmlns:p14="http://schemas.microsoft.com/office/powerpoint/2010/main" val="19123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6470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Group actions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2217" y="1078089"/>
                <a:ext cx="10695297" cy="201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An 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action</a:t>
                </a:r>
                <a:r>
                  <a:rPr lang="nl-BE" sz="2500" dirty="0" smtClean="0"/>
                  <a:t> of a group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BE" sz="2500" dirty="0" smtClean="0"/>
                  <a:t> on a set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BE" sz="2500" dirty="0" smtClean="0"/>
                  <a:t> is a map</a:t>
                </a:r>
              </a:p>
              <a:p>
                <a:endParaRPr lang="nl-BE" sz="25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nl-BE" sz="2500" dirty="0" smtClean="0"/>
              </a:p>
              <a:p>
                <a:endParaRPr lang="nl-BE" sz="2500" dirty="0" smtClean="0"/>
              </a:p>
              <a:p>
                <a:r>
                  <a:rPr lang="nl-BE" sz="2500" dirty="0" err="1" smtClean="0"/>
                  <a:t>obeying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rules</a:t>
                </a:r>
                <a:r>
                  <a:rPr lang="nl-BE" sz="2500" dirty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sz="2500" b="0" dirty="0" smtClean="0"/>
                  <a:t> and</a:t>
                </a:r>
                <a:r>
                  <a:rPr lang="nl-BE" sz="25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for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all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nl-BE" sz="25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17" y="1078089"/>
                <a:ext cx="10695297" cy="2015936"/>
              </a:xfrm>
              <a:prstGeom prst="rect">
                <a:avLst/>
              </a:prstGeom>
              <a:blipFill>
                <a:blip r:embed="rId2"/>
                <a:stretch>
                  <a:fillRect l="-969" t="-2417" b="-634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1911" y="4610923"/>
                <a:ext cx="11864623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l-BE" sz="2500" dirty="0" smtClean="0"/>
                  <a:t>The </a:t>
                </a:r>
                <a:r>
                  <a:rPr lang="nl-BE" sz="2500" dirty="0" err="1" smtClean="0"/>
                  <a:t>group</a:t>
                </a:r>
                <a:r>
                  <a:rPr lang="nl-BE" sz="2500" dirty="0" smtClean="0"/>
                  <a:t> action is </a:t>
                </a:r>
                <a:r>
                  <a:rPr lang="nl-BE" sz="2500" dirty="0" err="1" smtClean="0"/>
                  <a:t>called</a:t>
                </a:r>
                <a:r>
                  <a:rPr lang="nl-BE" sz="2500" dirty="0" smtClean="0"/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transitive</a:t>
                </a:r>
                <a:r>
                  <a:rPr lang="nl-BE" sz="2500" i="1" dirty="0" smtClean="0"/>
                  <a:t> </a:t>
                </a:r>
                <a:r>
                  <a:rPr lang="nl-BE" sz="2500" dirty="0" err="1" smtClean="0"/>
                  <a:t>if</a:t>
                </a:r>
                <a:r>
                  <a:rPr lang="nl-BE" sz="2500" dirty="0" smtClean="0"/>
                  <a:t> </a:t>
                </a:r>
                <a:r>
                  <a:rPr lang="nl-BE" sz="2500" b="0" dirty="0" err="1" smtClean="0"/>
                  <a:t>for</a:t>
                </a:r>
                <a:r>
                  <a:rPr lang="nl-BE" sz="2500" b="0" dirty="0" smtClean="0"/>
                  <a:t> </a:t>
                </a:r>
                <a:r>
                  <a:rPr lang="nl-BE" sz="2500" b="0" dirty="0" err="1" smtClean="0"/>
                  <a:t>all</a:t>
                </a:r>
                <a:r>
                  <a:rPr lang="nl-BE" sz="2500" b="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there</a:t>
                </a:r>
                <a:r>
                  <a:rPr lang="nl-BE" sz="2500" dirty="0" smtClean="0"/>
                  <a:t> is a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such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that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sz="2500" dirty="0" smtClean="0"/>
                  <a:t>.</a:t>
                </a:r>
              </a:p>
              <a:p>
                <a:pPr algn="r"/>
                <a:endParaRPr lang="nl-BE" sz="2500" dirty="0" smtClean="0"/>
              </a:p>
              <a:p>
                <a:pPr algn="r"/>
                <a:r>
                  <a:rPr lang="nl-BE" sz="2500" dirty="0" smtClean="0"/>
                  <a:t>The </a:t>
                </a:r>
                <a:r>
                  <a:rPr lang="nl-BE" sz="2500" dirty="0" err="1" smtClean="0"/>
                  <a:t>group</a:t>
                </a:r>
                <a:r>
                  <a:rPr lang="nl-BE" sz="2500" dirty="0" smtClean="0"/>
                  <a:t> action is 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free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if</a:t>
                </a:r>
                <a:r>
                  <a:rPr lang="nl-BE" sz="2500" dirty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implies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that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nl-BE" sz="2500" dirty="0" smtClean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11" y="4610923"/>
                <a:ext cx="11864623" cy="1246495"/>
              </a:xfrm>
              <a:prstGeom prst="rect">
                <a:avLst/>
              </a:prstGeom>
              <a:blipFill>
                <a:blip r:embed="rId3"/>
                <a:stretch>
                  <a:fillRect t="-3415" r="-822" b="-1073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 descr="Gerelateerde afbeeldi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4065" y="752613"/>
            <a:ext cx="1505199" cy="155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3509" y="6116526"/>
                <a:ext cx="1174302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l-BE" sz="2500" dirty="0" smtClean="0"/>
                  <a:t>Under these </a:t>
                </a:r>
                <a:r>
                  <a:rPr lang="nl-BE" sz="2500" dirty="0" err="1" smtClean="0"/>
                  <a:t>assumptions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BE" sz="2500" dirty="0" smtClean="0"/>
                  <a:t> is </a:t>
                </a:r>
                <a:r>
                  <a:rPr lang="nl-BE" sz="2500" dirty="0" err="1" smtClean="0"/>
                  <a:t>called</a:t>
                </a:r>
                <a:r>
                  <a:rPr lang="nl-BE" sz="2500" dirty="0" smtClean="0"/>
                  <a:t> a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principal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homogeneous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space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nl-BE" sz="2500" dirty="0" err="1" smtClean="0"/>
                  <a:t>for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BE" sz="2500" dirty="0" smtClean="0"/>
                  <a:t>, or a </a:t>
                </a:r>
                <a14:m>
                  <m:oMath xmlns:m="http://schemas.openxmlformats.org/officeDocument/2006/math">
                    <m:r>
                      <a:rPr lang="nl-BE" sz="25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BE" sz="2500" dirty="0" smtClean="0"/>
                  <a:t>-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torsor</a:t>
                </a:r>
                <a:r>
                  <a:rPr lang="nl-BE" sz="2500" dirty="0" smtClean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6116526"/>
                <a:ext cx="11743025" cy="477054"/>
              </a:xfrm>
              <a:prstGeom prst="rect">
                <a:avLst/>
              </a:prstGeom>
              <a:blipFill>
                <a:blip r:embed="rId5"/>
                <a:stretch>
                  <a:fillRect l="-363" t="-8861" r="-830" b="-2911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02217" y="3798140"/>
            <a:ext cx="6470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Further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terminology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0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9372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Examples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of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group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actions (I)</a:t>
            </a:r>
            <a:endParaRPr lang="nl-BE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510" y="1078548"/>
            <a:ext cx="95981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smtClean="0"/>
              <a:t>Important </a:t>
            </a:r>
            <a:r>
              <a:rPr lang="nl-BE" sz="2500" dirty="0" err="1" smtClean="0"/>
              <a:t>example</a:t>
            </a:r>
            <a:r>
              <a:rPr lang="nl-BE" sz="2500" dirty="0" smtClean="0"/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6064" y="4931774"/>
            <a:ext cx="25775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0" dirty="0" err="1" smtClean="0">
                <a:solidFill>
                  <a:schemeClr val="tx1"/>
                </a:solidFill>
              </a:rPr>
              <a:t>Note</a:t>
            </a:r>
            <a:r>
              <a:rPr lang="nl-BE" sz="2500" b="0" dirty="0" smtClean="0">
                <a:solidFill>
                  <a:schemeClr val="tx1"/>
                </a:solidFill>
              </a:rPr>
              <a:t> </a:t>
            </a:r>
            <a:r>
              <a:rPr lang="nl-BE" sz="2500" b="0" dirty="0" err="1" smtClean="0">
                <a:solidFill>
                  <a:schemeClr val="tx1"/>
                </a:solidFill>
              </a:rPr>
              <a:t>that</a:t>
            </a:r>
            <a:r>
              <a:rPr lang="nl-BE" sz="2500" b="0" dirty="0" smtClean="0">
                <a:solidFill>
                  <a:schemeClr val="tx1"/>
                </a:solidFill>
              </a:rPr>
              <a:t> indeed:</a:t>
            </a:r>
          </a:p>
          <a:p>
            <a:r>
              <a:rPr lang="nl-BE" sz="1000" b="0" dirty="0" smtClean="0">
                <a:solidFill>
                  <a:schemeClr val="tx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07484" y="4894703"/>
                <a:ext cx="4544536" cy="676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bar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nl-BE" sz="2500" b="0" dirty="0" smtClean="0">
                  <a:solidFill>
                    <a:schemeClr val="tx1"/>
                  </a:solidFill>
                </a:endParaRPr>
              </a:p>
              <a:p>
                <a:r>
                  <a:rPr lang="nl-BE" sz="1000" b="0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484" y="4894703"/>
                <a:ext cx="4544536" cy="6762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07484" y="5525662"/>
                <a:ext cx="7744936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bar>
                        </m:e>
                        <m:sub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bar>
                            </m:e>
                            <m:sub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nl-BE" sz="25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nl-BE" sz="25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bar>
                        </m:e>
                        <m:sub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sz="2500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BE" sz="2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sz="2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l-BE" sz="25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5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nl-BE" sz="25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bar>
                        </m:e>
                        <m:sub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l-BE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nl-BE" sz="25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nl-BE" sz="25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ba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nl-BE" sz="2500" b="0" dirty="0" smtClean="0">
                  <a:solidFill>
                    <a:schemeClr val="tx1"/>
                  </a:solidFill>
                </a:endParaRPr>
              </a:p>
              <a:p>
                <a:r>
                  <a:rPr lang="nl-BE" sz="1000" b="0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484" y="5525662"/>
                <a:ext cx="7744936" cy="6309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494890" y="1889441"/>
            <a:ext cx="3680892" cy="2633859"/>
            <a:chOff x="3041184" y="1246163"/>
            <a:chExt cx="3680892" cy="26338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262422" y="2607521"/>
                  <a:ext cx="3459654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nl-BE" sz="2500" i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nl-BE" sz="2500" dirty="0" err="1" smtClean="0">
                      <a:solidFill>
                        <a:schemeClr val="tx1"/>
                      </a:solidFill>
                    </a:rPr>
                    <a:t>group</a:t>
                  </a:r>
                  <a:r>
                    <a:rPr lang="nl-BE" sz="2500" dirty="0" smtClean="0">
                      <a:solidFill>
                        <a:schemeClr val="tx1"/>
                      </a:solidFill>
                    </a:rPr>
                    <a:t> of order</a:t>
                  </a:r>
                  <a:r>
                    <a:rPr lang="nl-BE" sz="2500" i="1" dirty="0" smtClean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nl-BE" sz="2500" dirty="0" smtClean="0">
                      <a:solidFill>
                        <a:schemeClr val="tx1"/>
                      </a:solidFill>
                    </a:rPr>
                    <a:t>,</a:t>
                  </a:r>
                  <a:r>
                    <a:rPr lang="nl-BE" sz="2500" i="1" dirty="0" smtClean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</m:oMath>
                  </a14:m>
                  <a:endParaRPr lang="nl-BE" sz="2500" i="1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2422" y="2607521"/>
                  <a:ext cx="3459654" cy="477054"/>
                </a:xfrm>
                <a:prstGeom prst="rect">
                  <a:avLst/>
                </a:prstGeom>
                <a:blipFill>
                  <a:blip r:embed="rId4"/>
                  <a:stretch>
                    <a:fillRect l="-529" t="-8861" b="-29114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/>
            <p:cNvGrpSpPr/>
            <p:nvPr/>
          </p:nvGrpSpPr>
          <p:grpSpPr>
            <a:xfrm>
              <a:off x="3041184" y="1246163"/>
              <a:ext cx="3680892" cy="2633859"/>
              <a:chOff x="3041184" y="1246163"/>
              <a:chExt cx="3680892" cy="2633859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3041184" y="1246163"/>
                <a:ext cx="3680892" cy="2633859"/>
                <a:chOff x="3041184" y="1246163"/>
                <a:chExt cx="3680892" cy="2633859"/>
              </a:xfrm>
            </p:grpSpPr>
            <p:sp>
              <p:nvSpPr>
                <p:cNvPr id="15" name="Folded Corner 14"/>
                <p:cNvSpPr/>
                <p:nvPr/>
              </p:nvSpPr>
              <p:spPr>
                <a:xfrm>
                  <a:off x="3041184" y="1246163"/>
                  <a:ext cx="3680892" cy="2633859"/>
                </a:xfrm>
                <a:prstGeom prst="foldedCorner">
                  <a:avLst>
                    <a:gd name="adj" fmla="val 16111"/>
                  </a:avLst>
                </a:prstGeom>
                <a:solidFill>
                  <a:schemeClr val="accent2">
                    <a:lumMod val="50000"/>
                    <a:alpha val="2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3237708" y="2000331"/>
                      <a:ext cx="1761980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nl-BE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nl-BE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nl-BE" sz="2500" b="0" i="1" dirty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BE" sz="2500" b="1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𝐙</m:t>
                                </m:r>
                              </m:e>
                              <m:sub>
                                <m:r>
                                  <a:rPr lang="nl-BE" sz="2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  <m:sup>
                                <m:r>
                                  <a:rPr lang="nl-BE" sz="2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</m:sup>
                            </m:sSubSup>
                            <m:r>
                              <a:rPr lang="nl-BE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,⋅</m:t>
                            </m:r>
                          </m:oMath>
                        </m:oMathPara>
                      </a14:m>
                      <a:endParaRPr lang="nl-BE" sz="25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37708" y="2000331"/>
                      <a:ext cx="1761980" cy="477054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034" b="-384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nl-B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3262422" y="3220874"/>
                      <a:ext cx="2807847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nl-BE" sz="25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action</a:t>
                      </a:r>
                      <a:r>
                        <a:rPr lang="nl-BE" sz="2500" b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14:m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≔</m:t>
                          </m:r>
                          <m:sSup>
                            <m:sSupPr>
                              <m:ctrlP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oMath>
                      </a14:m>
                      <a:endParaRPr lang="nl-BE" sz="25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62422" y="3220874"/>
                      <a:ext cx="2807847" cy="477054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3696" t="-10256" b="-307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nl-B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6" name="TextBox 15"/>
              <p:cNvSpPr txBox="1"/>
              <p:nvPr/>
            </p:nvSpPr>
            <p:spPr>
              <a:xfrm>
                <a:off x="3262423" y="1407452"/>
                <a:ext cx="2903600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Exponentiation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:</a:t>
                </a:r>
              </a:p>
              <a:p>
                <a:r>
                  <a:rPr lang="nl-BE" sz="1000" b="0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999688" y="3226085"/>
            <a:ext cx="6474109" cy="477054"/>
            <a:chOff x="4999688" y="3226085"/>
            <a:chExt cx="6474109" cy="477054"/>
          </a:xfrm>
        </p:grpSpPr>
        <p:sp>
          <p:nvSpPr>
            <p:cNvPr id="7" name="TextBox 6"/>
            <p:cNvSpPr txBox="1"/>
            <p:nvPr/>
          </p:nvSpPr>
          <p:spPr>
            <a:xfrm>
              <a:off x="6105929" y="3226085"/>
              <a:ext cx="536786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500" dirty="0" err="1" smtClean="0"/>
                <a:t>so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the</a:t>
              </a:r>
              <a:r>
                <a:rPr lang="nl-BE" sz="2500" dirty="0" smtClean="0"/>
                <a:t> </a:t>
              </a:r>
              <a:r>
                <a:rPr lang="nl-BE" sz="2500" i="1" dirty="0" smtClean="0"/>
                <a:t>set</a:t>
              </a:r>
              <a:r>
                <a:rPr lang="nl-BE" sz="2500" dirty="0" smtClean="0"/>
                <a:t> is </a:t>
              </a:r>
              <a:r>
                <a:rPr lang="nl-BE" sz="2500" dirty="0" err="1" smtClean="0"/>
                <a:t>incidentally</a:t>
              </a:r>
              <a:r>
                <a:rPr lang="nl-BE" sz="2500" dirty="0" smtClean="0"/>
                <a:t> a </a:t>
              </a:r>
              <a:r>
                <a:rPr lang="nl-BE" sz="2500" dirty="0" err="1" smtClean="0"/>
                <a:t>group</a:t>
              </a:r>
              <a:r>
                <a:rPr lang="nl-BE" sz="2500" dirty="0" smtClean="0"/>
                <a:t> here</a:t>
              </a:r>
              <a:endParaRPr lang="nl-BE" sz="25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4999688" y="3489326"/>
              <a:ext cx="99333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326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64704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Examples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of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group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actions (II)</a:t>
            </a:r>
            <a:endParaRPr lang="nl-BE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Afbeeldingsresultaat voor round table top view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C4C8D3"/>
              </a:clrFrom>
              <a:clrTo>
                <a:srgbClr val="C4C8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3978" y="2504193"/>
            <a:ext cx="4165601" cy="34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15023" y="2054578"/>
            <a:ext cx="3386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smtClean="0"/>
              <a:t>0</a:t>
            </a:r>
            <a:endParaRPr lang="nl-BE" sz="2500" dirty="0"/>
          </a:p>
        </p:txBody>
      </p:sp>
      <p:sp>
        <p:nvSpPr>
          <p:cNvPr id="5" name="TextBox 4"/>
          <p:cNvSpPr txBox="1"/>
          <p:nvPr/>
        </p:nvSpPr>
        <p:spPr>
          <a:xfrm>
            <a:off x="9465734" y="2206978"/>
            <a:ext cx="3386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smtClean="0"/>
              <a:t>1</a:t>
            </a:r>
            <a:endParaRPr lang="nl-BE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10143067" y="2703689"/>
            <a:ext cx="3386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smtClean="0"/>
              <a:t>2</a:t>
            </a:r>
            <a:endParaRPr lang="nl-BE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10481734" y="3456537"/>
            <a:ext cx="3386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smtClean="0"/>
              <a:t>3</a:t>
            </a:r>
            <a:endParaRPr lang="nl-BE" sz="2500" dirty="0"/>
          </a:p>
        </p:txBody>
      </p:sp>
      <p:sp>
        <p:nvSpPr>
          <p:cNvPr id="8" name="TextBox 7"/>
          <p:cNvSpPr txBox="1"/>
          <p:nvPr/>
        </p:nvSpPr>
        <p:spPr>
          <a:xfrm>
            <a:off x="10509956" y="4195959"/>
            <a:ext cx="3386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smtClean="0"/>
              <a:t>4</a:t>
            </a:r>
            <a:endParaRPr lang="nl-BE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10284179" y="4963604"/>
            <a:ext cx="3386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smtClean="0"/>
              <a:t>5</a:t>
            </a:r>
            <a:endParaRPr lang="nl-BE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57267" y="2094383"/>
                <a:ext cx="1073733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5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l-BE" sz="2500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nl-BE" sz="25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267" y="2094383"/>
                <a:ext cx="1073733" cy="477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>
          <a:xfrm rot="5743222">
            <a:off x="6840329" y="2275583"/>
            <a:ext cx="3827093" cy="3827093"/>
          </a:xfrm>
          <a:prstGeom prst="arc">
            <a:avLst>
              <a:gd name="adj1" fmla="val 18197031"/>
              <a:gd name="adj2" fmla="val 8477377"/>
            </a:avLst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1" name="Group 10"/>
          <p:cNvGrpSpPr/>
          <p:nvPr/>
        </p:nvGrpSpPr>
        <p:grpSpPr>
          <a:xfrm>
            <a:off x="419852" y="1261617"/>
            <a:ext cx="5170010" cy="3217526"/>
            <a:chOff x="419852" y="1261617"/>
            <a:chExt cx="5170010" cy="3217526"/>
          </a:xfrm>
        </p:grpSpPr>
        <p:sp>
          <p:nvSpPr>
            <p:cNvPr id="20" name="Folded Corner 19"/>
            <p:cNvSpPr/>
            <p:nvPr/>
          </p:nvSpPr>
          <p:spPr>
            <a:xfrm>
              <a:off x="419852" y="1261617"/>
              <a:ext cx="5170010" cy="3217526"/>
            </a:xfrm>
            <a:prstGeom prst="foldedCorner">
              <a:avLst>
                <a:gd name="adj" fmla="val 16111"/>
              </a:avLst>
            </a:prstGeom>
            <a:solidFill>
              <a:schemeClr val="accent2">
                <a:lumMod val="5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21952" y="2622975"/>
                  <a:ext cx="4724148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={</m:t>
                        </m:r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BE" sz="2500">
                            <a:latin typeface="Cambria Math" panose="02040503050406030204" pitchFamily="18" charset="0"/>
                          </a:rPr>
                          <m:t>chairs</m:t>
                        </m:r>
                        <m:r>
                          <a:rPr lang="nl-BE" sz="25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BE" sz="250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nl-BE" sz="25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BE" sz="25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nl-BE" sz="25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BE" sz="2500">
                            <a:latin typeface="Cambria Math" panose="02040503050406030204" pitchFamily="18" charset="0"/>
                          </a:rPr>
                          <m:t>round</m:t>
                        </m:r>
                        <m:r>
                          <a:rPr lang="nl-BE" sz="25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BE" sz="2500">
                            <a:latin typeface="Cambria Math" panose="02040503050406030204" pitchFamily="18" charset="0"/>
                          </a:rPr>
                          <m:t>table</m:t>
                        </m:r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nl-BE" sz="25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  <a:p>
                  <a:endParaRPr lang="nl-BE" sz="2500" i="1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952" y="2622975"/>
                  <a:ext cx="4724148" cy="861774"/>
                </a:xfrm>
                <a:prstGeom prst="rect">
                  <a:avLst/>
                </a:prstGeom>
                <a:blipFill>
                  <a:blip r:embed="rId4"/>
                  <a:stretch>
                    <a:fillRect l="-38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88205" y="2015785"/>
                  <a:ext cx="2405979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nl-BE" sz="25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1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𝐙</m:t>
                            </m:r>
                          </m:e>
                          <m:sub>
                            <m:r>
                              <a:rPr lang="nl-BE" sz="25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,+</m:t>
                        </m:r>
                      </m:oMath>
                    </m:oMathPara>
                  </a14:m>
                  <a:endParaRPr lang="nl-BE" sz="2500" dirty="0" smtClean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205" y="2015785"/>
                  <a:ext cx="2405979" cy="477054"/>
                </a:xfrm>
                <a:prstGeom prst="rect">
                  <a:avLst/>
                </a:prstGeom>
                <a:blipFill>
                  <a:blip r:embed="rId5"/>
                  <a:stretch>
                    <a:fillRect l="-759" b="-2564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21952" y="3236328"/>
                  <a:ext cx="45045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action</a:t>
                  </a:r>
                  <a:r>
                    <a:rPr lang="nl-BE" sz="2500" b="0" dirty="0" smtClean="0">
                      <a:solidFill>
                        <a:schemeClr val="tx1"/>
                      </a:solidFill>
                    </a:rPr>
                    <a:t>: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BE" sz="2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nl-BE" sz="25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nl-BE" sz="25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l-BE" sz="2500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nl-BE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nl-BE" sz="25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BE" sz="250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l-BE" sz="25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5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endParaRPr lang="nl-BE" sz="2500" dirty="0" smtClean="0"/>
                </a:p>
                <a:p>
                  <a:pPr algn="r"/>
                  <a:r>
                    <a:rPr lang="nl-BE" sz="2500" dirty="0" smtClean="0">
                      <a:solidFill>
                        <a:schemeClr val="tx1"/>
                      </a:solidFill>
                    </a:rPr>
                    <a:t>      (</a:t>
                  </a:r>
                  <a:r>
                    <a:rPr lang="nl-BE" sz="2500" dirty="0" err="1" smtClean="0">
                      <a:solidFill>
                        <a:schemeClr val="tx1"/>
                      </a:solidFill>
                    </a:rPr>
                    <a:t>rotation</a:t>
                  </a:r>
                  <a:r>
                    <a:rPr lang="nl-BE" sz="2500" dirty="0" smtClean="0">
                      <a:solidFill>
                        <a:schemeClr val="tx1"/>
                      </a:solidFill>
                    </a:rPr>
                    <a:t> over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nl-BE" sz="2500" dirty="0" smtClean="0">
                      <a:solidFill>
                        <a:schemeClr val="tx1"/>
                      </a:solidFill>
                    </a:rPr>
                    <a:t> chairs)</a:t>
                  </a: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952" y="3236328"/>
                  <a:ext cx="4504500" cy="861774"/>
                </a:xfrm>
                <a:prstGeom prst="rect">
                  <a:avLst/>
                </a:prstGeom>
                <a:blipFill>
                  <a:blip r:embed="rId6"/>
                  <a:stretch>
                    <a:fillRect l="-2165" t="-5674" r="-2300" b="-16312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721953" y="1422906"/>
              <a:ext cx="3964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5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Rotation</a:t>
              </a:r>
              <a:r>
                <a:rPr lang="nl-BE" sz="2500" b="1" dirty="0" smtClean="0">
                  <a:solidFill>
                    <a:schemeClr val="accent2">
                      <a:lumMod val="50000"/>
                    </a:schemeClr>
                  </a:solidFill>
                </a:rPr>
                <a:t>:</a:t>
              </a:r>
            </a:p>
            <a:p>
              <a:r>
                <a:rPr lang="nl-BE" sz="1000" b="0" dirty="0" smtClean="0">
                  <a:solidFill>
                    <a:schemeClr val="tx1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70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64704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Examples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of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group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actions (III)</a:t>
            </a:r>
            <a:endParaRPr lang="nl-BE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9853" y="1011355"/>
                <a:ext cx="536786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,+</m:t>
                      </m:r>
                    </m:oMath>
                  </m:oMathPara>
                </a14:m>
                <a:endParaRPr lang="nl-BE" sz="25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53" y="1011355"/>
                <a:ext cx="5367868" cy="477054"/>
              </a:xfrm>
              <a:prstGeom prst="rect">
                <a:avLst/>
              </a:prstGeom>
              <a:blipFill>
                <a:blip r:embed="rId2"/>
                <a:stretch>
                  <a:fillRect l="-341"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1396314" y="1581665"/>
            <a:ext cx="457200" cy="11738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81088" y="1608035"/>
                <a:ext cx="4666294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from </a:t>
                </a:r>
                <a:r>
                  <a:rPr lang="nl-BE" sz="2500" dirty="0" err="1" smtClean="0"/>
                  <a:t>this</a:t>
                </a:r>
                <a:r>
                  <a:rPr lang="nl-BE" sz="2500" dirty="0" smtClean="0"/>
                  <a:t> we </a:t>
                </a:r>
                <a:r>
                  <a:rPr lang="nl-BE" sz="2500" dirty="0" err="1" smtClean="0"/>
                  <a:t>build</a:t>
                </a:r>
                <a:r>
                  <a:rPr lang="nl-BE" sz="2500" dirty="0" smtClean="0"/>
                  <a:t> a new </a:t>
                </a:r>
                <a:r>
                  <a:rPr lang="nl-BE" sz="2500" dirty="0" err="1" smtClean="0"/>
                  <a:t>group</a:t>
                </a:r>
                <a:r>
                  <a:rPr lang="nl-BE" sz="2500" dirty="0"/>
                  <a:t> </a:t>
                </a:r>
                <a:endParaRPr lang="nl-BE" sz="2500" dirty="0" smtClean="0"/>
              </a:p>
              <a:p>
                <a:r>
                  <a:rPr lang="nl-BE" sz="2500" dirty="0" smtClean="0"/>
                  <a:t>  </a:t>
                </a:r>
                <a:r>
                  <a:rPr lang="nl-BE" sz="2500" dirty="0" err="1" smtClean="0"/>
                  <a:t>by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adjoining</a:t>
                </a:r>
                <a:r>
                  <a:rPr lang="nl-BE" sz="2500" dirty="0" smtClean="0"/>
                  <a:t> a </a:t>
                </a:r>
                <a:r>
                  <a:rPr lang="nl-BE" sz="2500" dirty="0" err="1" smtClean="0"/>
                  <a:t>formal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symbol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BE" sz="2500" dirty="0" smtClean="0"/>
                  <a:t>.</a:t>
                </a:r>
                <a:endParaRPr lang="nl-BE" sz="25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088" y="1608035"/>
                <a:ext cx="4666294" cy="861774"/>
              </a:xfrm>
              <a:prstGeom prst="rect">
                <a:avLst/>
              </a:prstGeom>
              <a:blipFill>
                <a:blip r:embed="rId3"/>
                <a:stretch>
                  <a:fillRect l="-2089" t="-5674" b="-1631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9854" y="2741099"/>
                <a:ext cx="6613126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Dihedral</a:t>
                </a:r>
                <a:r>
                  <a:rPr lang="nl-BE" sz="2500" dirty="0"/>
                  <a:t> </a:t>
                </a:r>
                <a:r>
                  <a:rPr lang="nl-BE" sz="2500" dirty="0" err="1"/>
                  <a:t>group</a:t>
                </a:r>
                <a:r>
                  <a:rPr lang="nl-BE" sz="2500" dirty="0"/>
                  <a:t> </a:t>
                </a:r>
                <a:endParaRPr lang="nl-BE" sz="2500" dirty="0" smtClean="0"/>
              </a:p>
              <a:p>
                <a:endParaRPr lang="nl-BE" sz="5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BE" sz="25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Dih</m:t>
                      </m:r>
                      <m:d>
                        <m:dPr>
                          <m:ctrlP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5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𝐙</m:t>
                              </m:r>
                            </m:e>
                            <m:sub>
                              <m: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nl-BE" sz="25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5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+[</m:t>
                          </m:r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 </m:t>
                          </m:r>
                        </m:e>
                      </m:d>
                      <m:acc>
                        <m:accPr>
                          <m:chr m:val="̅"/>
                          <m:ctrlPr>
                            <a:rPr lang="nl-BE" sz="2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nl-BE" sz="25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54" y="2741099"/>
                <a:ext cx="6613126" cy="938719"/>
              </a:xfrm>
              <a:prstGeom prst="rect">
                <a:avLst/>
              </a:prstGeom>
              <a:blipFill>
                <a:blip r:embed="rId4"/>
                <a:stretch>
                  <a:fillRect l="-1567" t="-5195" b="-909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419853" y="3853542"/>
            <a:ext cx="4312357" cy="954108"/>
            <a:chOff x="419853" y="3495195"/>
            <a:chExt cx="4312357" cy="954108"/>
          </a:xfrm>
        </p:grpSpPr>
        <p:sp>
          <p:nvSpPr>
            <p:cNvPr id="22" name="TextBox 21"/>
            <p:cNvSpPr txBox="1"/>
            <p:nvPr/>
          </p:nvSpPr>
          <p:spPr>
            <a:xfrm>
              <a:off x="419853" y="3495195"/>
              <a:ext cx="102729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500" dirty="0" smtClean="0"/>
                <a:t>Rules:</a:t>
              </a:r>
              <a:endParaRPr lang="nl-BE" sz="25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447143" y="3495195"/>
                  <a:ext cx="2000548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nl-BE" sz="25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143" y="3495195"/>
                  <a:ext cx="2000548" cy="477054"/>
                </a:xfrm>
                <a:prstGeom prst="rect">
                  <a:avLst/>
                </a:prstGeom>
                <a:blipFill>
                  <a:blip r:embed="rId5"/>
                  <a:stretch>
                    <a:fillRect b="-1898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1447143" y="3972249"/>
                  <a:ext cx="3285067" cy="477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nl-BE" sz="25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50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]−</m:t>
                        </m:r>
                        <m:acc>
                          <m:accPr>
                            <m:chr m:val="̅"/>
                            <m:ctrlPr>
                              <a:rPr lang="nl-BE" sz="2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nl-BE" sz="2500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143" y="3972249"/>
                  <a:ext cx="3285067" cy="477054"/>
                </a:xfrm>
                <a:prstGeom prst="rect">
                  <a:avLst/>
                </a:prstGeom>
                <a:blipFill>
                  <a:blip r:embed="rId6"/>
                  <a:stretch>
                    <a:fillRect b="-19231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419853" y="5018045"/>
            <a:ext cx="5967695" cy="1440185"/>
            <a:chOff x="419853" y="5018045"/>
            <a:chExt cx="5967695" cy="1440185"/>
          </a:xfrm>
        </p:grpSpPr>
        <p:sp>
          <p:nvSpPr>
            <p:cNvPr id="26" name="TextBox 25"/>
            <p:cNvSpPr txBox="1"/>
            <p:nvPr/>
          </p:nvSpPr>
          <p:spPr>
            <a:xfrm>
              <a:off x="419853" y="5018045"/>
              <a:ext cx="331677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500" dirty="0" smtClean="0"/>
                <a:t>Example: </a:t>
              </a:r>
              <a:r>
                <a:rPr lang="nl-BE" sz="2500" dirty="0" err="1" smtClean="0"/>
                <a:t>one</a:t>
              </a:r>
              <a:r>
                <a:rPr lang="nl-BE" sz="2500" dirty="0" smtClean="0"/>
                <a:t> has </a:t>
              </a:r>
              <a:endParaRPr lang="nl-BE" sz="25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799646" y="5018045"/>
                  <a:ext cx="3316770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nl-BE" sz="2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acc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+[</m:t>
                            </m:r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nl-BE" sz="2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acc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+[</m:t>
                            </m:r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nl-BE" sz="25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9646" y="5018045"/>
                  <a:ext cx="3316770" cy="477054"/>
                </a:xfrm>
                <a:prstGeom prst="rect">
                  <a:avLst/>
                </a:prstGeom>
                <a:blipFill>
                  <a:blip r:embed="rId7"/>
                  <a:stretch>
                    <a:fillRect b="-2051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799646" y="5495099"/>
                  <a:ext cx="3316770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nl-BE" sz="25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acc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]+</m:t>
                            </m:r>
                            <m:acc>
                              <m:accPr>
                                <m:chr m:val="̅"/>
                                <m:ctrlPr>
                                  <a:rPr lang="nl-BE" sz="2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acc>
                          </m:e>
                        </m:d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+[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]=</m:t>
                        </m:r>
                      </m:oMath>
                    </m:oMathPara>
                  </a14:m>
                  <a:endParaRPr lang="nl-BE" sz="25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9646" y="5495099"/>
                  <a:ext cx="3316770" cy="477054"/>
                </a:xfrm>
                <a:prstGeom prst="rect">
                  <a:avLst/>
                </a:prstGeom>
                <a:blipFill>
                  <a:blip r:embed="rId8"/>
                  <a:stretch>
                    <a:fillRect l="-551" b="-1898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799646" y="5972071"/>
                  <a:ext cx="3587902" cy="4861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nl-BE" sz="25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acc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nl-BE" sz="2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acc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+[</m:t>
                            </m:r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+[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]=</m:t>
                        </m:r>
                        <m:acc>
                          <m:accPr>
                            <m:chr m:val="̅"/>
                            <m:ctrlPr>
                              <a:rPr lang="nl-BE" sz="2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acc>
                      </m:oMath>
                    </m:oMathPara>
                  </a14:m>
                  <a:endParaRPr lang="nl-BE" sz="25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9646" y="5972071"/>
                  <a:ext cx="3587902" cy="486159"/>
                </a:xfrm>
                <a:prstGeom prst="rect">
                  <a:avLst/>
                </a:prstGeom>
                <a:blipFill>
                  <a:blip r:embed="rId9"/>
                  <a:stretch>
                    <a:fillRect l="-509" r="-7810" b="-2025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6746907" y="83909"/>
            <a:ext cx="5248224" cy="6536940"/>
            <a:chOff x="6746907" y="83909"/>
            <a:chExt cx="5248224" cy="6536940"/>
          </a:xfrm>
        </p:grpSpPr>
        <p:grpSp>
          <p:nvGrpSpPr>
            <p:cNvPr id="7" name="Group 6"/>
            <p:cNvGrpSpPr/>
            <p:nvPr/>
          </p:nvGrpSpPr>
          <p:grpSpPr>
            <a:xfrm>
              <a:off x="7290963" y="83909"/>
              <a:ext cx="4423241" cy="3544137"/>
              <a:chOff x="7315678" y="182768"/>
              <a:chExt cx="4510036" cy="3613682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7315678" y="182768"/>
                <a:ext cx="4510036" cy="3613682"/>
                <a:chOff x="6667351" y="2122418"/>
                <a:chExt cx="5084273" cy="4073791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6667351" y="2122418"/>
                  <a:ext cx="4768299" cy="4073791"/>
                  <a:chOff x="6136770" y="2122418"/>
                  <a:chExt cx="4768299" cy="4073791"/>
                </a:xfrm>
              </p:grpSpPr>
              <p:pic>
                <p:nvPicPr>
                  <p:cNvPr id="46" name="Picture 45"/>
                  <p:cNvPicPr>
                    <a:picLocks noChangeAspect="1"/>
                  </p:cNvPicPr>
                  <p:nvPr/>
                </p:nvPicPr>
                <p:blipFill>
                  <a:blip r:embed="rId10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04569" y="2195708"/>
                    <a:ext cx="4000500" cy="4000501"/>
                  </a:xfrm>
                  <a:prstGeom prst="rect">
                    <a:avLst/>
                  </a:prstGeom>
                </p:spPr>
              </p:pic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6882533" y="3686734"/>
                    <a:ext cx="338667" cy="477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BE" sz="2500" dirty="0" smtClean="0"/>
                      <a:t>0</a:t>
                    </a:r>
                    <a:endParaRPr lang="nl-BE" sz="2500" dirty="0"/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950823" y="3208774"/>
                    <a:ext cx="338667" cy="477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BE" sz="2500" dirty="0" smtClean="0"/>
                      <a:t>1</a:t>
                    </a:r>
                    <a:endParaRPr lang="nl-BE" sz="2500" dirty="0"/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7188828" y="2774746"/>
                    <a:ext cx="338667" cy="477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BE" sz="2500" dirty="0" smtClean="0"/>
                      <a:t>2</a:t>
                    </a:r>
                    <a:endParaRPr lang="nl-BE" sz="2500" dirty="0"/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7596167" y="2336949"/>
                    <a:ext cx="338667" cy="477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BE" sz="2500" dirty="0" smtClean="0"/>
                      <a:t>3</a:t>
                    </a:r>
                    <a:endParaRPr lang="nl-BE" sz="2500" dirty="0"/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8066073" y="2203700"/>
                    <a:ext cx="338667" cy="477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BE" sz="2500" dirty="0" smtClean="0"/>
                      <a:t>4</a:t>
                    </a:r>
                    <a:endParaRPr lang="nl-BE" sz="2500" dirty="0"/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8501328" y="2122418"/>
                    <a:ext cx="338667" cy="477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BE" sz="2500" dirty="0" smtClean="0"/>
                      <a:t>5</a:t>
                    </a:r>
                    <a:endParaRPr lang="nl-BE" sz="2500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3" name="TextBox 52"/>
                      <p:cNvSpPr txBox="1"/>
                      <p:nvPr/>
                    </p:nvSpPr>
                    <p:spPr>
                      <a:xfrm>
                        <a:off x="6136770" y="4179706"/>
                        <a:ext cx="1169048" cy="53779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nl-BE" sz="2500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nl-BE" sz="25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m:oMathPara>
                        </a14:m>
                        <a:endParaRPr lang="nl-BE" sz="2500" dirty="0"/>
                      </a:p>
                    </p:txBody>
                  </p:sp>
                </mc:Choice>
                <mc:Fallback xmlns="">
                  <p:sp>
                    <p:nvSpPr>
                      <p:cNvPr id="53" name="TextBox 5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136770" y="4179706"/>
                        <a:ext cx="1169048" cy="537794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nl-B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7251875" y="4165599"/>
                  <a:ext cx="449974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Arc 60"/>
                <p:cNvSpPr/>
                <p:nvPr/>
              </p:nvSpPr>
              <p:spPr>
                <a:xfrm>
                  <a:off x="11451064" y="3734811"/>
                  <a:ext cx="237067" cy="857955"/>
                </a:xfrm>
                <a:prstGeom prst="arc">
                  <a:avLst>
                    <a:gd name="adj1" fmla="val 13917883"/>
                    <a:gd name="adj2" fmla="val 8234625"/>
                  </a:avLst>
                </a:prstGeom>
                <a:ln w="19050">
                  <a:solidFill>
                    <a:schemeClr val="tx1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</p:grpSp>
          <p:sp>
            <p:nvSpPr>
              <p:cNvPr id="6" name="Freeform 5"/>
              <p:cNvSpPr/>
              <p:nvPr/>
            </p:nvSpPr>
            <p:spPr>
              <a:xfrm>
                <a:off x="8180173" y="420123"/>
                <a:ext cx="3153334" cy="3170453"/>
              </a:xfrm>
              <a:custGeom>
                <a:avLst/>
                <a:gdLst>
                  <a:gd name="connsiteX0" fmla="*/ 1606378 w 3153334"/>
                  <a:gd name="connsiteY0" fmla="*/ 0 h 3170453"/>
                  <a:gd name="connsiteX1" fmla="*/ 2570205 w 3153334"/>
                  <a:gd name="connsiteY1" fmla="*/ 420130 h 3170453"/>
                  <a:gd name="connsiteX2" fmla="*/ 3150973 w 3153334"/>
                  <a:gd name="connsiteY2" fmla="*/ 1581665 h 3170453"/>
                  <a:gd name="connsiteX3" fmla="*/ 2718486 w 3153334"/>
                  <a:gd name="connsiteY3" fmla="*/ 2829698 h 3170453"/>
                  <a:gd name="connsiteX4" fmla="*/ 1433384 w 3153334"/>
                  <a:gd name="connsiteY4" fmla="*/ 3163330 h 3170453"/>
                  <a:gd name="connsiteX5" fmla="*/ 333632 w 3153334"/>
                  <a:gd name="connsiteY5" fmla="*/ 2607276 h 3170453"/>
                  <a:gd name="connsiteX6" fmla="*/ 0 w 3153334"/>
                  <a:gd name="connsiteY6" fmla="*/ 2088292 h 3170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53334" h="3170453">
                    <a:moveTo>
                      <a:pt x="1606378" y="0"/>
                    </a:moveTo>
                    <a:cubicBezTo>
                      <a:pt x="1959575" y="78259"/>
                      <a:pt x="2312773" y="156519"/>
                      <a:pt x="2570205" y="420130"/>
                    </a:cubicBezTo>
                    <a:cubicBezTo>
                      <a:pt x="2827638" y="683741"/>
                      <a:pt x="3126259" y="1180070"/>
                      <a:pt x="3150973" y="1581665"/>
                    </a:cubicBezTo>
                    <a:cubicBezTo>
                      <a:pt x="3175687" y="1983260"/>
                      <a:pt x="3004751" y="2566087"/>
                      <a:pt x="2718486" y="2829698"/>
                    </a:cubicBezTo>
                    <a:cubicBezTo>
                      <a:pt x="2432221" y="3093309"/>
                      <a:pt x="1830860" y="3200400"/>
                      <a:pt x="1433384" y="3163330"/>
                    </a:cubicBezTo>
                    <a:cubicBezTo>
                      <a:pt x="1035908" y="3126260"/>
                      <a:pt x="572529" y="2786449"/>
                      <a:pt x="333632" y="2607276"/>
                    </a:cubicBezTo>
                    <a:cubicBezTo>
                      <a:pt x="94735" y="2428103"/>
                      <a:pt x="47367" y="2258197"/>
                      <a:pt x="0" y="208829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746907" y="3614880"/>
              <a:ext cx="5248224" cy="3005969"/>
              <a:chOff x="609792" y="1261617"/>
              <a:chExt cx="5248224" cy="3005969"/>
            </a:xfrm>
          </p:grpSpPr>
          <p:sp>
            <p:nvSpPr>
              <p:cNvPr id="35" name="Folded Corner 34"/>
              <p:cNvSpPr/>
              <p:nvPr/>
            </p:nvSpPr>
            <p:spPr>
              <a:xfrm>
                <a:off x="609792" y="1261617"/>
                <a:ext cx="5248224" cy="3005969"/>
              </a:xfrm>
              <a:prstGeom prst="foldedCorner">
                <a:avLst>
                  <a:gd name="adj" fmla="val 11476"/>
                </a:avLst>
              </a:prstGeom>
              <a:solidFill>
                <a:schemeClr val="accent2">
                  <a:lumMod val="50000"/>
                  <a:alpha val="2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721952" y="2622975"/>
                    <a:ext cx="4724148" cy="477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={</m:t>
                          </m:r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BE" sz="2500">
                              <a:latin typeface="Cambria Math" panose="02040503050406030204" pitchFamily="18" charset="0"/>
                            </a:rPr>
                            <m:t>beads</m:t>
                          </m:r>
                          <m:r>
                            <a:rPr lang="nl-BE" sz="25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BE" sz="250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nl-BE" sz="25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BE" sz="250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nl-BE" sz="25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BE" sz="2500">
                              <a:latin typeface="Cambria Math" panose="02040503050406030204" pitchFamily="18" charset="0"/>
                            </a:rPr>
                            <m:t>bracelet</m:t>
                          </m:r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nl-BE" sz="2500" dirty="0"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952" y="2622975"/>
                    <a:ext cx="4724148" cy="47705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387" b="-18987"/>
                    </a:stretch>
                  </a:blipFill>
                </p:spPr>
                <p:txBody>
                  <a:bodyPr/>
                  <a:lstStyle/>
                  <a:p>
                    <a:r>
                      <a:rPr lang="nl-B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688205" y="2015785"/>
                    <a:ext cx="2405979" cy="477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nl-BE" sz="2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BE" sz="25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Dih</m:t>
                              </m:r>
                              <m:r>
                                <a:rPr lang="nl-BE" sz="2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l-BE" sz="25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𝐙</m:t>
                              </m:r>
                            </m:e>
                            <m:sub>
                              <m:r>
                                <a:rPr lang="nl-BE" sz="2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nl-BE" sz="25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nl-BE" sz="2500" dirty="0" smtClean="0"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205" y="2015785"/>
                    <a:ext cx="2405979" cy="47705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761" b="-17949"/>
                    </a:stretch>
                  </a:blipFill>
                </p:spPr>
                <p:txBody>
                  <a:bodyPr/>
                  <a:lstStyle/>
                  <a:p>
                    <a:r>
                      <a:rPr lang="nl-B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721951" y="3236328"/>
                    <a:ext cx="5136065" cy="8617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BE" sz="25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action</a:t>
                    </a:r>
                    <a:r>
                      <a:rPr lang="nl-BE" sz="2500" b="0" dirty="0" smtClean="0">
                        <a:solidFill>
                          <a:schemeClr val="tx1"/>
                        </a:solidFill>
                      </a:rPr>
                      <a:t>: </a:t>
                    </a:r>
                    <a14:m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nl-BE" sz="2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≔</m:t>
                        </m:r>
                        <m:d>
                          <m:dPr>
                            <m:ctrlPr>
                              <a:rPr lang="nl-BE" sz="2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BE" sz="250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a14:m>
                    <a:endParaRPr lang="nl-BE" sz="2500" dirty="0" smtClean="0"/>
                  </a:p>
                  <a:p>
                    <a:r>
                      <a:rPr lang="nl-BE" sz="2500" dirty="0" smtClean="0">
                        <a:solidFill>
                          <a:schemeClr val="tx1"/>
                        </a:solidFill>
                      </a:rPr>
                      <a:t>             </a:t>
                    </a:r>
                    <a14:m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nl-BE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  <m:d>
                          <m:dPr>
                            <m:ctrlPr>
                              <a:rPr lang="nl-BE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nl-BE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−1−</m:t>
                            </m:r>
                            <m:r>
                              <a:rPr lang="nl-BE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BE" sz="25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a14:m>
                    <a:r>
                      <a:rPr lang="nl-BE" sz="2500" dirty="0" smtClean="0">
                        <a:solidFill>
                          <a:schemeClr val="tx1"/>
                        </a:solidFill>
                      </a:rPr>
                      <a:t>  </a:t>
                    </a:r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951" y="3236328"/>
                    <a:ext cx="5136065" cy="86177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898" t="-5674"/>
                    </a:stretch>
                  </a:blipFill>
                </p:spPr>
                <p:txBody>
                  <a:bodyPr/>
                  <a:lstStyle/>
                  <a:p>
                    <a:r>
                      <a:rPr lang="nl-B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" name="TextBox 38"/>
              <p:cNvSpPr txBox="1"/>
              <p:nvPr/>
            </p:nvSpPr>
            <p:spPr>
              <a:xfrm>
                <a:off x="721953" y="1422906"/>
                <a:ext cx="3964858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Dihedral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action:</a:t>
                </a:r>
              </a:p>
              <a:p>
                <a:r>
                  <a:rPr lang="nl-BE" sz="1000" b="0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499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64704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Examples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of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group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actions (IV)</a:t>
            </a:r>
            <a:endParaRPr lang="nl-BE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8639" y="971998"/>
                <a:ext cx="6364126" cy="1765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Let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be</a:t>
                </a:r>
                <a:r>
                  <a:rPr lang="nl-BE" sz="2500" dirty="0" smtClean="0"/>
                  <a:t> a prime </a:t>
                </a:r>
                <a:r>
                  <a:rPr lang="nl-BE" sz="2500" dirty="0" err="1" smtClean="0"/>
                  <a:t>number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and</a:t>
                </a:r>
                <a:r>
                  <a:rPr lang="nl-BE" sz="2500" dirty="0" smtClean="0"/>
                  <a:t> let </a:t>
                </a:r>
                <a:endParaRPr lang="nl-BE" sz="2500" b="0" i="1" dirty="0" smtClean="0">
                  <a:latin typeface="Cambria Math" panose="02040503050406030204" pitchFamily="18" charset="0"/>
                </a:endParaRPr>
              </a:p>
              <a:p>
                <a:endParaRPr lang="nl-BE" sz="1500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500" dirty="0" smtClean="0"/>
                  <a:t> </a:t>
                </a:r>
              </a:p>
              <a:p>
                <a:endParaRPr lang="nl-BE" sz="1500" dirty="0"/>
              </a:p>
              <a:p>
                <a:r>
                  <a:rPr lang="nl-BE" sz="2500" dirty="0" err="1" smtClean="0"/>
                  <a:t>be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elliptic</a:t>
                </a:r>
                <a:r>
                  <a:rPr lang="nl-BE" sz="2500" dirty="0" smtClean="0"/>
                  <a:t> curve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nl-BE" sz="2500" dirty="0" smtClean="0"/>
                  <a:t>. Let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1" i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nl-BE" sz="2500" dirty="0" smtClean="0"/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39" y="971998"/>
                <a:ext cx="6364126" cy="1765355"/>
              </a:xfrm>
              <a:prstGeom prst="rect">
                <a:avLst/>
              </a:prstGeom>
              <a:blipFill>
                <a:blip r:embed="rId2"/>
                <a:stretch>
                  <a:fillRect l="-1628" t="-2414" b="-586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7167423" y="589070"/>
            <a:ext cx="4531468" cy="4106493"/>
            <a:chOff x="5221509" y="3048000"/>
            <a:chExt cx="3647018" cy="3432313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5221509" y="4764157"/>
              <a:ext cx="364701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6896184" y="3077590"/>
              <a:ext cx="0" cy="3087683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7931526" y="3048000"/>
              <a:ext cx="688212" cy="3432313"/>
            </a:xfrm>
            <a:custGeom>
              <a:avLst/>
              <a:gdLst>
                <a:gd name="connsiteX0" fmla="*/ 1232935 w 1232935"/>
                <a:gd name="connsiteY0" fmla="*/ 0 h 6149009"/>
                <a:gd name="connsiteX1" fmla="*/ 967892 w 1232935"/>
                <a:gd name="connsiteY1" fmla="*/ 450574 h 6149009"/>
                <a:gd name="connsiteX2" fmla="*/ 610083 w 1232935"/>
                <a:gd name="connsiteY2" fmla="*/ 1126435 h 6149009"/>
                <a:gd name="connsiteX3" fmla="*/ 331787 w 1232935"/>
                <a:gd name="connsiteY3" fmla="*/ 1749287 h 6149009"/>
                <a:gd name="connsiteX4" fmla="*/ 186013 w 1232935"/>
                <a:gd name="connsiteY4" fmla="*/ 2160105 h 6149009"/>
                <a:gd name="connsiteX5" fmla="*/ 53492 w 1232935"/>
                <a:gd name="connsiteY5" fmla="*/ 2623931 h 6149009"/>
                <a:gd name="connsiteX6" fmla="*/ 483 w 1232935"/>
                <a:gd name="connsiteY6" fmla="*/ 3074505 h 6149009"/>
                <a:gd name="connsiteX7" fmla="*/ 79996 w 1232935"/>
                <a:gd name="connsiteY7" fmla="*/ 3617844 h 6149009"/>
                <a:gd name="connsiteX8" fmla="*/ 225770 w 1232935"/>
                <a:gd name="connsiteY8" fmla="*/ 4134679 h 6149009"/>
                <a:gd name="connsiteX9" fmla="*/ 437805 w 1232935"/>
                <a:gd name="connsiteY9" fmla="*/ 4664766 h 6149009"/>
                <a:gd name="connsiteX10" fmla="*/ 702848 w 1232935"/>
                <a:gd name="connsiteY10" fmla="*/ 5181600 h 6149009"/>
                <a:gd name="connsiteX11" fmla="*/ 967892 w 1232935"/>
                <a:gd name="connsiteY11" fmla="*/ 5711687 h 6149009"/>
                <a:gd name="connsiteX12" fmla="*/ 1232935 w 1232935"/>
                <a:gd name="connsiteY12" fmla="*/ 6149009 h 614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2935" h="6149009">
                  <a:moveTo>
                    <a:pt x="1232935" y="0"/>
                  </a:moveTo>
                  <a:cubicBezTo>
                    <a:pt x="1152318" y="131417"/>
                    <a:pt x="1071701" y="262835"/>
                    <a:pt x="967892" y="450574"/>
                  </a:cubicBezTo>
                  <a:cubicBezTo>
                    <a:pt x="864083" y="638313"/>
                    <a:pt x="716100" y="909983"/>
                    <a:pt x="610083" y="1126435"/>
                  </a:cubicBezTo>
                  <a:cubicBezTo>
                    <a:pt x="504066" y="1342887"/>
                    <a:pt x="402465" y="1577009"/>
                    <a:pt x="331787" y="1749287"/>
                  </a:cubicBezTo>
                  <a:cubicBezTo>
                    <a:pt x="261109" y="1921565"/>
                    <a:pt x="232395" y="2014331"/>
                    <a:pt x="186013" y="2160105"/>
                  </a:cubicBezTo>
                  <a:cubicBezTo>
                    <a:pt x="139631" y="2305879"/>
                    <a:pt x="84414" y="2471531"/>
                    <a:pt x="53492" y="2623931"/>
                  </a:cubicBezTo>
                  <a:cubicBezTo>
                    <a:pt x="22570" y="2776331"/>
                    <a:pt x="-3934" y="2908853"/>
                    <a:pt x="483" y="3074505"/>
                  </a:cubicBezTo>
                  <a:cubicBezTo>
                    <a:pt x="4900" y="3240157"/>
                    <a:pt x="42448" y="3441148"/>
                    <a:pt x="79996" y="3617844"/>
                  </a:cubicBezTo>
                  <a:cubicBezTo>
                    <a:pt x="117544" y="3794540"/>
                    <a:pt x="166135" y="3960192"/>
                    <a:pt x="225770" y="4134679"/>
                  </a:cubicBezTo>
                  <a:cubicBezTo>
                    <a:pt x="285405" y="4309166"/>
                    <a:pt x="358292" y="4490279"/>
                    <a:pt x="437805" y="4664766"/>
                  </a:cubicBezTo>
                  <a:cubicBezTo>
                    <a:pt x="517318" y="4839253"/>
                    <a:pt x="614500" y="5007113"/>
                    <a:pt x="702848" y="5181600"/>
                  </a:cubicBezTo>
                  <a:cubicBezTo>
                    <a:pt x="791196" y="5356087"/>
                    <a:pt x="879544" y="5550452"/>
                    <a:pt x="967892" y="5711687"/>
                  </a:cubicBezTo>
                  <a:cubicBezTo>
                    <a:pt x="1056240" y="5872922"/>
                    <a:pt x="1144587" y="6010965"/>
                    <a:pt x="1232935" y="6149009"/>
                  </a:cubicBezTo>
                </a:path>
              </a:pathLst>
            </a:custGeom>
            <a:noFill/>
            <a:ln w="63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738348" y="4058677"/>
              <a:ext cx="1150977" cy="1410958"/>
            </a:xfrm>
            <a:custGeom>
              <a:avLst/>
              <a:gdLst>
                <a:gd name="connsiteX0" fmla="*/ 1150826 w 1150977"/>
                <a:gd name="connsiteY0" fmla="*/ 698881 h 1410958"/>
                <a:gd name="connsiteX1" fmla="*/ 1085882 w 1150977"/>
                <a:gd name="connsiteY1" fmla="*/ 413131 h 1410958"/>
                <a:gd name="connsiteX2" fmla="*/ 826110 w 1150977"/>
                <a:gd name="connsiteY2" fmla="*/ 137772 h 1410958"/>
                <a:gd name="connsiteX3" fmla="*/ 485807 w 1150977"/>
                <a:gd name="connsiteY3" fmla="*/ 92 h 1410958"/>
                <a:gd name="connsiteX4" fmla="*/ 202655 w 1150977"/>
                <a:gd name="connsiteY4" fmla="*/ 155956 h 1410958"/>
                <a:gd name="connsiteX5" fmla="*/ 32 w 1150977"/>
                <a:gd name="connsiteY5" fmla="*/ 698881 h 1410958"/>
                <a:gd name="connsiteX6" fmla="*/ 189667 w 1150977"/>
                <a:gd name="connsiteY6" fmla="*/ 1226219 h 1410958"/>
                <a:gd name="connsiteX7" fmla="*/ 509187 w 1150977"/>
                <a:gd name="connsiteY7" fmla="*/ 1410658 h 1410958"/>
                <a:gd name="connsiteX8" fmla="*/ 857282 w 1150977"/>
                <a:gd name="connsiteY8" fmla="*/ 1262588 h 1410958"/>
                <a:gd name="connsiteX9" fmla="*/ 1075492 w 1150977"/>
                <a:gd name="connsiteY9" fmla="*/ 1008010 h 1410958"/>
                <a:gd name="connsiteX10" fmla="*/ 1150826 w 1150977"/>
                <a:gd name="connsiteY10" fmla="*/ 698881 h 141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0977" h="1410958">
                  <a:moveTo>
                    <a:pt x="1150826" y="698881"/>
                  </a:moveTo>
                  <a:cubicBezTo>
                    <a:pt x="1152558" y="599735"/>
                    <a:pt x="1140001" y="506649"/>
                    <a:pt x="1085882" y="413131"/>
                  </a:cubicBezTo>
                  <a:cubicBezTo>
                    <a:pt x="1031763" y="319613"/>
                    <a:pt x="926122" y="206612"/>
                    <a:pt x="826110" y="137772"/>
                  </a:cubicBezTo>
                  <a:cubicBezTo>
                    <a:pt x="726098" y="68932"/>
                    <a:pt x="589716" y="-2939"/>
                    <a:pt x="485807" y="92"/>
                  </a:cubicBezTo>
                  <a:cubicBezTo>
                    <a:pt x="381898" y="3123"/>
                    <a:pt x="283617" y="39491"/>
                    <a:pt x="202655" y="155956"/>
                  </a:cubicBezTo>
                  <a:cubicBezTo>
                    <a:pt x="121693" y="272421"/>
                    <a:pt x="2197" y="520504"/>
                    <a:pt x="32" y="698881"/>
                  </a:cubicBezTo>
                  <a:cubicBezTo>
                    <a:pt x="-2133" y="877258"/>
                    <a:pt x="104808" y="1107590"/>
                    <a:pt x="189667" y="1226219"/>
                  </a:cubicBezTo>
                  <a:cubicBezTo>
                    <a:pt x="274526" y="1344848"/>
                    <a:pt x="397918" y="1404597"/>
                    <a:pt x="509187" y="1410658"/>
                  </a:cubicBezTo>
                  <a:cubicBezTo>
                    <a:pt x="620456" y="1416719"/>
                    <a:pt x="762898" y="1329696"/>
                    <a:pt x="857282" y="1262588"/>
                  </a:cubicBezTo>
                  <a:cubicBezTo>
                    <a:pt x="951666" y="1195480"/>
                    <a:pt x="1025269" y="1104559"/>
                    <a:pt x="1075492" y="1008010"/>
                  </a:cubicBezTo>
                  <a:cubicBezTo>
                    <a:pt x="1125715" y="911461"/>
                    <a:pt x="1149094" y="798027"/>
                    <a:pt x="1150826" y="698881"/>
                  </a:cubicBezTo>
                  <a:close/>
                </a:path>
              </a:pathLst>
            </a:custGeom>
            <a:noFill/>
            <a:ln w="63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5136" y="2979716"/>
            <a:ext cx="6418205" cy="3594081"/>
            <a:chOff x="419853" y="1261617"/>
            <a:chExt cx="4635280" cy="3126112"/>
          </a:xfrm>
        </p:grpSpPr>
        <p:sp>
          <p:nvSpPr>
            <p:cNvPr id="27" name="Folded Corner 26"/>
            <p:cNvSpPr/>
            <p:nvPr/>
          </p:nvSpPr>
          <p:spPr>
            <a:xfrm>
              <a:off x="419853" y="1261617"/>
              <a:ext cx="4444428" cy="3126112"/>
            </a:xfrm>
            <a:prstGeom prst="foldedCorner">
              <a:avLst>
                <a:gd name="adj" fmla="val 16111"/>
              </a:avLst>
            </a:prstGeom>
            <a:solidFill>
              <a:schemeClr val="accent2">
                <a:lumMod val="5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50633" y="2868959"/>
                  <a:ext cx="4504500" cy="14076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action</a:t>
                  </a:r>
                  <a:r>
                    <a:rPr lang="nl-BE" sz="2500" b="0" dirty="0" smtClean="0">
                      <a:solidFill>
                        <a:schemeClr val="tx1"/>
                      </a:solidFill>
                    </a:rPr>
                    <a:t>: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BE" sz="2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nl-BE" sz="25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l-BE" sz="2500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nl-BE" sz="2500" dirty="0" smtClean="0"/>
                    <a:t>-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l-BE" sz="2500">
                          <a:latin typeface="Cambria Math" panose="02040503050406030204" pitchFamily="18" charset="0"/>
                        </a:rPr>
                        <m:t>coordinate</m:t>
                      </m:r>
                    </m:oMath>
                  </a14:m>
                  <a:r>
                    <a:rPr lang="nl-BE" sz="2500" dirty="0" smtClean="0"/>
                    <a:t> of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𝑎𝑃</m:t>
                      </m:r>
                    </m:oMath>
                  </a14:m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where</a:t>
                  </a:r>
                  <a:r>
                    <a:rPr lang="nl-BE" sz="2500" dirty="0" smtClean="0"/>
                    <a:t> </a:t>
                  </a:r>
                </a:p>
                <a:p>
                  <a:endParaRPr lang="nl-BE" sz="1000" i="1" dirty="0" smtClean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nl-BE" sz="25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500" b="1" i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BE" sz="2500" b="0" i="0" smtClean="0">
                              <a:latin typeface="Cambria Math" panose="02040503050406030204" pitchFamily="18" charset="0"/>
                            </a:rPr>
                            <m:t>twist</m:t>
                          </m:r>
                        </m:sup>
                      </m:sSup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nl-BE" sz="2500" dirty="0" smtClean="0"/>
                    <a:t> </a:t>
                  </a:r>
                </a:p>
                <a:p>
                  <a:endParaRPr lang="nl-BE" sz="1000" dirty="0"/>
                </a:p>
                <a:p>
                  <a:r>
                    <a:rPr lang="nl-BE" sz="2500" dirty="0" smtClean="0"/>
                    <a:t>is a point </a:t>
                  </a:r>
                  <a:r>
                    <a:rPr lang="nl-BE" sz="2500" dirty="0" err="1" smtClean="0"/>
                    <a:t>with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nl-BE" sz="2500" dirty="0" smtClean="0"/>
                    <a:t>-</a:t>
                  </a:r>
                  <a:r>
                    <a:rPr lang="nl-BE" sz="2500" dirty="0" err="1" smtClean="0"/>
                    <a:t>coordinate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nl-BE" sz="2500" dirty="0" smtClean="0"/>
                    <a:t>.</a:t>
                  </a: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633" y="2868959"/>
                  <a:ext cx="4504500" cy="1407669"/>
                </a:xfrm>
                <a:prstGeom prst="rect">
                  <a:avLst/>
                </a:prstGeom>
                <a:blipFill>
                  <a:blip r:embed="rId3"/>
                  <a:stretch>
                    <a:fillRect l="-1662" t="-3019" b="-7925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/>
            <p:cNvSpPr txBox="1"/>
            <p:nvPr/>
          </p:nvSpPr>
          <p:spPr>
            <a:xfrm>
              <a:off x="552389" y="1358418"/>
              <a:ext cx="3964858" cy="54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5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Kummer</a:t>
              </a:r>
              <a:r>
                <a:rPr lang="nl-BE" sz="2500" b="1" dirty="0" smtClean="0">
                  <a:solidFill>
                    <a:schemeClr val="accent2">
                      <a:lumMod val="50000"/>
                    </a:schemeClr>
                  </a:solidFill>
                </a:rPr>
                <a:t> action:</a:t>
              </a:r>
            </a:p>
            <a:p>
              <a:r>
                <a:rPr lang="nl-BE" sz="1000" b="0" dirty="0" smtClean="0">
                  <a:solidFill>
                    <a:schemeClr val="tx1"/>
                  </a:solidFill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2122" y="3647117"/>
                <a:ext cx="212564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l-BE" sz="2500" b="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25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p>
                      </m:sSubSup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,⋅</m:t>
                      </m:r>
                    </m:oMath>
                  </m:oMathPara>
                </a14:m>
                <a:endParaRPr lang="nl-BE" sz="25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22" y="3647117"/>
                <a:ext cx="2125640" cy="477054"/>
              </a:xfrm>
              <a:prstGeom prst="rect">
                <a:avLst/>
              </a:prstGeom>
              <a:blipFill>
                <a:blip r:embed="rId4"/>
                <a:stretch>
                  <a:fillRect l="-860" b="-253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94479" y="4230326"/>
                <a:ext cx="3849209" cy="534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5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p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5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m:rPr>
                          <m:lit/>
                        </m:rP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∞}</m:t>
                      </m:r>
                    </m:oMath>
                  </m:oMathPara>
                </a14:m>
                <a:endParaRPr lang="nl-BE" sz="25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79" y="4230326"/>
                <a:ext cx="3849209" cy="5342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8217315" y="2568199"/>
            <a:ext cx="148233" cy="148233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215313" y="2602552"/>
                <a:ext cx="514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313" y="2602552"/>
                <a:ext cx="5143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923901" y="1439586"/>
                <a:ext cx="514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901" y="1439586"/>
                <a:ext cx="51435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/>
          <p:cNvGrpSpPr/>
          <p:nvPr/>
        </p:nvGrpSpPr>
        <p:grpSpPr>
          <a:xfrm>
            <a:off x="8219696" y="1741905"/>
            <a:ext cx="148233" cy="917486"/>
            <a:chOff x="8219696" y="1741905"/>
            <a:chExt cx="148233" cy="917486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8288753" y="1828800"/>
              <a:ext cx="0" cy="830591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8219696" y="1741905"/>
              <a:ext cx="148233" cy="14823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422356" y="538257"/>
            <a:ext cx="4193383" cy="4238499"/>
            <a:chOff x="7422356" y="538257"/>
            <a:chExt cx="4193383" cy="4238499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11153313" y="538257"/>
              <a:ext cx="0" cy="4238499"/>
            </a:xfrm>
            <a:prstGeom prst="line">
              <a:avLst/>
            </a:prstGeom>
            <a:ln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7422356" y="842963"/>
              <a:ext cx="4193383" cy="1221581"/>
            </a:xfrm>
            <a:prstGeom prst="line">
              <a:avLst/>
            </a:prstGeom>
            <a:ln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11079577" y="908468"/>
              <a:ext cx="148233" cy="14823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p:grpSp>
        <p:nvGrpSpPr>
          <p:cNvPr id="1027" name="Group 1026"/>
          <p:cNvGrpSpPr/>
          <p:nvPr/>
        </p:nvGrpSpPr>
        <p:grpSpPr>
          <a:xfrm>
            <a:off x="11082960" y="2568199"/>
            <a:ext cx="807231" cy="1708952"/>
            <a:chOff x="11082960" y="2568199"/>
            <a:chExt cx="807231" cy="1708952"/>
          </a:xfrm>
        </p:grpSpPr>
        <p:grpSp>
          <p:nvGrpSpPr>
            <p:cNvPr id="1024" name="Group 1023"/>
            <p:cNvGrpSpPr/>
            <p:nvPr/>
          </p:nvGrpSpPr>
          <p:grpSpPr>
            <a:xfrm>
              <a:off x="11082960" y="2568199"/>
              <a:ext cx="148233" cy="1708952"/>
              <a:chOff x="11082960" y="2568199"/>
              <a:chExt cx="148233" cy="1708952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11147364" y="2650362"/>
                <a:ext cx="0" cy="162678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/>
              <p:cNvSpPr/>
              <p:nvPr/>
            </p:nvSpPr>
            <p:spPr>
              <a:xfrm rot="19952543">
                <a:off x="11082960" y="2568199"/>
                <a:ext cx="148233" cy="148233"/>
              </a:xfrm>
              <a:prstGeom prst="ellipse">
                <a:avLst/>
              </a:prstGeom>
              <a:solidFill>
                <a:srgbClr val="00B050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11127230" y="2662372"/>
                  <a:ext cx="762961" cy="401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ba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nl-BE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7230" y="2662372"/>
                  <a:ext cx="762961" cy="40197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Oval 67"/>
          <p:cNvSpPr/>
          <p:nvPr/>
        </p:nvSpPr>
        <p:spPr>
          <a:xfrm>
            <a:off x="11081380" y="4238594"/>
            <a:ext cx="148233" cy="148233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1197372" y="4130790"/>
                <a:ext cx="514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7372" y="4130790"/>
                <a:ext cx="51435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42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ded Corner 12"/>
          <p:cNvSpPr/>
          <p:nvPr/>
        </p:nvSpPr>
        <p:spPr>
          <a:xfrm>
            <a:off x="1006998" y="2060294"/>
            <a:ext cx="9896354" cy="4409953"/>
          </a:xfrm>
          <a:prstGeom prst="foldedCorner">
            <a:avLst>
              <a:gd name="adj" fmla="val 16111"/>
            </a:avLst>
          </a:prstGeom>
          <a:solidFill>
            <a:schemeClr val="accent2">
              <a:lumMod val="50000"/>
              <a:alpha val="2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xtBox 3"/>
          <p:cNvSpPr txBox="1"/>
          <p:nvPr/>
        </p:nvSpPr>
        <p:spPr>
          <a:xfrm>
            <a:off x="313509" y="261258"/>
            <a:ext cx="6470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Quick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overview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509" y="1070355"/>
            <a:ext cx="115931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smtClean="0"/>
              <a:t>Goal: </a:t>
            </a:r>
            <a:r>
              <a:rPr lang="nl-BE" sz="2500" dirty="0" err="1" smtClean="0"/>
              <a:t>to</a:t>
            </a:r>
            <a:r>
              <a:rPr lang="nl-BE" sz="2500" dirty="0" smtClean="0"/>
              <a:t> make a </a:t>
            </a:r>
            <a:r>
              <a:rPr lang="nl-BE" sz="2500" dirty="0" err="1" smtClean="0"/>
              <a:t>quick</a:t>
            </a:r>
            <a:r>
              <a:rPr lang="nl-BE" sz="2500" dirty="0" smtClean="0"/>
              <a:t> </a:t>
            </a:r>
            <a:r>
              <a:rPr lang="nl-BE" sz="2500" dirty="0" err="1" smtClean="0"/>
              <a:t>chronological</a:t>
            </a:r>
            <a:r>
              <a:rPr lang="nl-BE" sz="2500" dirty="0" smtClean="0"/>
              <a:t> tour, </a:t>
            </a:r>
            <a:r>
              <a:rPr lang="nl-BE" sz="2500" dirty="0" err="1" smtClean="0"/>
              <a:t>with</a:t>
            </a:r>
            <a:r>
              <a:rPr lang="nl-BE" sz="2500" dirty="0" smtClean="0"/>
              <a:t> a </a:t>
            </a:r>
            <a:r>
              <a:rPr lang="nl-BE" sz="2500" dirty="0" err="1" smtClean="0"/>
              <a:t>near</a:t>
            </a:r>
            <a:r>
              <a:rPr lang="nl-BE" sz="2500" dirty="0" smtClean="0"/>
              <a:t> </a:t>
            </a:r>
            <a:r>
              <a:rPr lang="nl-BE" sz="2500" dirty="0" err="1" smtClean="0"/>
              <a:t>exclusive</a:t>
            </a:r>
            <a:r>
              <a:rPr lang="nl-BE" sz="2500" dirty="0" smtClean="0"/>
              <a:t> focus on </a:t>
            </a:r>
            <a:r>
              <a:rPr lang="nl-BE" sz="2500" dirty="0" err="1" smtClean="0"/>
              <a:t>key</a:t>
            </a:r>
            <a:r>
              <a:rPr lang="nl-BE" sz="2500" dirty="0" smtClean="0"/>
              <a:t> exchange.</a:t>
            </a:r>
          </a:p>
        </p:txBody>
      </p:sp>
      <p:sp>
        <p:nvSpPr>
          <p:cNvPr id="94" name="TextBox 93"/>
          <p:cNvSpPr txBox="1"/>
          <p:nvPr/>
        </p:nvSpPr>
        <p:spPr>
          <a:xfrm rot="21095873">
            <a:off x="603337" y="1923296"/>
            <a:ext cx="1493448" cy="47705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500" b="1" dirty="0" err="1" smtClean="0">
                <a:solidFill>
                  <a:schemeClr val="accent2">
                    <a:lumMod val="50000"/>
                  </a:schemeClr>
                </a:solidFill>
              </a:rPr>
              <a:t>classical</a:t>
            </a:r>
            <a:endParaRPr lang="nl-BE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581305" y="2646276"/>
            <a:ext cx="1084637" cy="47705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1976</a:t>
            </a:r>
            <a:endParaRPr lang="nl-BE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2789499" y="2646276"/>
            <a:ext cx="98463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 err="1" smtClean="0">
                <a:solidFill>
                  <a:schemeClr val="accent2">
                    <a:lumMod val="50000"/>
                  </a:schemeClr>
                </a:solidFill>
              </a:rPr>
              <a:t>Diffie</a:t>
            </a:r>
            <a:r>
              <a:rPr lang="nl-BE" sz="2500" dirty="0"/>
              <a:t> </a:t>
            </a:r>
            <a:r>
              <a:rPr lang="nl-BE" sz="2500" dirty="0" smtClean="0"/>
              <a:t>– </a:t>
            </a:r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Hellman</a:t>
            </a:r>
            <a:r>
              <a:rPr lang="nl-BE" sz="2500" dirty="0" smtClean="0"/>
              <a:t>:</a:t>
            </a:r>
          </a:p>
          <a:p>
            <a:r>
              <a:rPr lang="nl-BE" sz="2500" dirty="0" err="1" smtClean="0"/>
              <a:t>Key</a:t>
            </a:r>
            <a:r>
              <a:rPr lang="nl-BE" sz="2500" dirty="0" smtClean="0"/>
              <a:t> exchange </a:t>
            </a:r>
            <a:r>
              <a:rPr lang="nl-BE" sz="2500" dirty="0" err="1" smtClean="0"/>
              <a:t>using</a:t>
            </a:r>
            <a:r>
              <a:rPr lang="nl-BE" sz="2500" dirty="0" smtClean="0"/>
              <a:t> </a:t>
            </a:r>
            <a:r>
              <a:rPr lang="nl-BE" sz="2500" dirty="0" err="1" smtClean="0"/>
              <a:t>exponentiation</a:t>
            </a:r>
            <a:r>
              <a:rPr lang="nl-BE" sz="2500" dirty="0" smtClean="0"/>
              <a:t> in </a:t>
            </a:r>
            <a:r>
              <a:rPr lang="nl-BE" sz="2500" dirty="0" err="1" smtClean="0"/>
              <a:t>groups</a:t>
            </a:r>
            <a:endParaRPr lang="nl-BE" sz="2500" dirty="0" smtClean="0"/>
          </a:p>
        </p:txBody>
      </p:sp>
      <p:sp>
        <p:nvSpPr>
          <p:cNvPr id="167" name="TextBox 166"/>
          <p:cNvSpPr txBox="1"/>
          <p:nvPr/>
        </p:nvSpPr>
        <p:spPr>
          <a:xfrm>
            <a:off x="1581305" y="3895484"/>
            <a:ext cx="1084637" cy="47705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1985</a:t>
            </a:r>
            <a:endParaRPr lang="nl-BE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>
                <a:off x="2789499" y="3895484"/>
                <a:ext cx="9846359" cy="918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Koblitz</a:t>
                </a:r>
                <a:r>
                  <a:rPr lang="nl-BE" sz="2500" dirty="0" smtClean="0"/>
                  <a:t>, 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Miller</a:t>
                </a:r>
                <a:r>
                  <a:rPr lang="nl-BE" sz="2500" dirty="0" smtClean="0"/>
                  <a:t>:</a:t>
                </a:r>
              </a:p>
              <a:p>
                <a:r>
                  <a:rPr lang="nl-BE" sz="2500" dirty="0" err="1" smtClean="0"/>
                  <a:t>Use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elliptic</a:t>
                </a:r>
                <a:r>
                  <a:rPr lang="nl-BE" sz="2500" dirty="0" smtClean="0"/>
                  <a:t> curves, i.e., </a:t>
                </a:r>
                <a:r>
                  <a:rPr lang="nl-BE" sz="2500" dirty="0" err="1" smtClean="0"/>
                  <a:t>groups</a:t>
                </a:r>
                <a:r>
                  <a:rPr lang="nl-BE" sz="2500" dirty="0" smtClean="0"/>
                  <a:t> of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form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1" i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,+</m:t>
                    </m:r>
                  </m:oMath>
                </a14:m>
                <a:endParaRPr lang="nl-BE" sz="2500" dirty="0" smtClean="0"/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499" y="3895484"/>
                <a:ext cx="9846359" cy="918970"/>
              </a:xfrm>
              <a:prstGeom prst="rect">
                <a:avLst/>
              </a:prstGeom>
              <a:blipFill>
                <a:blip r:embed="rId2"/>
                <a:stretch>
                  <a:fillRect l="-1053" t="-4636" b="-1192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TextBox 168"/>
          <p:cNvSpPr txBox="1"/>
          <p:nvPr/>
        </p:nvSpPr>
        <p:spPr>
          <a:xfrm>
            <a:off x="1581305" y="5227195"/>
            <a:ext cx="1084637" cy="47705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1994</a:t>
            </a:r>
            <a:endParaRPr lang="nl-BE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2789499" y="5227195"/>
            <a:ext cx="98463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 err="1" smtClean="0">
                <a:solidFill>
                  <a:schemeClr val="accent2">
                    <a:lumMod val="50000"/>
                  </a:schemeClr>
                </a:solidFill>
              </a:rPr>
              <a:t>Shor</a:t>
            </a:r>
            <a:r>
              <a:rPr lang="nl-BE" sz="2500" dirty="0" smtClean="0"/>
              <a:t>:</a:t>
            </a:r>
          </a:p>
          <a:p>
            <a:r>
              <a:rPr lang="nl-BE" sz="2500" dirty="0" err="1" smtClean="0"/>
              <a:t>Polynomial</a:t>
            </a:r>
            <a:r>
              <a:rPr lang="nl-BE" sz="2500" dirty="0" smtClean="0"/>
              <a:t>-time </a:t>
            </a:r>
            <a:r>
              <a:rPr lang="nl-BE" sz="2500" dirty="0" err="1" smtClean="0"/>
              <a:t>quantum</a:t>
            </a:r>
            <a:r>
              <a:rPr lang="nl-BE" sz="2500" dirty="0" smtClean="0"/>
              <a:t> </a:t>
            </a:r>
            <a:r>
              <a:rPr lang="nl-BE" sz="2500" dirty="0" err="1" smtClean="0"/>
              <a:t>algorithm</a:t>
            </a:r>
            <a:endParaRPr lang="nl-BE" sz="2500" dirty="0" smtClean="0"/>
          </a:p>
        </p:txBody>
      </p:sp>
    </p:spTree>
    <p:extLst>
      <p:ext uri="{BB962C8B-B14F-4D97-AF65-F5344CB8AC3E}">
        <p14:creationId xmlns:p14="http://schemas.microsoft.com/office/powerpoint/2010/main" val="17334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98" y="1028166"/>
            <a:ext cx="3462196" cy="3853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79" y="4837185"/>
            <a:ext cx="2056786" cy="9308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509" y="261258"/>
            <a:ext cx="11743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Diffie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-Hellman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key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exchange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using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commutative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group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actions</a:t>
            </a:r>
            <a:endParaRPr lang="nl-BE" sz="2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83859" y="1493637"/>
            <a:ext cx="3941225" cy="3333715"/>
          </a:xfrm>
          <a:prstGeom prst="rect">
            <a:avLst/>
          </a:prstGeom>
        </p:spPr>
      </p:pic>
      <p:pic>
        <p:nvPicPr>
          <p:cNvPr id="2052" name="Picture 4" descr="Afbeeldingsresultaat voor bob campagn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20936" y="4906430"/>
            <a:ext cx="2534981" cy="11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254556" y="1289107"/>
            <a:ext cx="5776234" cy="1584721"/>
            <a:chOff x="3254556" y="1289107"/>
            <a:chExt cx="5776234" cy="1584721"/>
          </a:xfrm>
        </p:grpSpPr>
        <p:sp>
          <p:nvSpPr>
            <p:cNvPr id="2" name="Arc 1"/>
            <p:cNvSpPr/>
            <p:nvPr/>
          </p:nvSpPr>
          <p:spPr>
            <a:xfrm>
              <a:off x="3254556" y="1289107"/>
              <a:ext cx="5776234" cy="1584721"/>
            </a:xfrm>
            <a:prstGeom prst="arc">
              <a:avLst>
                <a:gd name="adj1" fmla="val 11225214"/>
                <a:gd name="adj2" fmla="val 21204346"/>
              </a:avLst>
            </a:prstGeom>
            <a:ln w="19050">
              <a:solidFill>
                <a:schemeClr val="accent6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456800" y="1348087"/>
                  <a:ext cx="5371746" cy="12464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25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c</a:t>
                  </a:r>
                  <a:r>
                    <a:rPr lang="nl-BE" sz="2500" dirty="0" err="1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ommutative</a:t>
                  </a:r>
                  <a:r>
                    <a:rPr lang="nl-BE" sz="25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 </a:t>
                  </a:r>
                  <a:r>
                    <a:rPr lang="nl-BE" sz="2500" dirty="0" err="1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group</a:t>
                  </a:r>
                  <a:r>
                    <a:rPr lang="nl-BE" sz="25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l-BE" sz="25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,⋅</m:t>
                      </m:r>
                    </m:oMath>
                  </a14:m>
                  <a:r>
                    <a:rPr lang="nl-BE" sz="25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 </a:t>
                  </a:r>
                </a:p>
                <a:p>
                  <a:pPr algn="ctr"/>
                  <a:r>
                    <a:rPr lang="nl-BE" sz="25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acting on set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nl-BE" sz="25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l-BE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BE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nl-BE" sz="25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6800" y="1348087"/>
                  <a:ext cx="5371746" cy="1246495"/>
                </a:xfrm>
                <a:prstGeom prst="rect">
                  <a:avLst/>
                </a:prstGeom>
                <a:blipFill>
                  <a:blip r:embed="rId6"/>
                  <a:stretch>
                    <a:fillRect t="-341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3254556" y="2701263"/>
            <a:ext cx="4124528" cy="856904"/>
            <a:chOff x="3254556" y="2701263"/>
            <a:chExt cx="4124528" cy="8569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254556" y="2701263"/>
                  <a:ext cx="122328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nl-BE" sz="2500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4556" y="2701263"/>
                  <a:ext cx="1223282" cy="4770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299409" y="3081113"/>
                  <a:ext cx="122328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BE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nl-BE" sz="2500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9409" y="3081113"/>
                  <a:ext cx="1223282" cy="477054"/>
                </a:xfrm>
                <a:prstGeom prst="rect">
                  <a:avLst/>
                </a:prstGeom>
                <a:blipFill>
                  <a:blip r:embed="rId8"/>
                  <a:stretch>
                    <a:fillRect b="-1266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4340780" y="3366348"/>
              <a:ext cx="3038304" cy="0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400550" y="4404484"/>
            <a:ext cx="4439941" cy="884769"/>
            <a:chOff x="4400550" y="4404484"/>
            <a:chExt cx="4439941" cy="884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617209" y="4404484"/>
                  <a:ext cx="122328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nl-BE" sz="2500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7209" y="4404484"/>
                  <a:ext cx="1223282" cy="4770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563895" y="4805338"/>
                  <a:ext cx="1223282" cy="4839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l-BE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nl-BE" sz="2500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3895" y="4805338"/>
                  <a:ext cx="1223282" cy="48391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 flipH="1">
              <a:off x="4400550" y="5067260"/>
              <a:ext cx="3331118" cy="0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254556" y="5495925"/>
            <a:ext cx="5776234" cy="983285"/>
            <a:chOff x="3254556" y="5495925"/>
            <a:chExt cx="5776234" cy="9832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254556" y="6002156"/>
                  <a:ext cx="5776234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ctrlPr>
                              <a:rPr lang="nl-BE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nl-BE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BE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nl-B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l-B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nl-B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nl-B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B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∗(</m:t>
                        </m:r>
                        <m:r>
                          <a:rPr lang="nl-BE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BE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nl-BE" sz="2500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4556" y="6002156"/>
                  <a:ext cx="5776234" cy="477054"/>
                </a:xfrm>
                <a:prstGeom prst="rect">
                  <a:avLst/>
                </a:prstGeom>
                <a:blipFill>
                  <a:blip r:embed="rId11"/>
                  <a:stretch>
                    <a:fillRect b="-1794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5124450" y="5495925"/>
              <a:ext cx="211455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500" dirty="0" smtClean="0"/>
                <a:t>shared </a:t>
              </a:r>
              <a:r>
                <a:rPr lang="nl-BE" sz="2500" dirty="0" err="1" smtClean="0"/>
                <a:t>secret</a:t>
              </a:r>
              <a:r>
                <a:rPr lang="nl-BE" sz="2500" dirty="0" smtClean="0"/>
                <a:t>:</a:t>
              </a:r>
              <a:endParaRPr lang="nl-BE" sz="2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577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19922" y="1660431"/>
                <a:ext cx="995421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Security: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based</a:t>
                </a:r>
                <a:r>
                  <a:rPr lang="nl-BE" sz="2500" dirty="0" smtClean="0"/>
                  <a:t> on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vectorization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problem</a:t>
                </a:r>
                <a:r>
                  <a:rPr lang="nl-BE" sz="2500" dirty="0" smtClean="0"/>
                  <a:t>, i.e., </a:t>
                </a:r>
              </a:p>
              <a:p>
                <a:r>
                  <a:rPr lang="nl-BE" sz="2500" dirty="0"/>
                  <a:t>	 </a:t>
                </a:r>
                <a:r>
                  <a:rPr lang="nl-BE" sz="2500" dirty="0" smtClean="0"/>
                  <a:t>       </a:t>
                </a:r>
                <a:r>
                  <a:rPr lang="nl-BE" sz="2500" dirty="0" err="1" smtClean="0"/>
                  <a:t>given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nl-BE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BE" sz="25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BE" sz="2500" b="1" dirty="0"/>
                  <a:t> </a:t>
                </a:r>
                <a:r>
                  <a:rPr lang="nl-BE" sz="2500" dirty="0" err="1"/>
                  <a:t>and</a:t>
                </a:r>
                <a:r>
                  <a:rPr lang="nl-BE" sz="25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BE" sz="25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BE" sz="2500" dirty="0"/>
                  <a:t>, </a:t>
                </a:r>
                <a:r>
                  <a:rPr lang="nl-BE" sz="2500" dirty="0" err="1" smtClean="0"/>
                  <a:t>determine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some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corresponding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BE" sz="2500" dirty="0" smtClean="0"/>
                  <a:t>.</a:t>
                </a:r>
                <a:endParaRPr lang="nl-BE" sz="25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922" y="1660431"/>
                <a:ext cx="9954216" cy="861774"/>
              </a:xfrm>
              <a:prstGeom prst="rect">
                <a:avLst/>
              </a:prstGeom>
              <a:blipFill>
                <a:blip r:embed="rId2"/>
                <a:stretch>
                  <a:fillRect l="-1041" t="-4930" r="-61" b="-1549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13509" y="261258"/>
            <a:ext cx="9797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Diffie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-Hellman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key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exchange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using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commutative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group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actions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510" y="916495"/>
            <a:ext cx="95981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err="1" smtClean="0"/>
              <a:t>Requisites</a:t>
            </a:r>
            <a:r>
              <a:rPr lang="nl-BE" sz="2500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19921" y="935678"/>
                <a:ext cx="918272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Practicality: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given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BE" sz="2500" b="1" dirty="0" smtClean="0"/>
                  <a:t> </a:t>
                </a:r>
                <a:r>
                  <a:rPr lang="nl-BE" sz="2500" dirty="0" err="1" smtClean="0"/>
                  <a:t>and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BE" sz="2500" dirty="0" smtClean="0"/>
                  <a:t>, </a:t>
                </a:r>
                <a:r>
                  <a:rPr lang="nl-BE" sz="2500" dirty="0" err="1" smtClean="0"/>
                  <a:t>can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efficiently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compute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BE" sz="2500" dirty="0" smtClean="0"/>
                  <a:t>.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921" y="935678"/>
                <a:ext cx="9182724" cy="477054"/>
              </a:xfrm>
              <a:prstGeom prst="rect">
                <a:avLst/>
              </a:prstGeom>
              <a:blipFill>
                <a:blip r:embed="rId3"/>
                <a:stretch>
                  <a:fillRect l="-1129" t="-8861" b="-2911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35579" y="3788564"/>
            <a:ext cx="11025051" cy="1449641"/>
            <a:chOff x="548642" y="4898573"/>
            <a:chExt cx="11025051" cy="1449641"/>
          </a:xfrm>
        </p:grpSpPr>
        <p:sp>
          <p:nvSpPr>
            <p:cNvPr id="14" name="Folded Corner 13"/>
            <p:cNvSpPr/>
            <p:nvPr/>
          </p:nvSpPr>
          <p:spPr>
            <a:xfrm>
              <a:off x="548642" y="4898573"/>
              <a:ext cx="11025051" cy="1449641"/>
            </a:xfrm>
            <a:prstGeom prst="foldedCorner">
              <a:avLst>
                <a:gd name="adj" fmla="val 43223"/>
              </a:avLst>
            </a:prstGeom>
            <a:solidFill>
              <a:schemeClr val="accent2">
                <a:lumMod val="5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9832" y="4986560"/>
              <a:ext cx="1086160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5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Exercise</a:t>
              </a:r>
              <a:r>
                <a:rPr lang="nl-BE" sz="2500" dirty="0" smtClean="0"/>
                <a:t>: </a:t>
              </a:r>
              <a:r>
                <a:rPr lang="nl-BE" sz="2500" dirty="0" err="1" smtClean="0"/>
                <a:t>Define</a:t>
              </a:r>
              <a:r>
                <a:rPr lang="nl-BE" sz="2500" dirty="0" smtClean="0"/>
                <a:t> a </a:t>
              </a:r>
              <a:r>
                <a:rPr lang="nl-BE" sz="2500" dirty="0" err="1" smtClean="0"/>
                <a:t>group</a:t>
              </a:r>
              <a:r>
                <a:rPr lang="nl-BE" sz="2500" dirty="0" smtClean="0"/>
                <a:t> action </a:t>
              </a:r>
              <a:r>
                <a:rPr lang="nl-BE" sz="2500" dirty="0" err="1" smtClean="0"/>
                <a:t>with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the</a:t>
              </a:r>
              <a:r>
                <a:rPr lang="nl-BE" sz="2500" dirty="0" smtClean="0"/>
                <a:t> </a:t>
              </a:r>
              <a:r>
                <a:rPr lang="nl-BE" sz="2500" dirty="0" smtClean="0">
                  <a:solidFill>
                    <a:schemeClr val="accent2">
                      <a:lumMod val="50000"/>
                    </a:schemeClr>
                  </a:solidFill>
                </a:rPr>
                <a:t>worst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possible</a:t>
              </a:r>
              <a:r>
                <a:rPr lang="nl-BE" sz="2500" dirty="0" smtClean="0"/>
                <a:t> features, in </a:t>
              </a:r>
              <a:r>
                <a:rPr lang="nl-BE" sz="2500" dirty="0" err="1" smtClean="0"/>
                <a:t>that</a:t>
              </a:r>
              <a:r>
                <a:rPr lang="nl-BE" sz="2500" dirty="0" smtClean="0"/>
                <a:t> Alice </a:t>
              </a:r>
              <a:r>
                <a:rPr lang="nl-BE" sz="2500" dirty="0" err="1" smtClean="0"/>
                <a:t>and</a:t>
              </a:r>
              <a:r>
                <a:rPr lang="nl-BE" sz="2500" dirty="0" smtClean="0"/>
                <a:t> Bob </a:t>
              </a:r>
              <a:r>
                <a:rPr lang="nl-BE" sz="2500" dirty="0" err="1" smtClean="0"/>
                <a:t>should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solve</a:t>
              </a:r>
              <a:r>
                <a:rPr lang="nl-BE" sz="2500" dirty="0" smtClean="0"/>
                <a:t> discrete </a:t>
              </a:r>
              <a:r>
                <a:rPr lang="nl-BE" sz="2500" dirty="0" err="1" smtClean="0"/>
                <a:t>logarithms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for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key</a:t>
              </a:r>
              <a:r>
                <a:rPr lang="nl-BE" sz="2500" dirty="0" smtClean="0"/>
                <a:t> exchange, </a:t>
              </a:r>
              <a:r>
                <a:rPr lang="nl-BE" sz="2500" dirty="0" err="1" smtClean="0"/>
                <a:t>while</a:t>
              </a:r>
              <a:r>
                <a:rPr lang="nl-BE" sz="2500" dirty="0" smtClean="0"/>
                <a:t> Eve </a:t>
              </a:r>
              <a:r>
                <a:rPr lang="nl-BE" sz="2500" dirty="0" err="1" smtClean="0"/>
                <a:t>can</a:t>
              </a:r>
              <a:r>
                <a:rPr lang="nl-BE" sz="2500" dirty="0" smtClean="0"/>
                <a:t> break </a:t>
              </a:r>
              <a:r>
                <a:rPr lang="nl-BE" sz="2500" dirty="0" err="1" smtClean="0"/>
                <a:t>the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scheme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by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mere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exponentiation</a:t>
              </a:r>
              <a:r>
                <a:rPr lang="nl-BE" sz="2500" dirty="0" smtClean="0"/>
                <a:t>. </a:t>
              </a:r>
              <a:endParaRPr lang="nl-BE" sz="25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5579" y="5470222"/>
            <a:ext cx="11025051" cy="1113458"/>
            <a:chOff x="548642" y="4898574"/>
            <a:chExt cx="11025051" cy="1113458"/>
          </a:xfrm>
        </p:grpSpPr>
        <p:sp>
          <p:nvSpPr>
            <p:cNvPr id="19" name="Folded Corner 18"/>
            <p:cNvSpPr/>
            <p:nvPr/>
          </p:nvSpPr>
          <p:spPr>
            <a:xfrm>
              <a:off x="548642" y="4898574"/>
              <a:ext cx="11025051" cy="1113458"/>
            </a:xfrm>
            <a:prstGeom prst="foldedCorner">
              <a:avLst>
                <a:gd name="adj" fmla="val 43223"/>
              </a:avLst>
            </a:prstGeom>
            <a:solidFill>
              <a:schemeClr val="accent2">
                <a:lumMod val="5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85958" y="5025749"/>
                  <a:ext cx="10861609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Exercise</a:t>
                  </a:r>
                  <a:r>
                    <a:rPr lang="nl-BE" sz="2500" dirty="0" smtClean="0"/>
                    <a:t>: Let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𝑝𝑞</m:t>
                      </m:r>
                    </m:oMath>
                  </a14:m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be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an</a:t>
                  </a:r>
                  <a:r>
                    <a:rPr lang="nl-BE" sz="2500" dirty="0" smtClean="0"/>
                    <a:t> RSA modulus. </a:t>
                  </a:r>
                  <a:r>
                    <a:rPr lang="nl-BE" sz="2500" dirty="0" err="1" smtClean="0"/>
                    <a:t>Define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an</a:t>
                  </a:r>
                  <a:r>
                    <a:rPr lang="nl-BE" sz="2500" dirty="0" smtClean="0"/>
                    <a:t> action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1" i="0" smtClean="0">
                              <a:latin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,+</m:t>
                      </m:r>
                    </m:oMath>
                  </a14:m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so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that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the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vectorization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problem</a:t>
                  </a:r>
                  <a:r>
                    <a:rPr lang="nl-BE" sz="2500" dirty="0" smtClean="0"/>
                    <a:t> is equivalent </a:t>
                  </a:r>
                  <a:r>
                    <a:rPr lang="nl-BE" sz="2500" dirty="0" err="1" smtClean="0"/>
                    <a:t>to</a:t>
                  </a:r>
                  <a:r>
                    <a:rPr lang="nl-BE" sz="2500" dirty="0" smtClean="0"/>
                    <a:t> factoring </a:t>
                  </a:r>
                  <a:r>
                    <a:rPr lang="nl-BE" sz="2500" dirty="0" err="1" smtClean="0"/>
                    <a:t>the</a:t>
                  </a:r>
                  <a:r>
                    <a:rPr lang="nl-BE" sz="2500" dirty="0" smtClean="0"/>
                    <a:t> modulus. </a:t>
                  </a:r>
                  <a:endParaRPr lang="nl-BE" sz="25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958" y="5025749"/>
                  <a:ext cx="10861609" cy="861774"/>
                </a:xfrm>
                <a:prstGeom prst="rect">
                  <a:avLst/>
                </a:prstGeom>
                <a:blipFill>
                  <a:blip r:embed="rId4"/>
                  <a:stretch>
                    <a:fillRect l="-898" t="-4930" b="-1549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1110335" y="1293223"/>
            <a:ext cx="9389142" cy="2253761"/>
            <a:chOff x="1110335" y="1319349"/>
            <a:chExt cx="9389142" cy="2253761"/>
          </a:xfrm>
        </p:grpSpPr>
        <p:sp>
          <p:nvSpPr>
            <p:cNvPr id="28" name="TextBox 27"/>
            <p:cNvSpPr txBox="1"/>
            <p:nvPr/>
          </p:nvSpPr>
          <p:spPr>
            <a:xfrm>
              <a:off x="1919921" y="2711336"/>
              <a:ext cx="85795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500" b="1" dirty="0" smtClean="0">
                  <a:solidFill>
                    <a:srgbClr val="C00000"/>
                  </a:solidFill>
                  <a:sym typeface="Wingdings 2" panose="05020102010507070707" pitchFamily="18" charset="2"/>
                </a:rPr>
                <a:t>Both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requisites</a:t>
              </a:r>
              <a:r>
                <a:rPr lang="nl-BE" sz="2500" dirty="0" smtClean="0">
                  <a:sym typeface="Wingdings 2" panose="05020102010507070707" pitchFamily="18" charset="2"/>
                </a:rPr>
                <a:t> are </a:t>
              </a:r>
              <a:r>
                <a:rPr lang="nl-BE" sz="2500" b="1" dirty="0" smtClean="0">
                  <a:solidFill>
                    <a:srgbClr val="C00000"/>
                  </a:solidFill>
                  <a:sym typeface="Wingdings 2" panose="05020102010507070707" pitchFamily="18" charset="2"/>
                </a:rPr>
                <a:t>non-</a:t>
              </a:r>
              <a:r>
                <a:rPr lang="nl-BE" sz="2500" b="1" dirty="0" err="1" smtClean="0">
                  <a:solidFill>
                    <a:srgbClr val="C00000"/>
                  </a:solidFill>
                  <a:sym typeface="Wingdings 2" panose="05020102010507070707" pitchFamily="18" charset="2"/>
                </a:rPr>
                <a:t>trivial</a:t>
              </a:r>
              <a:r>
                <a:rPr lang="nl-BE" sz="2500" b="1" dirty="0" smtClean="0">
                  <a:solidFill>
                    <a:srgbClr val="C00000"/>
                  </a:solidFill>
                  <a:sym typeface="Wingdings 2" panose="05020102010507070707" pitchFamily="18" charset="2"/>
                </a:rPr>
                <a:t> </a:t>
              </a:r>
              <a:r>
                <a:rPr lang="nl-BE" sz="2500" dirty="0" smtClean="0">
                  <a:sym typeface="Wingdings 2" panose="05020102010507070707" pitchFamily="18" charset="2"/>
                </a:rPr>
                <a:t>a priori! </a:t>
              </a:r>
            </a:p>
            <a:p>
              <a:r>
                <a:rPr lang="nl-BE" sz="2500" dirty="0" smtClean="0">
                  <a:sym typeface="Wingdings 2" panose="05020102010507070707" pitchFamily="18" charset="2"/>
                </a:rPr>
                <a:t>(In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particular</a:t>
              </a:r>
              <a:r>
                <a:rPr lang="nl-BE" sz="2500" dirty="0" smtClean="0">
                  <a:sym typeface="Wingdings 2" panose="05020102010507070707" pitchFamily="18" charset="2"/>
                </a:rPr>
                <a:t>, no square-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and</a:t>
              </a:r>
              <a:r>
                <a:rPr lang="nl-BE" sz="2500" dirty="0" smtClean="0">
                  <a:sym typeface="Wingdings 2" panose="05020102010507070707" pitchFamily="18" charset="2"/>
                </a:rPr>
                <a:t>-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multiply</a:t>
              </a:r>
              <a:r>
                <a:rPr lang="nl-BE" sz="2500" dirty="0" smtClean="0">
                  <a:sym typeface="Wingdings 2" panose="05020102010507070707" pitchFamily="18" charset="2"/>
                </a:rPr>
                <a:t>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available</a:t>
              </a:r>
              <a:r>
                <a:rPr lang="nl-BE" sz="2500" dirty="0" smtClean="0">
                  <a:sym typeface="Wingdings 2" panose="05020102010507070707" pitchFamily="18" charset="2"/>
                </a:rPr>
                <a:t> in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general</a:t>
              </a:r>
              <a:r>
                <a:rPr lang="nl-BE" sz="2500" dirty="0" smtClean="0">
                  <a:sym typeface="Wingdings 2" panose="05020102010507070707" pitchFamily="18" charset="2"/>
                </a:rPr>
                <a:t>.)</a:t>
              </a:r>
              <a:endParaRPr lang="nl-BE" sz="3000" b="1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1110335" y="1319349"/>
              <a:ext cx="809905" cy="1580605"/>
            </a:xfrm>
            <a:custGeom>
              <a:avLst/>
              <a:gdLst>
                <a:gd name="connsiteX0" fmla="*/ 809905 w 809905"/>
                <a:gd name="connsiteY0" fmla="*/ 0 h 1580605"/>
                <a:gd name="connsiteX1" fmla="*/ 8 w 809905"/>
                <a:gd name="connsiteY1" fmla="*/ 757645 h 1580605"/>
                <a:gd name="connsiteX2" fmla="*/ 796842 w 809905"/>
                <a:gd name="connsiteY2" fmla="*/ 1580605 h 158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905" h="1580605">
                  <a:moveTo>
                    <a:pt x="809905" y="0"/>
                  </a:moveTo>
                  <a:cubicBezTo>
                    <a:pt x="406045" y="247105"/>
                    <a:pt x="2185" y="494211"/>
                    <a:pt x="8" y="757645"/>
                  </a:cubicBezTo>
                  <a:cubicBezTo>
                    <a:pt x="-2169" y="1021079"/>
                    <a:pt x="397336" y="1300842"/>
                    <a:pt x="796842" y="1580605"/>
                  </a:cubicBezTo>
                </a:path>
              </a:pathLst>
            </a:custGeom>
            <a:noFill/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" name="Freeform 6"/>
            <p:cNvSpPr/>
            <p:nvPr/>
          </p:nvSpPr>
          <p:spPr>
            <a:xfrm>
              <a:off x="1606380" y="1920240"/>
              <a:ext cx="353049" cy="966651"/>
            </a:xfrm>
            <a:custGeom>
              <a:avLst/>
              <a:gdLst>
                <a:gd name="connsiteX0" fmla="*/ 353049 w 353049"/>
                <a:gd name="connsiteY0" fmla="*/ 0 h 966651"/>
                <a:gd name="connsiteX1" fmla="*/ 351 w 353049"/>
                <a:gd name="connsiteY1" fmla="*/ 444137 h 966651"/>
                <a:gd name="connsiteX2" fmla="*/ 300797 w 353049"/>
                <a:gd name="connsiteY2" fmla="*/ 966651 h 96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049" h="966651">
                  <a:moveTo>
                    <a:pt x="353049" y="0"/>
                  </a:moveTo>
                  <a:cubicBezTo>
                    <a:pt x="181054" y="141514"/>
                    <a:pt x="9060" y="283029"/>
                    <a:pt x="351" y="444137"/>
                  </a:cubicBezTo>
                  <a:cubicBezTo>
                    <a:pt x="-8358" y="605246"/>
                    <a:pt x="146219" y="785948"/>
                    <a:pt x="300797" y="966651"/>
                  </a:cubicBezTo>
                </a:path>
              </a:pathLst>
            </a:custGeom>
            <a:noFill/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209115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9797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Diffie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-Hellman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key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exchange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using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commutative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group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actions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510" y="1073251"/>
            <a:ext cx="95981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smtClean="0"/>
              <a:t>Three </a:t>
            </a:r>
            <a:r>
              <a:rPr lang="nl-BE" sz="2500" dirty="0" err="1" smtClean="0"/>
              <a:t>main</a:t>
            </a:r>
            <a:r>
              <a:rPr lang="nl-BE" sz="2500" dirty="0" smtClean="0"/>
              <a:t> `</a:t>
            </a:r>
            <a:r>
              <a:rPr lang="nl-BE" sz="2500" dirty="0" err="1" smtClean="0"/>
              <a:t>serious</a:t>
            </a:r>
            <a:r>
              <a:rPr lang="nl-BE" sz="2500" dirty="0" smtClean="0"/>
              <a:t>’ </a:t>
            </a:r>
            <a:r>
              <a:rPr lang="nl-BE" sz="2500" dirty="0" err="1" smtClean="0"/>
              <a:t>examples</a:t>
            </a:r>
            <a:r>
              <a:rPr lang="nl-BE" sz="2500" dirty="0" smtClean="0"/>
              <a:t>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23851" y="1791707"/>
            <a:ext cx="10397087" cy="1046465"/>
            <a:chOff x="1423851" y="1791707"/>
            <a:chExt cx="10397087" cy="1046465"/>
          </a:xfrm>
        </p:grpSpPr>
        <p:sp>
          <p:nvSpPr>
            <p:cNvPr id="16" name="TextBox 15"/>
            <p:cNvSpPr txBox="1"/>
            <p:nvPr/>
          </p:nvSpPr>
          <p:spPr>
            <a:xfrm>
              <a:off x="1423851" y="1791707"/>
              <a:ext cx="1039708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5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Classical</a:t>
              </a:r>
              <a:r>
                <a:rPr lang="nl-BE" sz="25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nl-BE" sz="25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Diffie</a:t>
              </a:r>
              <a:r>
                <a:rPr lang="nl-BE" sz="2500" b="1" dirty="0" smtClean="0">
                  <a:solidFill>
                    <a:schemeClr val="accent2">
                      <a:lumMod val="50000"/>
                    </a:schemeClr>
                  </a:solidFill>
                </a:rPr>
                <a:t>-Hellman </a:t>
              </a:r>
              <a:r>
                <a:rPr lang="nl-BE" sz="25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key</a:t>
              </a:r>
              <a:r>
                <a:rPr lang="nl-BE" sz="2500" b="1" dirty="0" smtClean="0">
                  <a:solidFill>
                    <a:schemeClr val="accent2">
                      <a:lumMod val="50000"/>
                    </a:schemeClr>
                  </a:solidFill>
                </a:rPr>
                <a:t> exchange </a:t>
              </a:r>
              <a:r>
                <a:rPr lang="nl-BE" sz="2500" dirty="0" err="1" smtClean="0"/>
                <a:t>using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exponentiation</a:t>
              </a:r>
              <a:endParaRPr lang="nl-BE" sz="25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26080" y="2361118"/>
              <a:ext cx="857955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500" dirty="0" smtClean="0">
                  <a:sym typeface="Wingdings 2" panose="05020102010507070707" pitchFamily="18" charset="2"/>
                </a:rPr>
                <a:t>practical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thanks</a:t>
              </a:r>
              <a:r>
                <a:rPr lang="nl-BE" sz="2500" dirty="0" smtClean="0">
                  <a:sym typeface="Wingdings 2" panose="05020102010507070707" pitchFamily="18" charset="2"/>
                </a:rPr>
                <a:t>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to</a:t>
              </a:r>
              <a:r>
                <a:rPr lang="nl-BE" sz="2500" dirty="0" smtClean="0">
                  <a:sym typeface="Wingdings 2" panose="05020102010507070707" pitchFamily="18" charset="2"/>
                </a:rPr>
                <a:t> square-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and</a:t>
              </a:r>
              <a:r>
                <a:rPr lang="nl-BE" sz="2500" dirty="0" smtClean="0">
                  <a:sym typeface="Wingdings 2" panose="05020102010507070707" pitchFamily="18" charset="2"/>
                </a:rPr>
                <a:t>-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multiply</a:t>
              </a:r>
              <a:endParaRPr lang="nl-BE" sz="3000" b="1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2048131" y="2310827"/>
              <a:ext cx="891012" cy="310616"/>
            </a:xfrm>
            <a:custGeom>
              <a:avLst/>
              <a:gdLst>
                <a:gd name="connsiteX0" fmla="*/ 78212 w 891012"/>
                <a:gd name="connsiteY0" fmla="*/ 0 h 513105"/>
                <a:gd name="connsiteX1" fmla="*/ 78212 w 891012"/>
                <a:gd name="connsiteY1" fmla="*/ 440267 h 513105"/>
                <a:gd name="connsiteX2" fmla="*/ 891012 w 891012"/>
                <a:gd name="connsiteY2" fmla="*/ 508000 h 51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012" h="513105">
                  <a:moveTo>
                    <a:pt x="78212" y="0"/>
                  </a:moveTo>
                  <a:cubicBezTo>
                    <a:pt x="10478" y="177800"/>
                    <a:pt x="-57255" y="355600"/>
                    <a:pt x="78212" y="440267"/>
                  </a:cubicBezTo>
                  <a:cubicBezTo>
                    <a:pt x="213679" y="524934"/>
                    <a:pt x="552345" y="516467"/>
                    <a:pt x="891012" y="508000"/>
                  </a:cubicBezTo>
                </a:path>
              </a:pathLst>
            </a:custGeom>
            <a:noFill/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23850" y="5176621"/>
            <a:ext cx="10397087" cy="1070819"/>
            <a:chOff x="1423850" y="5176621"/>
            <a:chExt cx="10397087" cy="1070819"/>
          </a:xfrm>
        </p:grpSpPr>
        <p:sp>
          <p:nvSpPr>
            <p:cNvPr id="31" name="TextBox 30"/>
            <p:cNvSpPr txBox="1"/>
            <p:nvPr/>
          </p:nvSpPr>
          <p:spPr>
            <a:xfrm>
              <a:off x="1423850" y="5176621"/>
              <a:ext cx="1039708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5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Couveignes</a:t>
              </a:r>
              <a:r>
                <a:rPr lang="nl-BE" sz="2500" b="1" dirty="0" smtClean="0">
                  <a:solidFill>
                    <a:schemeClr val="accent2">
                      <a:lumMod val="50000"/>
                    </a:schemeClr>
                  </a:solidFill>
                </a:rPr>
                <a:t>—</a:t>
              </a:r>
              <a:r>
                <a:rPr lang="nl-BE" sz="25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Rostovtsev</a:t>
              </a:r>
              <a:r>
                <a:rPr lang="nl-BE" sz="2500" b="1" dirty="0" smtClean="0">
                  <a:solidFill>
                    <a:schemeClr val="accent2">
                      <a:lumMod val="50000"/>
                    </a:schemeClr>
                  </a:solidFill>
                </a:rPr>
                <a:t>—</a:t>
              </a:r>
              <a:r>
                <a:rPr lang="nl-BE" sz="25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Stolbunov</a:t>
              </a:r>
              <a:r>
                <a:rPr lang="nl-BE" sz="25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nl-BE" sz="25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key</a:t>
              </a:r>
              <a:r>
                <a:rPr lang="nl-BE" sz="2500" b="1" dirty="0" smtClean="0">
                  <a:solidFill>
                    <a:schemeClr val="accent2">
                      <a:lumMod val="50000"/>
                    </a:schemeClr>
                  </a:solidFill>
                </a:rPr>
                <a:t> exchange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using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the</a:t>
              </a:r>
              <a:r>
                <a:rPr lang="nl-BE" sz="2500" dirty="0" smtClean="0"/>
                <a:t> `</a:t>
              </a:r>
              <a:r>
                <a:rPr lang="nl-BE" sz="2500" b="1" dirty="0" smtClean="0">
                  <a:solidFill>
                    <a:schemeClr val="accent2">
                      <a:lumMod val="50000"/>
                    </a:schemeClr>
                  </a:solidFill>
                </a:rPr>
                <a:t>CM </a:t>
              </a:r>
              <a:r>
                <a:rPr lang="nl-BE" sz="25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torsor</a:t>
              </a:r>
              <a:r>
                <a:rPr lang="nl-BE" sz="2500" dirty="0" smtClean="0"/>
                <a:t>’</a:t>
              </a:r>
              <a:endParaRPr lang="nl-BE" sz="25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39143" y="5770386"/>
              <a:ext cx="857955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500" dirty="0" err="1" smtClean="0">
                  <a:sym typeface="Wingdings 2" panose="05020102010507070707" pitchFamily="18" charset="2"/>
                </a:rPr>
                <a:t>to</a:t>
              </a:r>
              <a:r>
                <a:rPr lang="nl-BE" sz="2500" dirty="0" smtClean="0">
                  <a:sym typeface="Wingdings 2" panose="05020102010507070707" pitchFamily="18" charset="2"/>
                </a:rPr>
                <a:t>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be</a:t>
              </a:r>
              <a:r>
                <a:rPr lang="nl-BE" sz="2500" dirty="0" smtClean="0">
                  <a:sym typeface="Wingdings 2" panose="05020102010507070707" pitchFamily="18" charset="2"/>
                </a:rPr>
                <a:t>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discussed</a:t>
              </a:r>
              <a:r>
                <a:rPr lang="nl-BE" sz="2500" dirty="0" smtClean="0">
                  <a:sym typeface="Wingdings 2" panose="05020102010507070707" pitchFamily="18" charset="2"/>
                </a:rPr>
                <a:t>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very</a:t>
              </a:r>
              <a:r>
                <a:rPr lang="nl-BE" sz="2500" dirty="0" smtClean="0">
                  <a:sym typeface="Wingdings 2" panose="05020102010507070707" pitchFamily="18" charset="2"/>
                </a:rPr>
                <a:t>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soon</a:t>
              </a:r>
              <a:r>
                <a:rPr lang="nl-BE" sz="2500" dirty="0" smtClean="0">
                  <a:sym typeface="Wingdings 2" panose="05020102010507070707" pitchFamily="18" charset="2"/>
                </a:rPr>
                <a:t>!</a:t>
              </a:r>
              <a:endParaRPr lang="nl-BE" sz="3000" b="1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2048131" y="5681742"/>
              <a:ext cx="891012" cy="340234"/>
            </a:xfrm>
            <a:custGeom>
              <a:avLst/>
              <a:gdLst>
                <a:gd name="connsiteX0" fmla="*/ 78212 w 891012"/>
                <a:gd name="connsiteY0" fmla="*/ 0 h 513105"/>
                <a:gd name="connsiteX1" fmla="*/ 78212 w 891012"/>
                <a:gd name="connsiteY1" fmla="*/ 440267 h 513105"/>
                <a:gd name="connsiteX2" fmla="*/ 891012 w 891012"/>
                <a:gd name="connsiteY2" fmla="*/ 508000 h 51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012" h="513105">
                  <a:moveTo>
                    <a:pt x="78212" y="0"/>
                  </a:moveTo>
                  <a:cubicBezTo>
                    <a:pt x="10478" y="177800"/>
                    <a:pt x="-57255" y="355600"/>
                    <a:pt x="78212" y="440267"/>
                  </a:cubicBezTo>
                  <a:cubicBezTo>
                    <a:pt x="213679" y="524934"/>
                    <a:pt x="552345" y="516467"/>
                    <a:pt x="891012" y="508000"/>
                  </a:cubicBezTo>
                </a:path>
              </a:pathLst>
            </a:custGeom>
            <a:noFill/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23850" y="3324842"/>
            <a:ext cx="10397087" cy="1474079"/>
            <a:chOff x="1423850" y="3324842"/>
            <a:chExt cx="10397087" cy="14740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423850" y="3324842"/>
                  <a:ext cx="10397087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l-BE" sz="25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-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coordinate</a:t>
                  </a:r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 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only</a:t>
                  </a:r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 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elliptic</a:t>
                  </a:r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 curve 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Diffie</a:t>
                  </a:r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-Hellman </a:t>
                  </a:r>
                  <a:r>
                    <a:rPr lang="nl-BE" sz="2500" dirty="0" err="1" smtClean="0"/>
                    <a:t>using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the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Kummer</a:t>
                  </a:r>
                  <a:r>
                    <a:rPr lang="nl-BE" sz="2500" dirty="0" smtClean="0"/>
                    <a:t> action</a:t>
                  </a:r>
                  <a:endParaRPr lang="nl-BE" sz="25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3850" y="3324842"/>
                  <a:ext cx="10397087" cy="477054"/>
                </a:xfrm>
                <a:prstGeom prst="rect">
                  <a:avLst/>
                </a:prstGeom>
                <a:blipFill>
                  <a:blip r:embed="rId2"/>
                  <a:stretch>
                    <a:fillRect t="-8861" b="-29114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2926080" y="3867192"/>
              <a:ext cx="857955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500" dirty="0" smtClean="0">
                  <a:sym typeface="Wingdings 2" panose="05020102010507070707" pitchFamily="18" charset="2"/>
                </a:rPr>
                <a:t>practical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thanks</a:t>
              </a:r>
              <a:r>
                <a:rPr lang="nl-BE" sz="2500" dirty="0" smtClean="0">
                  <a:sym typeface="Wingdings 2" panose="05020102010507070707" pitchFamily="18" charset="2"/>
                </a:rPr>
                <a:t>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to</a:t>
              </a:r>
              <a:r>
                <a:rPr lang="nl-BE" sz="2500" dirty="0" smtClean="0">
                  <a:sym typeface="Wingdings 2" panose="05020102010507070707" pitchFamily="18" charset="2"/>
                </a:rPr>
                <a:t>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differential</a:t>
              </a:r>
              <a:r>
                <a:rPr lang="nl-BE" sz="2500" dirty="0" smtClean="0">
                  <a:sym typeface="Wingdings 2" panose="05020102010507070707" pitchFamily="18" charset="2"/>
                </a:rPr>
                <a:t>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addition</a:t>
              </a:r>
              <a:r>
                <a:rPr lang="nl-BE" sz="2500" dirty="0" smtClean="0">
                  <a:sym typeface="Wingdings 2" panose="05020102010507070707" pitchFamily="18" charset="2"/>
                </a:rPr>
                <a:t> (Montgomery ladder)</a:t>
              </a:r>
              <a:endParaRPr lang="nl-BE" sz="3000" b="1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2048131" y="3866606"/>
              <a:ext cx="891012" cy="315224"/>
            </a:xfrm>
            <a:custGeom>
              <a:avLst/>
              <a:gdLst>
                <a:gd name="connsiteX0" fmla="*/ 78212 w 891012"/>
                <a:gd name="connsiteY0" fmla="*/ 0 h 513105"/>
                <a:gd name="connsiteX1" fmla="*/ 78212 w 891012"/>
                <a:gd name="connsiteY1" fmla="*/ 440267 h 513105"/>
                <a:gd name="connsiteX2" fmla="*/ 891012 w 891012"/>
                <a:gd name="connsiteY2" fmla="*/ 508000 h 51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012" h="513105">
                  <a:moveTo>
                    <a:pt x="78212" y="0"/>
                  </a:moveTo>
                  <a:cubicBezTo>
                    <a:pt x="10478" y="177800"/>
                    <a:pt x="-57255" y="355600"/>
                    <a:pt x="78212" y="440267"/>
                  </a:cubicBezTo>
                  <a:cubicBezTo>
                    <a:pt x="213679" y="524934"/>
                    <a:pt x="552345" y="516467"/>
                    <a:pt x="891012" y="508000"/>
                  </a:cubicBezTo>
                </a:path>
              </a:pathLst>
            </a:custGeom>
            <a:noFill/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035068" y="3892731"/>
              <a:ext cx="891012" cy="658273"/>
            </a:xfrm>
            <a:custGeom>
              <a:avLst/>
              <a:gdLst>
                <a:gd name="connsiteX0" fmla="*/ 78212 w 891012"/>
                <a:gd name="connsiteY0" fmla="*/ 0 h 513105"/>
                <a:gd name="connsiteX1" fmla="*/ 78212 w 891012"/>
                <a:gd name="connsiteY1" fmla="*/ 440267 h 513105"/>
                <a:gd name="connsiteX2" fmla="*/ 891012 w 891012"/>
                <a:gd name="connsiteY2" fmla="*/ 508000 h 51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012" h="513105">
                  <a:moveTo>
                    <a:pt x="78212" y="0"/>
                  </a:moveTo>
                  <a:cubicBezTo>
                    <a:pt x="10478" y="177800"/>
                    <a:pt x="-57255" y="355600"/>
                    <a:pt x="78212" y="440267"/>
                  </a:cubicBezTo>
                  <a:cubicBezTo>
                    <a:pt x="213679" y="524934"/>
                    <a:pt x="552345" y="516467"/>
                    <a:pt x="891012" y="508000"/>
                  </a:cubicBezTo>
                </a:path>
              </a:pathLst>
            </a:custGeom>
            <a:noFill/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39143" y="4321867"/>
              <a:ext cx="857955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500" dirty="0" smtClean="0">
                  <a:sym typeface="Wingdings 2" panose="05020102010507070707" pitchFamily="18" charset="2"/>
                </a:rPr>
                <a:t>e.g.,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used</a:t>
              </a:r>
              <a:r>
                <a:rPr lang="nl-BE" sz="2500" dirty="0" smtClean="0">
                  <a:sym typeface="Wingdings 2" panose="05020102010507070707" pitchFamily="18" charset="2"/>
                </a:rPr>
                <a:t> in </a:t>
              </a:r>
              <a:r>
                <a:rPr lang="nl-BE" sz="25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Wingdings 2" panose="05020102010507070707" pitchFamily="18" charset="2"/>
                </a:rPr>
                <a:t>X25519</a:t>
              </a:r>
              <a:endParaRPr lang="nl-BE" sz="3000" b="1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873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8823" y="2856638"/>
                <a:ext cx="10302240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sz="250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BE" sz="2500" dirty="0"/>
                  <a:t> </a:t>
                </a:r>
                <a:r>
                  <a:rPr lang="nl-BE" sz="2500" dirty="0" smtClean="0"/>
                  <a:t>commutative 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nl-BE" sz="2500" dirty="0" smtClean="0"/>
                  <a:t>  can </a:t>
                </a:r>
                <a:r>
                  <a:rPr lang="nl-BE" sz="2500" dirty="0" err="1" smtClean="0"/>
                  <a:t>again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define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(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generalized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) </a:t>
                </a:r>
                <a:r>
                  <a:rPr lang="nl-BE" sz="2500" b="1" dirty="0" err="1">
                    <a:solidFill>
                      <a:schemeClr val="accent2">
                        <a:lumMod val="50000"/>
                      </a:schemeClr>
                    </a:solidFill>
                  </a:rPr>
                  <a:t>dihedral</a:t>
                </a:r>
                <a:r>
                  <a:rPr lang="nl-BE" sz="2500" b="1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nl-BE" sz="2500" b="1" dirty="0" err="1">
                    <a:solidFill>
                      <a:schemeClr val="accent2">
                        <a:lumMod val="50000"/>
                      </a:schemeClr>
                    </a:solidFill>
                  </a:rPr>
                  <a:t>group</a:t>
                </a:r>
                <a:r>
                  <a:rPr lang="nl-BE" sz="2500" dirty="0"/>
                  <a:t> </a:t>
                </a:r>
              </a:p>
              <a:p>
                <a:endParaRPr lang="nl-BE" sz="25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BE" sz="2500">
                          <a:latin typeface="Cambria Math" panose="02040503050406030204" pitchFamily="18" charset="0"/>
                        </a:rPr>
                        <m:t>Dih</m:t>
                      </m:r>
                      <m:d>
                        <m:dPr>
                          <m:ctrlPr>
                            <a:rPr lang="nl-BE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nl-BE" sz="25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nl-BE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⋅[</m:t>
                          </m:r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] </m:t>
                          </m:r>
                        </m:e>
                      </m:d>
                      <m:r>
                        <a:rPr lang="nl-BE" sz="25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l-BE" sz="25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l-BE" sz="25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l-BE" sz="2500" i="1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nl-BE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nl-BE" sz="2500" dirty="0" smtClean="0"/>
              </a:p>
              <a:p>
                <a:r>
                  <a:rPr lang="nl-BE" sz="2500" dirty="0" err="1" smtClean="0"/>
                  <a:t>by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rules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nl-BE" sz="2500" dirty="0" smtClean="0"/>
                  <a:t>,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nl-BE" sz="2500" dirty="0" smtClean="0"/>
                  <a:t>. 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23" y="2856638"/>
                <a:ext cx="10302240" cy="2015936"/>
              </a:xfrm>
              <a:prstGeom prst="rect">
                <a:avLst/>
              </a:prstGeom>
              <a:blipFill>
                <a:blip r:embed="rId2"/>
                <a:stretch>
                  <a:fillRect l="-947" t="-2424" b="-6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13510" y="942621"/>
            <a:ext cx="115074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err="1" smtClean="0"/>
              <a:t>What</a:t>
            </a:r>
            <a:r>
              <a:rPr lang="nl-BE" sz="2500" dirty="0" smtClean="0"/>
              <a:t> </a:t>
            </a:r>
            <a:r>
              <a:rPr lang="nl-BE" sz="2500" dirty="0" err="1" smtClean="0"/>
              <a:t>about</a:t>
            </a:r>
            <a:r>
              <a:rPr lang="nl-BE" sz="2500" dirty="0" smtClean="0"/>
              <a:t> </a:t>
            </a:r>
            <a:r>
              <a:rPr lang="nl-BE" sz="2500" b="1" dirty="0" smtClean="0">
                <a:solidFill>
                  <a:schemeClr val="accent6">
                    <a:lumMod val="50000"/>
                  </a:schemeClr>
                </a:solidFill>
              </a:rPr>
              <a:t>post-</a:t>
            </a:r>
            <a:r>
              <a:rPr lang="nl-BE" sz="2500" b="1" dirty="0" err="1" smtClean="0">
                <a:solidFill>
                  <a:schemeClr val="accent6">
                    <a:lumMod val="50000"/>
                  </a:schemeClr>
                </a:solidFill>
              </a:rPr>
              <a:t>quantum</a:t>
            </a:r>
            <a:r>
              <a:rPr lang="nl-BE" sz="2500" dirty="0" smtClean="0"/>
              <a:t>?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8823" y="5290938"/>
            <a:ext cx="11442116" cy="1113458"/>
            <a:chOff x="548642" y="4898574"/>
            <a:chExt cx="11025051" cy="1113458"/>
          </a:xfrm>
        </p:grpSpPr>
        <p:sp>
          <p:nvSpPr>
            <p:cNvPr id="7" name="Folded Corner 6"/>
            <p:cNvSpPr/>
            <p:nvPr/>
          </p:nvSpPr>
          <p:spPr>
            <a:xfrm>
              <a:off x="548642" y="4898574"/>
              <a:ext cx="11025051" cy="1113458"/>
            </a:xfrm>
            <a:prstGeom prst="foldedCorner">
              <a:avLst>
                <a:gd name="adj" fmla="val 43223"/>
              </a:avLst>
            </a:prstGeom>
            <a:solidFill>
              <a:schemeClr val="accent2">
                <a:lumMod val="5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85958" y="5025749"/>
                  <a:ext cx="10744043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Exercise</a:t>
                  </a:r>
                  <a:r>
                    <a:rPr lang="nl-BE" sz="2500" dirty="0" smtClean="0"/>
                    <a:t>: </a:t>
                  </a:r>
                  <a:r>
                    <a:rPr lang="nl-BE" sz="2500" dirty="0" err="1" smtClean="0"/>
                    <a:t>Verify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that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this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defines</a:t>
                  </a:r>
                  <a:r>
                    <a:rPr lang="nl-BE" sz="2500" dirty="0" smtClean="0"/>
                    <a:t> a </a:t>
                  </a:r>
                  <a:r>
                    <a:rPr lang="nl-BE" sz="2500" dirty="0" err="1" smtClean="0"/>
                    <a:t>group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and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be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sure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you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understand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why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should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be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commutative</a:t>
                  </a:r>
                  <a:r>
                    <a:rPr lang="nl-BE" sz="2500" dirty="0"/>
                    <a:t> </a:t>
                  </a:r>
                  <a:r>
                    <a:rPr lang="nl-BE" sz="2500" dirty="0" err="1" smtClean="0"/>
                    <a:t>for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this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to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work</a:t>
                  </a:r>
                  <a:r>
                    <a:rPr lang="nl-BE" sz="2500" dirty="0" smtClean="0"/>
                    <a:t>.</a:t>
                  </a:r>
                  <a:endParaRPr lang="nl-BE" sz="25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958" y="5025749"/>
                  <a:ext cx="10744043" cy="861774"/>
                </a:xfrm>
                <a:prstGeom prst="rect">
                  <a:avLst/>
                </a:prstGeom>
                <a:blipFill>
                  <a:blip r:embed="rId3"/>
                  <a:stretch>
                    <a:fillRect l="-929" t="-5674" b="-16312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Folded Corner 8"/>
          <p:cNvSpPr/>
          <p:nvPr/>
        </p:nvSpPr>
        <p:spPr>
          <a:xfrm>
            <a:off x="378823" y="1743004"/>
            <a:ext cx="11442116" cy="694006"/>
          </a:xfrm>
          <a:prstGeom prst="foldedCorner">
            <a:avLst>
              <a:gd name="adj" fmla="val 50000"/>
            </a:avLst>
          </a:prstGeom>
          <a:solidFill>
            <a:schemeClr val="accent2">
              <a:lumMod val="50000"/>
              <a:alpha val="2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0742" y="1849183"/>
                <a:ext cx="10903131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BE" sz="2500" dirty="0"/>
                  <a:t>Given </a:t>
                </a:r>
                <a14:m>
                  <m:oMath xmlns:m="http://schemas.openxmlformats.org/officeDocument/2006/math">
                    <m:r>
                      <a:rPr lang="nl-BE" sz="25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sz="2500" dirty="0"/>
                  <a:t>, </a:t>
                </a:r>
                <a:r>
                  <a:rPr lang="nl-BE" sz="2500" dirty="0" err="1"/>
                  <a:t>can</a:t>
                </a:r>
                <a:r>
                  <a:rPr lang="nl-BE" sz="2500" dirty="0"/>
                  <a:t> </a:t>
                </a:r>
                <a:r>
                  <a:rPr lang="nl-BE" sz="2500" dirty="0" err="1"/>
                  <a:t>finding</a:t>
                </a:r>
                <a:r>
                  <a:rPr lang="nl-BE" sz="2500" dirty="0"/>
                  <a:t> </a:t>
                </a:r>
                <a14:m>
                  <m:oMath xmlns:m="http://schemas.openxmlformats.org/officeDocument/2006/math">
                    <m:r>
                      <a:rPr lang="nl-BE" sz="25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BE" sz="2500" dirty="0"/>
                  <a:t> </a:t>
                </a:r>
                <a:r>
                  <a:rPr lang="nl-BE" sz="2500" dirty="0" err="1"/>
                  <a:t>again</a:t>
                </a:r>
                <a:r>
                  <a:rPr lang="nl-BE" sz="2500" dirty="0"/>
                  <a:t> </a:t>
                </a:r>
                <a:r>
                  <a:rPr lang="nl-BE" sz="2500" dirty="0" err="1"/>
                  <a:t>be</a:t>
                </a:r>
                <a:r>
                  <a:rPr lang="nl-BE" sz="2500" dirty="0"/>
                  <a:t> </a:t>
                </a:r>
                <a:r>
                  <a:rPr lang="nl-BE" sz="2500" dirty="0" err="1"/>
                  <a:t>viewed</a:t>
                </a:r>
                <a:r>
                  <a:rPr lang="nl-BE" sz="2500" dirty="0"/>
                  <a:t> as a </a:t>
                </a:r>
                <a:r>
                  <a:rPr lang="nl-BE" sz="2500" dirty="0" err="1"/>
                  <a:t>hidden</a:t>
                </a:r>
                <a:r>
                  <a:rPr lang="nl-BE" sz="2500" dirty="0"/>
                  <a:t> </a:t>
                </a:r>
                <a:r>
                  <a:rPr lang="nl-BE" sz="2500" dirty="0" err="1"/>
                  <a:t>subgroup</a:t>
                </a:r>
                <a:r>
                  <a:rPr lang="nl-BE" sz="2500" dirty="0"/>
                  <a:t> </a:t>
                </a:r>
                <a:r>
                  <a:rPr lang="nl-BE" sz="2500" dirty="0" err="1"/>
                  <a:t>problem</a:t>
                </a:r>
                <a:r>
                  <a:rPr lang="nl-BE" sz="2500" dirty="0"/>
                  <a:t>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2" y="1849183"/>
                <a:ext cx="10903131" cy="477054"/>
              </a:xfrm>
              <a:prstGeom prst="rect">
                <a:avLst/>
              </a:prstGeom>
              <a:blipFill>
                <a:blip r:embed="rId4"/>
                <a:stretch>
                  <a:fillRect l="-894" t="-8861" b="-2911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4"/>
          <p:cNvSpPr/>
          <p:nvPr/>
        </p:nvSpPr>
        <p:spPr>
          <a:xfrm>
            <a:off x="9157063" y="784478"/>
            <a:ext cx="2246810" cy="743876"/>
          </a:xfrm>
          <a:prstGeom prst="wedgeEllipseCallout">
            <a:avLst>
              <a:gd name="adj1" fmla="val -39438"/>
              <a:gd name="adj2" fmla="val 10514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500" dirty="0" smtClean="0">
                <a:solidFill>
                  <a:schemeClr val="tx1"/>
                </a:solidFill>
              </a:rPr>
              <a:t>Yes!</a:t>
            </a:r>
            <a:endParaRPr lang="nl-BE" sz="35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509" y="261258"/>
            <a:ext cx="9797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Diffie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-Hellman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key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exchange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using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commutative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group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actions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8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3" grpId="0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13510" y="942621"/>
            <a:ext cx="115074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err="1" smtClean="0"/>
              <a:t>What</a:t>
            </a:r>
            <a:r>
              <a:rPr lang="nl-BE" sz="2500" dirty="0" smtClean="0"/>
              <a:t> </a:t>
            </a:r>
            <a:r>
              <a:rPr lang="nl-BE" sz="2500" dirty="0" err="1" smtClean="0"/>
              <a:t>about</a:t>
            </a:r>
            <a:r>
              <a:rPr lang="nl-BE" sz="2500" dirty="0" smtClean="0"/>
              <a:t> </a:t>
            </a:r>
            <a:r>
              <a:rPr lang="nl-BE" sz="2500" b="1" dirty="0" smtClean="0">
                <a:solidFill>
                  <a:schemeClr val="accent6">
                    <a:lumMod val="50000"/>
                  </a:schemeClr>
                </a:solidFill>
              </a:rPr>
              <a:t>post-</a:t>
            </a:r>
            <a:r>
              <a:rPr lang="nl-BE" sz="2500" b="1" dirty="0" err="1" smtClean="0">
                <a:solidFill>
                  <a:schemeClr val="accent6">
                    <a:lumMod val="50000"/>
                  </a:schemeClr>
                </a:solidFill>
              </a:rPr>
              <a:t>quantum</a:t>
            </a:r>
            <a:r>
              <a:rPr lang="nl-BE" sz="2500" dirty="0" smtClean="0"/>
              <a:t>? 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378823" y="1743004"/>
            <a:ext cx="11442116" cy="694006"/>
          </a:xfrm>
          <a:prstGeom prst="foldedCorner">
            <a:avLst>
              <a:gd name="adj" fmla="val 50000"/>
            </a:avLst>
          </a:prstGeom>
          <a:solidFill>
            <a:schemeClr val="accent2">
              <a:lumMod val="50000"/>
              <a:alpha val="2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0742" y="1849183"/>
                <a:ext cx="10903131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BE" sz="2500" dirty="0"/>
                  <a:t>Given </a:t>
                </a:r>
                <a14:m>
                  <m:oMath xmlns:m="http://schemas.openxmlformats.org/officeDocument/2006/math">
                    <m:r>
                      <a:rPr lang="nl-BE" sz="25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sz="2500" dirty="0"/>
                  <a:t>, </a:t>
                </a:r>
                <a:r>
                  <a:rPr lang="nl-BE" sz="2500" dirty="0" err="1"/>
                  <a:t>can</a:t>
                </a:r>
                <a:r>
                  <a:rPr lang="nl-BE" sz="2500" dirty="0"/>
                  <a:t> </a:t>
                </a:r>
                <a:r>
                  <a:rPr lang="nl-BE" sz="2500" dirty="0" err="1"/>
                  <a:t>finding</a:t>
                </a:r>
                <a:r>
                  <a:rPr lang="nl-BE" sz="2500" dirty="0"/>
                  <a:t> </a:t>
                </a:r>
                <a14:m>
                  <m:oMath xmlns:m="http://schemas.openxmlformats.org/officeDocument/2006/math">
                    <m:r>
                      <a:rPr lang="nl-BE" sz="25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BE" sz="2500" dirty="0"/>
                  <a:t> </a:t>
                </a:r>
                <a:r>
                  <a:rPr lang="nl-BE" sz="2500" dirty="0" err="1"/>
                  <a:t>again</a:t>
                </a:r>
                <a:r>
                  <a:rPr lang="nl-BE" sz="2500" dirty="0"/>
                  <a:t> </a:t>
                </a:r>
                <a:r>
                  <a:rPr lang="nl-BE" sz="2500" dirty="0" err="1"/>
                  <a:t>be</a:t>
                </a:r>
                <a:r>
                  <a:rPr lang="nl-BE" sz="2500" dirty="0"/>
                  <a:t> </a:t>
                </a:r>
                <a:r>
                  <a:rPr lang="nl-BE" sz="2500" dirty="0" err="1"/>
                  <a:t>viewed</a:t>
                </a:r>
                <a:r>
                  <a:rPr lang="nl-BE" sz="2500" dirty="0"/>
                  <a:t> as a </a:t>
                </a:r>
                <a:r>
                  <a:rPr lang="nl-BE" sz="2500" dirty="0" err="1"/>
                  <a:t>hidden</a:t>
                </a:r>
                <a:r>
                  <a:rPr lang="nl-BE" sz="2500" dirty="0"/>
                  <a:t> </a:t>
                </a:r>
                <a:r>
                  <a:rPr lang="nl-BE" sz="2500" dirty="0" err="1"/>
                  <a:t>subgroup</a:t>
                </a:r>
                <a:r>
                  <a:rPr lang="nl-BE" sz="2500" dirty="0"/>
                  <a:t> </a:t>
                </a:r>
                <a:r>
                  <a:rPr lang="nl-BE" sz="2500" dirty="0" err="1"/>
                  <a:t>problem</a:t>
                </a:r>
                <a:r>
                  <a:rPr lang="nl-BE" sz="2500" dirty="0"/>
                  <a:t>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2" y="1849183"/>
                <a:ext cx="10903131" cy="477054"/>
              </a:xfrm>
              <a:prstGeom prst="rect">
                <a:avLst/>
              </a:prstGeom>
              <a:blipFill>
                <a:blip r:embed="rId2"/>
                <a:stretch>
                  <a:fillRect l="-894" t="-8861" b="-2911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4"/>
          <p:cNvSpPr/>
          <p:nvPr/>
        </p:nvSpPr>
        <p:spPr>
          <a:xfrm>
            <a:off x="9157063" y="784478"/>
            <a:ext cx="2246810" cy="743876"/>
          </a:xfrm>
          <a:prstGeom prst="wedgeEllipseCallout">
            <a:avLst>
              <a:gd name="adj1" fmla="val -39438"/>
              <a:gd name="adj2" fmla="val 10514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500" dirty="0" smtClean="0">
                <a:solidFill>
                  <a:schemeClr val="tx1"/>
                </a:solidFill>
              </a:rPr>
              <a:t>Yes!</a:t>
            </a:r>
            <a:endParaRPr lang="nl-BE" sz="35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78823" y="2845782"/>
                <a:ext cx="10259625" cy="2181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BE" sz="2500" dirty="0" smtClean="0"/>
                  <a:t>Then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function</a:t>
                </a:r>
                <a:endParaRPr lang="nl-BE" sz="2500" dirty="0" smtClean="0"/>
              </a:p>
              <a:p>
                <a:endParaRPr lang="nl-BE" sz="15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nl-BE" sz="2500">
                          <a:latin typeface="Cambria Math" panose="02040503050406030204" pitchFamily="18" charset="0"/>
                        </a:rPr>
                        <m:t>Dih</m:t>
                      </m:r>
                      <m:d>
                        <m:dPr>
                          <m:ctrlPr>
                            <a:rPr lang="nl-BE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</m:e>
                              <m:e>
                                <m: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  <m:t>∗(</m:t>
                                </m:r>
                                <m:r>
                                  <a:rPr lang="nl-BE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  <m:t>⋅[</m:t>
                                </m:r>
                                <m: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  <m:e>
                                <m: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</m:e>
                              <m:e>
                                <m: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BE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nl-BE" sz="1500" dirty="0" smtClean="0"/>
              </a:p>
              <a:p>
                <a:r>
                  <a:rPr lang="nl-BE" sz="2500" dirty="0"/>
                  <a:t>i</a:t>
                </a:r>
                <a:r>
                  <a:rPr lang="nl-BE" sz="2500" dirty="0" smtClean="0"/>
                  <a:t>s constant on </a:t>
                </a:r>
                <a:r>
                  <a:rPr lang="nl-BE" sz="2500" dirty="0" err="1" smtClean="0"/>
                  <a:t>cosets</a:t>
                </a:r>
                <a:r>
                  <a:rPr lang="nl-BE" sz="2500" dirty="0" smtClean="0"/>
                  <a:t> of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nl-BE" sz="2500" dirty="0" smtClean="0"/>
                  <a:t>.</a:t>
                </a:r>
                <a:endParaRPr lang="nl-BE" sz="25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23" y="2845782"/>
                <a:ext cx="10259625" cy="2181559"/>
              </a:xfrm>
              <a:prstGeom prst="rect">
                <a:avLst/>
              </a:prstGeom>
              <a:blipFill>
                <a:blip r:embed="rId3"/>
                <a:stretch>
                  <a:fillRect l="-951" t="-2235" b="-586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664638" y="3179956"/>
            <a:ext cx="7590051" cy="2020332"/>
            <a:chOff x="3548129" y="4895784"/>
            <a:chExt cx="8405332" cy="2020332"/>
          </a:xfrm>
        </p:grpSpPr>
        <p:sp>
          <p:nvSpPr>
            <p:cNvPr id="13" name="Freeform 12"/>
            <p:cNvSpPr/>
            <p:nvPr/>
          </p:nvSpPr>
          <p:spPr>
            <a:xfrm rot="325963">
              <a:off x="3548129" y="4895784"/>
              <a:ext cx="6805880" cy="911413"/>
            </a:xfrm>
            <a:custGeom>
              <a:avLst/>
              <a:gdLst>
                <a:gd name="connsiteX0" fmla="*/ 2368 w 6694715"/>
                <a:gd name="connsiteY0" fmla="*/ 773707 h 826715"/>
                <a:gd name="connsiteX1" fmla="*/ 930020 w 6694715"/>
                <a:gd name="connsiteY1" fmla="*/ 111098 h 826715"/>
                <a:gd name="connsiteX2" fmla="*/ 5700802 w 6694715"/>
                <a:gd name="connsiteY2" fmla="*/ 71341 h 826715"/>
                <a:gd name="connsiteX3" fmla="*/ 6694715 w 6694715"/>
                <a:gd name="connsiteY3" fmla="*/ 826715 h 82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94715" h="826715">
                  <a:moveTo>
                    <a:pt x="2368" y="773707"/>
                  </a:moveTo>
                  <a:cubicBezTo>
                    <a:pt x="-8676" y="500933"/>
                    <a:pt x="-19719" y="228159"/>
                    <a:pt x="930020" y="111098"/>
                  </a:cubicBezTo>
                  <a:cubicBezTo>
                    <a:pt x="1879759" y="-5963"/>
                    <a:pt x="4740020" y="-47928"/>
                    <a:pt x="5700802" y="71341"/>
                  </a:cubicBezTo>
                  <a:cubicBezTo>
                    <a:pt x="6661584" y="190610"/>
                    <a:pt x="6678149" y="508662"/>
                    <a:pt x="6694715" y="82671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17343" y="6054342"/>
              <a:ext cx="333611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 2" panose="05020102010507070707" pitchFamily="18" charset="2"/>
                <a:buChar char="P"/>
              </a:pPr>
              <a:r>
                <a:rPr lang="nl-BE" sz="25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not</a:t>
              </a:r>
              <a:r>
                <a:rPr lang="nl-BE" sz="25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nl-BE" sz="25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commutative</a:t>
              </a:r>
              <a:r>
                <a:rPr lang="nl-BE" sz="2500" b="1" dirty="0" smtClean="0">
                  <a:solidFill>
                    <a:schemeClr val="accent6">
                      <a:lumMod val="50000"/>
                    </a:schemeClr>
                  </a:solidFill>
                </a:rPr>
                <a:t>!</a:t>
              </a:r>
              <a:endParaRPr lang="nl-BE" sz="25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nl-BE" sz="2500" b="1" dirty="0" smtClean="0">
                  <a:solidFill>
                    <a:schemeClr val="accent6">
                      <a:lumMod val="50000"/>
                    </a:schemeClr>
                  </a:solidFill>
                </a:rPr>
                <a:t>(</a:t>
              </a:r>
              <a:r>
                <a:rPr lang="nl-BE" sz="25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Shor</a:t>
              </a:r>
              <a:r>
                <a:rPr lang="nl-BE" sz="2500" b="1" dirty="0" smtClean="0">
                  <a:solidFill>
                    <a:schemeClr val="accent6">
                      <a:lumMod val="50000"/>
                    </a:schemeClr>
                  </a:solidFill>
                </a:rPr>
                <a:t> does </a:t>
              </a:r>
              <a:r>
                <a:rPr lang="nl-BE" sz="25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not</a:t>
              </a:r>
              <a:r>
                <a:rPr lang="nl-BE" sz="25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nl-BE" sz="25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apply</a:t>
              </a:r>
              <a:r>
                <a:rPr lang="nl-BE" sz="2500" b="1" dirty="0">
                  <a:solidFill>
                    <a:schemeClr val="accent6">
                      <a:lumMod val="50000"/>
                    </a:schemeClr>
                  </a:solidFill>
                </a:rPr>
                <a:t>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17916" y="5020380"/>
            <a:ext cx="3298615" cy="553958"/>
            <a:chOff x="5305778" y="5805875"/>
            <a:chExt cx="3298615" cy="553958"/>
          </a:xfrm>
        </p:grpSpPr>
        <p:cxnSp>
          <p:nvCxnSpPr>
            <p:cNvPr id="16" name="Straight Arrow Connector 15"/>
            <p:cNvCxnSpPr/>
            <p:nvPr/>
          </p:nvCxnSpPr>
          <p:spPr>
            <a:xfrm flipH="1" flipV="1">
              <a:off x="5305778" y="5805875"/>
              <a:ext cx="778500" cy="3399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6067224" y="5882779"/>
              <a:ext cx="2537169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sz="2500" b="1" dirty="0" err="1">
                  <a:solidFill>
                    <a:schemeClr val="accent2">
                      <a:lumMod val="50000"/>
                    </a:schemeClr>
                  </a:solidFill>
                </a:rPr>
                <a:t>hidden</a:t>
              </a:r>
              <a:r>
                <a:rPr lang="nl-BE" sz="2500" b="1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nl-BE" sz="2500" b="1" dirty="0" err="1">
                  <a:solidFill>
                    <a:schemeClr val="accent2">
                      <a:lumMod val="50000"/>
                    </a:schemeClr>
                  </a:solidFill>
                </a:rPr>
                <a:t>subgroup</a:t>
              </a:r>
              <a:r>
                <a:rPr lang="nl-BE" sz="2500" dirty="0"/>
                <a:t>!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8823" y="5834123"/>
            <a:ext cx="11442116" cy="659823"/>
            <a:chOff x="548642" y="4898574"/>
            <a:chExt cx="11025051" cy="1113458"/>
          </a:xfrm>
        </p:grpSpPr>
        <p:sp>
          <p:nvSpPr>
            <p:cNvPr id="19" name="Folded Corner 18"/>
            <p:cNvSpPr/>
            <p:nvPr/>
          </p:nvSpPr>
          <p:spPr>
            <a:xfrm>
              <a:off x="548642" y="4898574"/>
              <a:ext cx="11025051" cy="1113458"/>
            </a:xfrm>
            <a:prstGeom prst="foldedCorner">
              <a:avLst>
                <a:gd name="adj" fmla="val 50000"/>
              </a:avLst>
            </a:prstGeom>
            <a:solidFill>
              <a:schemeClr val="accent2">
                <a:lumMod val="5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5958" y="5025749"/>
              <a:ext cx="1074404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500" b="1" dirty="0" smtClean="0">
                  <a:solidFill>
                    <a:schemeClr val="accent2">
                      <a:lumMod val="50000"/>
                    </a:schemeClr>
                  </a:solidFill>
                </a:rPr>
                <a:t>Exercise</a:t>
              </a:r>
              <a:r>
                <a:rPr lang="nl-BE" sz="2500" dirty="0" smtClean="0"/>
                <a:t>: </a:t>
              </a:r>
              <a:r>
                <a:rPr lang="nl-BE" sz="2500" dirty="0" err="1" smtClean="0"/>
                <a:t>Verify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this</a:t>
              </a:r>
              <a:r>
                <a:rPr lang="nl-BE" sz="2500" dirty="0" smtClean="0"/>
                <a:t> claim.</a:t>
              </a:r>
              <a:endParaRPr lang="nl-BE" sz="25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3509" y="261258"/>
            <a:ext cx="9797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Diffie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-Hellman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key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exchange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using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commutative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group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actions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0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13510" y="942621"/>
            <a:ext cx="115074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err="1" smtClean="0"/>
              <a:t>What</a:t>
            </a:r>
            <a:r>
              <a:rPr lang="nl-BE" sz="2500" dirty="0" smtClean="0"/>
              <a:t> </a:t>
            </a:r>
            <a:r>
              <a:rPr lang="nl-BE" sz="2500" dirty="0" err="1" smtClean="0"/>
              <a:t>about</a:t>
            </a:r>
            <a:r>
              <a:rPr lang="nl-BE" sz="2500" dirty="0" smtClean="0"/>
              <a:t> </a:t>
            </a:r>
            <a:r>
              <a:rPr lang="nl-BE" sz="2500" b="1" dirty="0" smtClean="0">
                <a:solidFill>
                  <a:schemeClr val="accent6">
                    <a:lumMod val="50000"/>
                  </a:schemeClr>
                </a:solidFill>
              </a:rPr>
              <a:t>post-</a:t>
            </a:r>
            <a:r>
              <a:rPr lang="nl-BE" sz="2500" b="1" dirty="0" err="1" smtClean="0">
                <a:solidFill>
                  <a:schemeClr val="accent6">
                    <a:lumMod val="50000"/>
                  </a:schemeClr>
                </a:solidFill>
              </a:rPr>
              <a:t>quantum</a:t>
            </a:r>
            <a:r>
              <a:rPr lang="nl-BE" sz="2500" dirty="0" smtClean="0"/>
              <a:t>? 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378823" y="1743004"/>
            <a:ext cx="11442116" cy="694006"/>
          </a:xfrm>
          <a:prstGeom prst="foldedCorner">
            <a:avLst>
              <a:gd name="adj" fmla="val 50000"/>
            </a:avLst>
          </a:prstGeom>
          <a:solidFill>
            <a:schemeClr val="accent2">
              <a:lumMod val="50000"/>
              <a:alpha val="2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0742" y="1849183"/>
                <a:ext cx="10903131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BE" sz="2500" dirty="0"/>
                  <a:t>Given </a:t>
                </a:r>
                <a14:m>
                  <m:oMath xmlns:m="http://schemas.openxmlformats.org/officeDocument/2006/math">
                    <m:r>
                      <a:rPr lang="nl-BE" sz="25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sz="2500" dirty="0"/>
                  <a:t>, </a:t>
                </a:r>
                <a:r>
                  <a:rPr lang="nl-BE" sz="2500" dirty="0" err="1"/>
                  <a:t>can</a:t>
                </a:r>
                <a:r>
                  <a:rPr lang="nl-BE" sz="2500" dirty="0"/>
                  <a:t> </a:t>
                </a:r>
                <a:r>
                  <a:rPr lang="nl-BE" sz="2500" dirty="0" err="1"/>
                  <a:t>finding</a:t>
                </a:r>
                <a:r>
                  <a:rPr lang="nl-BE" sz="2500" dirty="0"/>
                  <a:t> </a:t>
                </a:r>
                <a14:m>
                  <m:oMath xmlns:m="http://schemas.openxmlformats.org/officeDocument/2006/math">
                    <m:r>
                      <a:rPr lang="nl-BE" sz="25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BE" sz="2500" dirty="0"/>
                  <a:t> </a:t>
                </a:r>
                <a:r>
                  <a:rPr lang="nl-BE" sz="2500" dirty="0" err="1"/>
                  <a:t>again</a:t>
                </a:r>
                <a:r>
                  <a:rPr lang="nl-BE" sz="2500" dirty="0"/>
                  <a:t> </a:t>
                </a:r>
                <a:r>
                  <a:rPr lang="nl-BE" sz="2500" dirty="0" err="1"/>
                  <a:t>be</a:t>
                </a:r>
                <a:r>
                  <a:rPr lang="nl-BE" sz="2500" dirty="0"/>
                  <a:t> </a:t>
                </a:r>
                <a:r>
                  <a:rPr lang="nl-BE" sz="2500" dirty="0" err="1"/>
                  <a:t>viewed</a:t>
                </a:r>
                <a:r>
                  <a:rPr lang="nl-BE" sz="2500" dirty="0"/>
                  <a:t> as a </a:t>
                </a:r>
                <a:r>
                  <a:rPr lang="nl-BE" sz="2500" dirty="0" err="1"/>
                  <a:t>hidden</a:t>
                </a:r>
                <a:r>
                  <a:rPr lang="nl-BE" sz="2500" dirty="0"/>
                  <a:t> </a:t>
                </a:r>
                <a:r>
                  <a:rPr lang="nl-BE" sz="2500" dirty="0" err="1"/>
                  <a:t>subgroup</a:t>
                </a:r>
                <a:r>
                  <a:rPr lang="nl-BE" sz="2500" dirty="0"/>
                  <a:t> </a:t>
                </a:r>
                <a:r>
                  <a:rPr lang="nl-BE" sz="2500" dirty="0" err="1"/>
                  <a:t>problem</a:t>
                </a:r>
                <a:r>
                  <a:rPr lang="nl-BE" sz="2500" dirty="0"/>
                  <a:t>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2" y="1849183"/>
                <a:ext cx="10903131" cy="477054"/>
              </a:xfrm>
              <a:prstGeom prst="rect">
                <a:avLst/>
              </a:prstGeom>
              <a:blipFill>
                <a:blip r:embed="rId2"/>
                <a:stretch>
                  <a:fillRect l="-894" t="-8861" b="-2911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4"/>
          <p:cNvSpPr/>
          <p:nvPr/>
        </p:nvSpPr>
        <p:spPr>
          <a:xfrm>
            <a:off x="9157063" y="784478"/>
            <a:ext cx="2246810" cy="743876"/>
          </a:xfrm>
          <a:prstGeom prst="wedgeEllipseCallout">
            <a:avLst>
              <a:gd name="adj1" fmla="val -39438"/>
              <a:gd name="adj2" fmla="val 10514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500" dirty="0" smtClean="0">
                <a:solidFill>
                  <a:schemeClr val="tx1"/>
                </a:solidFill>
              </a:rPr>
              <a:t>Yes!</a:t>
            </a:r>
            <a:endParaRPr lang="nl-BE" sz="3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8822" y="3028074"/>
            <a:ext cx="1129937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500" b="1" dirty="0" smtClean="0">
                <a:solidFill>
                  <a:srgbClr val="C00000"/>
                </a:solidFill>
              </a:rPr>
              <a:t>But…</a:t>
            </a:r>
            <a:r>
              <a:rPr lang="nl-BE" sz="2500" dirty="0" smtClean="0"/>
              <a:t> </a:t>
            </a:r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Kuperberg</a:t>
            </a:r>
            <a:r>
              <a:rPr lang="nl-BE" sz="2500" dirty="0" smtClean="0"/>
              <a:t> 2003: a </a:t>
            </a:r>
            <a:r>
              <a:rPr lang="nl-BE" sz="2500" dirty="0" err="1" smtClean="0"/>
              <a:t>subexponential</a:t>
            </a:r>
            <a:r>
              <a:rPr lang="nl-BE" sz="2500" dirty="0" smtClean="0"/>
              <a:t> time </a:t>
            </a:r>
            <a:r>
              <a:rPr lang="nl-BE" sz="2500" dirty="0" err="1" smtClean="0"/>
              <a:t>quantum</a:t>
            </a:r>
            <a:r>
              <a:rPr lang="nl-BE" sz="2500" dirty="0" smtClean="0"/>
              <a:t> </a:t>
            </a:r>
            <a:r>
              <a:rPr lang="nl-BE" sz="2500" dirty="0" err="1" smtClean="0"/>
              <a:t>algorithm</a:t>
            </a:r>
            <a:r>
              <a:rPr lang="nl-BE" sz="2500" dirty="0" smtClean="0"/>
              <a:t> </a:t>
            </a:r>
            <a:r>
              <a:rPr lang="nl-BE" sz="2500" dirty="0" err="1" smtClean="0"/>
              <a:t>for</a:t>
            </a:r>
            <a:r>
              <a:rPr lang="nl-BE" sz="2500" dirty="0" smtClean="0"/>
              <a:t> </a:t>
            </a:r>
            <a:r>
              <a:rPr lang="nl-BE" sz="2500" dirty="0" err="1" smtClean="0"/>
              <a:t>the</a:t>
            </a:r>
            <a:r>
              <a:rPr lang="nl-BE" sz="2500" dirty="0" smtClean="0"/>
              <a:t> </a:t>
            </a:r>
            <a:r>
              <a:rPr lang="nl-BE" sz="2500" dirty="0" err="1" smtClean="0"/>
              <a:t>hidden</a:t>
            </a:r>
            <a:endParaRPr lang="nl-BE" sz="2500" dirty="0" smtClean="0"/>
          </a:p>
          <a:p>
            <a:pPr algn="r"/>
            <a:r>
              <a:rPr lang="nl-BE" sz="2500" dirty="0" smtClean="0"/>
              <a:t> </a:t>
            </a:r>
            <a:r>
              <a:rPr lang="nl-BE" sz="2500" dirty="0" err="1" smtClean="0"/>
              <a:t>subgroup</a:t>
            </a:r>
            <a:r>
              <a:rPr lang="nl-BE" sz="2500" dirty="0" smtClean="0"/>
              <a:t> </a:t>
            </a:r>
            <a:r>
              <a:rPr lang="nl-BE" sz="2500" dirty="0" err="1" smtClean="0"/>
              <a:t>problem</a:t>
            </a:r>
            <a:r>
              <a:rPr lang="nl-BE" sz="2500" dirty="0" smtClean="0"/>
              <a:t> in (</a:t>
            </a:r>
            <a:r>
              <a:rPr lang="nl-BE" sz="2500" dirty="0" err="1" smtClean="0"/>
              <a:t>generalized</a:t>
            </a:r>
            <a:r>
              <a:rPr lang="nl-BE" sz="2500" dirty="0" smtClean="0"/>
              <a:t>) </a:t>
            </a:r>
            <a:r>
              <a:rPr lang="nl-BE" sz="2500" dirty="0" err="1" smtClean="0"/>
              <a:t>dihedral</a:t>
            </a:r>
            <a:r>
              <a:rPr lang="nl-BE" sz="2500" dirty="0" smtClean="0"/>
              <a:t> </a:t>
            </a:r>
            <a:r>
              <a:rPr lang="nl-BE" sz="2500" dirty="0" err="1" smtClean="0"/>
              <a:t>groups</a:t>
            </a:r>
            <a:r>
              <a:rPr lang="nl-BE" sz="2500" dirty="0" smtClean="0"/>
              <a:t> </a:t>
            </a:r>
            <a:endParaRPr lang="nl-BE" sz="2500" dirty="0"/>
          </a:p>
        </p:txBody>
      </p:sp>
      <p:sp>
        <p:nvSpPr>
          <p:cNvPr id="22" name="Freeform 21"/>
          <p:cNvSpPr/>
          <p:nvPr/>
        </p:nvSpPr>
        <p:spPr>
          <a:xfrm>
            <a:off x="4382832" y="3548581"/>
            <a:ext cx="575733" cy="1106312"/>
          </a:xfrm>
          <a:custGeom>
            <a:avLst/>
            <a:gdLst>
              <a:gd name="connsiteX0" fmla="*/ 28453 w 976720"/>
              <a:gd name="connsiteY0" fmla="*/ 0 h 1140178"/>
              <a:gd name="connsiteX1" fmla="*/ 118764 w 976720"/>
              <a:gd name="connsiteY1" fmla="*/ 666045 h 1140178"/>
              <a:gd name="connsiteX2" fmla="*/ 976720 w 976720"/>
              <a:gd name="connsiteY2" fmla="*/ 1140178 h 114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6720" h="1140178">
                <a:moveTo>
                  <a:pt x="28453" y="0"/>
                </a:moveTo>
                <a:cubicBezTo>
                  <a:pt x="-5414" y="238008"/>
                  <a:pt x="-39280" y="476016"/>
                  <a:pt x="118764" y="666045"/>
                </a:cubicBezTo>
                <a:cubicBezTo>
                  <a:pt x="276808" y="856074"/>
                  <a:pt x="626764" y="998126"/>
                  <a:pt x="976720" y="1140178"/>
                </a:cubicBezTo>
              </a:path>
            </a:pathLst>
          </a:custGeom>
          <a:noFill/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947277" y="4444222"/>
                <a:ext cx="6276621" cy="1511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BE" sz="2500" dirty="0" smtClean="0"/>
                  <a:t>complexity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skw"/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BE" sz="2500" dirty="0" smtClean="0"/>
              </a:p>
              <a:p>
                <a:endParaRPr lang="nl-BE" sz="1500" dirty="0" smtClean="0"/>
              </a:p>
              <a:p>
                <a:r>
                  <a:rPr lang="nl-BE" sz="2500" dirty="0" err="1" smtClean="0"/>
                  <a:t>implied</a:t>
                </a:r>
                <a:r>
                  <a:rPr lang="nl-BE" sz="2500" dirty="0" smtClean="0"/>
                  <a:t> constants / concrete impact 			    		  </a:t>
                </a:r>
                <a:r>
                  <a:rPr lang="nl-BE" sz="2500" dirty="0" err="1" smtClean="0"/>
                  <a:t>badly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understood</a:t>
                </a:r>
                <a:endParaRPr lang="nl-BE" sz="25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277" y="4444222"/>
                <a:ext cx="6276621" cy="1511889"/>
              </a:xfrm>
              <a:prstGeom prst="rect">
                <a:avLst/>
              </a:prstGeom>
              <a:blipFill>
                <a:blip r:embed="rId3"/>
                <a:stretch>
                  <a:fillRect l="-1652" t="-38710" r="-777" b="-887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13509" y="261258"/>
            <a:ext cx="9797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Diffie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-Hellman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key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exchange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using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commutative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group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actions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3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13509" y="261258"/>
            <a:ext cx="9797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Diffie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-Hellman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key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exchange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using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commutative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group</a:t>
            </a:r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 actions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509" y="955684"/>
            <a:ext cx="252235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500" dirty="0" err="1"/>
              <a:t>Main</a:t>
            </a:r>
            <a:r>
              <a:rPr lang="nl-BE" sz="2500" dirty="0"/>
              <a:t> </a:t>
            </a:r>
            <a:r>
              <a:rPr lang="nl-BE" sz="2500" dirty="0" err="1"/>
              <a:t>conclusions</a:t>
            </a:r>
            <a:r>
              <a:rPr lang="nl-BE" sz="2500" dirty="0"/>
              <a:t>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04947" y="4136391"/>
            <a:ext cx="12356517" cy="2420803"/>
            <a:chOff x="404947" y="4136391"/>
            <a:chExt cx="12356517" cy="2420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907176" y="4136391"/>
                  <a:ext cx="10854288" cy="2281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Ø"/>
                  </a:pPr>
                  <a:r>
                    <a:rPr lang="nl-BE" sz="2500" dirty="0" smtClean="0"/>
                    <a:t>security </a:t>
                  </a:r>
                  <a:r>
                    <a:rPr lang="nl-BE" sz="2500" dirty="0" err="1" smtClean="0"/>
                    <a:t>relies</a:t>
                  </a:r>
                  <a:r>
                    <a:rPr lang="nl-BE" sz="2500" dirty="0" smtClean="0"/>
                    <a:t> on </a:t>
                  </a:r>
                  <a:r>
                    <a:rPr lang="nl-BE" sz="2500" dirty="0" err="1" smtClean="0"/>
                    <a:t>the</a:t>
                  </a:r>
                  <a:r>
                    <a:rPr lang="nl-BE" sz="2500" dirty="0" smtClean="0"/>
                    <a:t> 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vectorization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problem</a:t>
                  </a:r>
                  <a:endParaRPr lang="nl-BE" sz="2500" dirty="0" smtClean="0"/>
                </a:p>
                <a:p>
                  <a:pPr lvl="2"/>
                  <a:r>
                    <a:rPr lang="nl-BE" sz="2500" dirty="0" err="1" smtClean="0"/>
                    <a:t>prequantum</a:t>
                  </a:r>
                  <a:r>
                    <a:rPr lang="nl-BE" sz="2500" dirty="0" smtClean="0"/>
                    <a:t>: </a:t>
                  </a:r>
                  <a:r>
                    <a:rPr lang="nl-BE" sz="2500" dirty="0" err="1" smtClean="0"/>
                    <a:t>same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examples</a:t>
                  </a:r>
                  <a:r>
                    <a:rPr lang="nl-BE" sz="2500" dirty="0" smtClean="0"/>
                    <a:t>, but </a:t>
                  </a:r>
                  <a:r>
                    <a:rPr lang="nl-BE" sz="2500" dirty="0" err="1" smtClean="0"/>
                    <a:t>also</a:t>
                  </a:r>
                  <a:r>
                    <a:rPr lang="nl-BE" sz="2500" dirty="0" smtClean="0"/>
                    <a:t> new </a:t>
                  </a:r>
                  <a:r>
                    <a:rPr lang="nl-BE" sz="2500" dirty="0" err="1" smtClean="0"/>
                    <a:t>ones</a:t>
                  </a:r>
                  <a:endParaRPr lang="nl-BE" sz="2500" dirty="0" smtClean="0"/>
                </a:p>
                <a:p>
                  <a:pPr lvl="2"/>
                  <a:r>
                    <a:rPr lang="nl-BE" sz="2500" dirty="0" err="1" smtClean="0"/>
                    <a:t>postquantum</a:t>
                  </a:r>
                  <a:r>
                    <a:rPr lang="nl-BE" sz="2500" dirty="0" smtClean="0"/>
                    <a:t>: </a:t>
                  </a:r>
                  <a:r>
                    <a:rPr lang="nl-BE" sz="2500" dirty="0" err="1" smtClean="0"/>
                    <a:t>always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susceptible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to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Kuperberg’s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|</m:t>
                          </m:r>
                        </m:sub>
                      </m:sSub>
                      <m:r>
                        <a:rPr lang="nl-BE" sz="25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skw"/>
                          <m:ctrlPr>
                            <a:rPr lang="nl-BE" sz="2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BE" sz="25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nl-BE" sz="2500" dirty="0"/>
                    <a:t> </a:t>
                  </a:r>
                  <a:r>
                    <a:rPr lang="nl-BE" sz="2500" dirty="0" smtClean="0"/>
                    <a:t>algorithm</a:t>
                  </a:r>
                </a:p>
                <a:p>
                  <a:pPr lvl="2"/>
                  <a:r>
                    <a:rPr lang="nl-BE" sz="2500" dirty="0"/>
                    <a:t>	</a:t>
                  </a:r>
                  <a:r>
                    <a:rPr lang="nl-BE" sz="2500" dirty="0" smtClean="0"/>
                    <a:t>	 but </a:t>
                  </a:r>
                  <a:r>
                    <a:rPr lang="nl-BE" sz="2500" dirty="0" err="1" smtClean="0"/>
                    <a:t>might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defeat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Shor’s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algorithm</a:t>
                  </a:r>
                  <a:r>
                    <a:rPr lang="nl-BE" sz="2500" dirty="0" smtClean="0"/>
                    <a:t> (e.g. </a:t>
                  </a:r>
                  <a:r>
                    <a:rPr lang="nl-BE" sz="2500" dirty="0" err="1" smtClean="0"/>
                    <a:t>for</a:t>
                  </a:r>
                  <a:r>
                    <a:rPr lang="nl-BE" sz="2500" dirty="0" smtClean="0"/>
                    <a:t> CM </a:t>
                  </a:r>
                  <a:r>
                    <a:rPr lang="nl-BE" sz="2500" dirty="0" err="1" smtClean="0"/>
                    <a:t>torsor</a:t>
                  </a:r>
                  <a:r>
                    <a:rPr lang="nl-BE" sz="2500" dirty="0" smtClean="0"/>
                    <a:t>)</a:t>
                  </a:r>
                  <a:endParaRPr lang="nl-BE" sz="2500" dirty="0"/>
                </a:p>
                <a:p>
                  <a:endParaRPr lang="nl-BE" sz="1500" dirty="0" smtClean="0"/>
                </a:p>
                <a:p>
                  <a:pPr marL="342900" indent="-342900">
                    <a:buFont typeface="Wingdings" panose="05000000000000000000" pitchFamily="2" charset="2"/>
                    <a:buChar char="Ø"/>
                  </a:pPr>
                  <a:r>
                    <a:rPr lang="nl-BE" sz="2500" dirty="0" smtClean="0"/>
                    <a:t>efficiency does </a:t>
                  </a:r>
                  <a:r>
                    <a:rPr lang="nl-BE" sz="2500" dirty="0" err="1" smtClean="0"/>
                    <a:t>not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come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for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granted</a:t>
                  </a:r>
                  <a:endParaRPr lang="nl-BE" sz="25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176" y="4136391"/>
                  <a:ext cx="10854288" cy="2281330"/>
                </a:xfrm>
                <a:prstGeom prst="rect">
                  <a:avLst/>
                </a:prstGeom>
                <a:blipFill>
                  <a:blip r:embed="rId2"/>
                  <a:stretch>
                    <a:fillRect l="-843" t="-2139" b="-5615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/>
            <p:cNvGrpSpPr/>
            <p:nvPr/>
          </p:nvGrpSpPr>
          <p:grpSpPr>
            <a:xfrm rot="16200000">
              <a:off x="-124534" y="4718118"/>
              <a:ext cx="2368557" cy="1309595"/>
              <a:chOff x="1160835" y="1155100"/>
              <a:chExt cx="2476407" cy="1191092"/>
            </a:xfrm>
          </p:grpSpPr>
          <p:sp>
            <p:nvSpPr>
              <p:cNvPr id="15" name="Folded Corner 14"/>
              <p:cNvSpPr/>
              <p:nvPr/>
            </p:nvSpPr>
            <p:spPr>
              <a:xfrm>
                <a:off x="1160835" y="1155173"/>
                <a:ext cx="2392262" cy="1191019"/>
              </a:xfrm>
              <a:prstGeom prst="foldedCorner">
                <a:avLst>
                  <a:gd name="adj" fmla="val 50000"/>
                </a:avLst>
              </a:prstGeom>
              <a:solidFill>
                <a:schemeClr val="accent2">
                  <a:lumMod val="50000"/>
                  <a:alpha val="2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60835" y="1155100"/>
                <a:ext cx="2476407" cy="1133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general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commu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-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tative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group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actions</a:t>
                </a:r>
                <a:endParaRPr lang="nl-BE" sz="25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404948" y="1540688"/>
            <a:ext cx="12356516" cy="2417363"/>
            <a:chOff x="404948" y="1540688"/>
            <a:chExt cx="12356516" cy="2417363"/>
          </a:xfrm>
        </p:grpSpPr>
        <p:grpSp>
          <p:nvGrpSpPr>
            <p:cNvPr id="4" name="Group 3"/>
            <p:cNvGrpSpPr/>
            <p:nvPr/>
          </p:nvGrpSpPr>
          <p:grpSpPr>
            <a:xfrm rot="16200000">
              <a:off x="-145233" y="2220153"/>
              <a:ext cx="2288079" cy="1187718"/>
              <a:chOff x="1160834" y="1155173"/>
              <a:chExt cx="2392264" cy="694006"/>
            </a:xfrm>
          </p:grpSpPr>
          <p:sp>
            <p:nvSpPr>
              <p:cNvPr id="11" name="Folded Corner 10"/>
              <p:cNvSpPr/>
              <p:nvPr/>
            </p:nvSpPr>
            <p:spPr>
              <a:xfrm>
                <a:off x="1160836" y="1155173"/>
                <a:ext cx="2392262" cy="694006"/>
              </a:xfrm>
              <a:prstGeom prst="foldedCorner">
                <a:avLst>
                  <a:gd name="adj" fmla="val 50000"/>
                </a:avLst>
              </a:prstGeom>
              <a:solidFill>
                <a:schemeClr val="accent2">
                  <a:lumMod val="50000"/>
                  <a:alpha val="2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160834" y="1169679"/>
                <a:ext cx="2392264" cy="278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exponentiation</a:t>
                </a:r>
                <a:endParaRPr lang="nl-BE" sz="25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907176" y="1540688"/>
                  <a:ext cx="10854288" cy="1919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Ø"/>
                  </a:pPr>
                  <a:r>
                    <a:rPr lang="nl-BE" sz="2500" dirty="0" smtClean="0"/>
                    <a:t>security </a:t>
                  </a:r>
                  <a:r>
                    <a:rPr lang="nl-BE" sz="2500" dirty="0" err="1" smtClean="0"/>
                    <a:t>relies</a:t>
                  </a:r>
                  <a:r>
                    <a:rPr lang="nl-BE" sz="2500" dirty="0" smtClean="0"/>
                    <a:t> on </a:t>
                  </a:r>
                  <a:r>
                    <a:rPr lang="nl-BE" sz="2500" dirty="0" err="1" smtClean="0"/>
                    <a:t>the</a:t>
                  </a:r>
                  <a:r>
                    <a:rPr lang="nl-BE" sz="2500" dirty="0" smtClean="0"/>
                    <a:t> </a:t>
                  </a:r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discrete 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logarithm</a:t>
                  </a:r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 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problem</a:t>
                  </a:r>
                  <a:endPara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  <a:p>
                  <a:r>
                    <a:rPr lang="nl-BE" sz="2500" dirty="0"/>
                    <a:t>	</a:t>
                  </a:r>
                  <a:r>
                    <a:rPr lang="nl-BE" sz="2500" dirty="0" err="1" smtClean="0"/>
                    <a:t>prequantum</a:t>
                  </a:r>
                  <a:r>
                    <a:rPr lang="nl-BE" sz="2500" dirty="0" smtClean="0"/>
                    <a:t>: hard e.g. </a:t>
                  </a:r>
                  <a:r>
                    <a:rPr lang="nl-BE" sz="2500" dirty="0" err="1" smtClean="0"/>
                    <a:t>for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,⋅</m:t>
                      </m:r>
                    </m:oMath>
                  </a14:m>
                  <a:r>
                    <a:rPr lang="nl-BE" sz="2500" dirty="0" smtClean="0"/>
                    <a:t> or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500" b="1" i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,+</m:t>
                      </m:r>
                    </m:oMath>
                  </a14:m>
                  <a:endParaRPr lang="nl-BE" sz="2500" dirty="0" smtClean="0"/>
                </a:p>
                <a:p>
                  <a:r>
                    <a:rPr lang="nl-BE" sz="2500" dirty="0"/>
                    <a:t>	</a:t>
                  </a:r>
                  <a:r>
                    <a:rPr lang="nl-BE" sz="2500" dirty="0" err="1" smtClean="0"/>
                    <a:t>postquantum</a:t>
                  </a:r>
                  <a:r>
                    <a:rPr lang="nl-BE" sz="2500" dirty="0" smtClean="0"/>
                    <a:t>: </a:t>
                  </a:r>
                  <a:r>
                    <a:rPr lang="nl-BE" sz="2500" dirty="0" err="1" smtClean="0"/>
                    <a:t>always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falls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prey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to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Shor’s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polynomial</a:t>
                  </a:r>
                  <a:r>
                    <a:rPr lang="nl-BE" sz="2500" dirty="0" smtClean="0"/>
                    <a:t>-time </a:t>
                  </a:r>
                  <a:r>
                    <a:rPr lang="nl-BE" sz="2500" dirty="0" err="1" smtClean="0"/>
                    <a:t>algorithm</a:t>
                  </a:r>
                  <a:endParaRPr lang="nl-BE" sz="2500" dirty="0" smtClean="0"/>
                </a:p>
                <a:p>
                  <a:pPr marL="342900" indent="-342900">
                    <a:buFont typeface="Wingdings" panose="05000000000000000000" pitchFamily="2" charset="2"/>
                    <a:buChar char="Ø"/>
                  </a:pPr>
                  <a:endParaRPr lang="nl-BE" sz="1500" dirty="0"/>
                </a:p>
                <a:p>
                  <a:pPr marL="342900" indent="-342900">
                    <a:buFont typeface="Wingdings" panose="05000000000000000000" pitchFamily="2" charset="2"/>
                    <a:buChar char="Ø"/>
                  </a:pPr>
                  <a:r>
                    <a:rPr lang="nl-BE" sz="2500" dirty="0" err="1"/>
                    <a:t>p</a:t>
                  </a:r>
                  <a:r>
                    <a:rPr lang="nl-BE" sz="2500" dirty="0" err="1" smtClean="0"/>
                    <a:t>racticality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comes</a:t>
                  </a:r>
                  <a:r>
                    <a:rPr lang="nl-BE" sz="2500" dirty="0" smtClean="0"/>
                    <a:t> (</a:t>
                  </a:r>
                  <a:r>
                    <a:rPr lang="nl-BE" sz="2500" dirty="0" err="1" smtClean="0"/>
                    <a:t>almost</a:t>
                  </a:r>
                  <a:r>
                    <a:rPr lang="nl-BE" sz="2500" dirty="0" smtClean="0"/>
                    <a:t>) </a:t>
                  </a:r>
                  <a:r>
                    <a:rPr lang="nl-BE" sz="2500" dirty="0" err="1" smtClean="0"/>
                    <a:t>for</a:t>
                  </a:r>
                  <a:r>
                    <a:rPr lang="nl-BE" sz="2500" dirty="0" smtClean="0"/>
                    <a:t> free </a:t>
                  </a:r>
                  <a:r>
                    <a:rPr lang="nl-BE" sz="2500" dirty="0" err="1" smtClean="0"/>
                    <a:t>thanks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to</a:t>
                  </a:r>
                  <a:r>
                    <a:rPr lang="nl-BE" sz="2500" dirty="0" smtClean="0"/>
                    <a:t> </a:t>
                  </a:r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square-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and</a:t>
                  </a:r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-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multiply</a:t>
                  </a:r>
                  <a:endPara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176" y="1540688"/>
                  <a:ext cx="10854288" cy="1919243"/>
                </a:xfrm>
                <a:prstGeom prst="rect">
                  <a:avLst/>
                </a:prstGeom>
                <a:blipFill>
                  <a:blip r:embed="rId3"/>
                  <a:stretch>
                    <a:fillRect l="-843" t="-2540" b="-666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1423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3216" y="2284057"/>
            <a:ext cx="99079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000" b="1" dirty="0" smtClean="0">
                <a:solidFill>
                  <a:schemeClr val="accent2">
                    <a:lumMod val="50000"/>
                  </a:schemeClr>
                </a:solidFill>
              </a:rPr>
              <a:t>Part III:</a:t>
            </a:r>
          </a:p>
          <a:p>
            <a:r>
              <a:rPr lang="nl-BE" sz="5000" b="1" dirty="0" smtClean="0">
                <a:solidFill>
                  <a:schemeClr val="accent2">
                    <a:lumMod val="50000"/>
                  </a:schemeClr>
                </a:solidFill>
              </a:rPr>
              <a:t>The CM </a:t>
            </a:r>
            <a:r>
              <a:rPr lang="nl-BE" sz="5000" b="1" dirty="0" err="1" smtClean="0">
                <a:solidFill>
                  <a:schemeClr val="accent2">
                    <a:lumMod val="50000"/>
                  </a:schemeClr>
                </a:solidFill>
              </a:rPr>
              <a:t>torsor</a:t>
            </a:r>
            <a:endParaRPr lang="nl-BE" sz="5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3509" y="992069"/>
                <a:ext cx="11507430" cy="3126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This is </a:t>
                </a:r>
                <a:r>
                  <a:rPr lang="nl-BE" sz="2500" dirty="0" err="1" smtClean="0"/>
                  <a:t>an</a:t>
                </a:r>
                <a:r>
                  <a:rPr lang="nl-BE" sz="2500" dirty="0" smtClean="0"/>
                  <a:t> action of a </a:t>
                </a:r>
                <a:r>
                  <a:rPr lang="nl-BE" sz="2500" dirty="0" err="1" smtClean="0"/>
                  <a:t>commutative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group</a:t>
                </a:r>
                <a:endParaRPr lang="nl-BE" sz="2500" dirty="0" smtClean="0"/>
              </a:p>
              <a:p>
                <a:endParaRPr lang="nl-BE" sz="1500" dirty="0"/>
              </a:p>
              <a:p>
                <a:r>
                  <a:rPr lang="nl-BE" sz="2500" b="0" dirty="0" smtClean="0"/>
                  <a:t>	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BE" sz="2500" b="0" i="0" smtClean="0">
                        <a:latin typeface="Cambria Math" panose="02040503050406030204" pitchFamily="18" charset="0"/>
                      </a:rPr>
                      <m:t>Cl</m:t>
                    </m:r>
                    <m:d>
                      <m:d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,⋅</m:t>
                    </m:r>
                  </m:oMath>
                </a14:m>
                <a:r>
                  <a:rPr lang="nl-BE" sz="2500" dirty="0" smtClean="0"/>
                  <a:t>           (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ideal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class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group</a:t>
                </a:r>
                <a:r>
                  <a:rPr lang="nl-BE" sz="2500" dirty="0" smtClean="0"/>
                  <a:t> of </a:t>
                </a:r>
                <a:r>
                  <a:rPr lang="nl-BE" sz="2500" dirty="0" err="1" smtClean="0"/>
                  <a:t>an</a:t>
                </a:r>
                <a:r>
                  <a:rPr lang="nl-BE" sz="2500" dirty="0" smtClean="0"/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imaginary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quadratic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order</a:t>
                </a:r>
                <a:r>
                  <a:rPr lang="nl-BE" sz="2500" dirty="0" smtClean="0"/>
                  <a:t>)</a:t>
                </a:r>
              </a:p>
              <a:p>
                <a:endParaRPr lang="nl-BE" sz="1500" dirty="0"/>
              </a:p>
              <a:p>
                <a:r>
                  <a:rPr lang="nl-BE" sz="2500" dirty="0"/>
                  <a:t>o</a:t>
                </a:r>
                <a:r>
                  <a:rPr lang="nl-BE" sz="2500" dirty="0" smtClean="0"/>
                  <a:t>n a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set of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form</a:t>
                </a:r>
              </a:p>
              <a:p>
                <a:endParaRPr lang="nl-BE" sz="15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{"/>
                              <m:endChr m:val="}"/>
                              <m:ctrlPr>
                                <a:rPr lang="nl-BE" sz="2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5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l-BE" sz="2500">
                                  <a:latin typeface="Cambria Math" panose="02040503050406030204" pitchFamily="18" charset="0"/>
                                </a:rPr>
                                <m:t>elliptic</m:t>
                              </m:r>
                              <m:r>
                                <a:rPr lang="nl-BE" sz="25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l-BE" sz="2500">
                                  <a:latin typeface="Cambria Math" panose="02040503050406030204" pitchFamily="18" charset="0"/>
                                </a:rPr>
                                <m:t>curves</m:t>
                              </m:r>
                              <m:r>
                                <a:rPr lang="nl-BE" sz="25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type m:val="lin"/>
                                  <m:ctrlP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500" b="1">
                                          <a:latin typeface="Cambria Math" panose="02040503050406030204" pitchFamily="18" charset="0"/>
                                        </a:rPr>
                                        <m:t>𝐅</m:t>
                                      </m:r>
                                    </m:e>
                                    <m:sub>
                                      <m: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nl-BE" sz="25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l-BE" sz="2500">
                                  <a:latin typeface="Cambria Math" panose="02040503050406030204" pitchFamily="18" charset="0"/>
                                </a:rPr>
                                <m:t>with</m:t>
                              </m:r>
                              <m:r>
                                <a:rPr lang="nl-BE" sz="25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2500" b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𝐄𝐧</m:t>
                              </m:r>
                              <m:sSub>
                                <m:sSubPr>
                                  <m:ctrlPr>
                                    <a:rPr lang="nl-BE" sz="2500" b="1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500" b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nl-BE" sz="2500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500" b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𝐅</m:t>
                                      </m:r>
                                    </m:e>
                                    <m:sub>
                                      <m:r>
                                        <a:rPr lang="nl-BE" sz="2500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nl-BE" sz="2500" b="1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500" b="1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</m:d>
                              <m:r>
                                <a:rPr lang="nl-BE" sz="2500" i="1">
                                  <a:latin typeface="Cambria Math" panose="02040503050406030204" pitchFamily="18" charset="0"/>
                                </a:rPr>
                                <m:t>≅</m:t>
                              </m:r>
                              <m:r>
                                <a:rPr lang="nl-BE" sz="2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nl-BE" sz="25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l-BE" sz="250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nl-BE" sz="25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l-BE" sz="2500">
                                  <a:latin typeface="Cambria Math" panose="02040503050406030204" pitchFamily="18" charset="0"/>
                                </a:rPr>
                                <m:t>prescribed</m:t>
                              </m:r>
                              <m:r>
                                <a:rPr lang="nl-BE" sz="25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l-BE" sz="25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sz="2500" b="1">
                                              <a:latin typeface="Cambria Math" panose="02040503050406030204" pitchFamily="18" charset="0"/>
                                            </a:rPr>
                                            <m:t>𝐅</m:t>
                                          </m:r>
                                        </m:e>
                                        <m:sub>
                                          <m:r>
                                            <a:rPr lang="nl-BE" sz="25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nl-BE" sz="250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5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BE" sz="25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500" b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nl-BE" sz="25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nl-BE" sz="2500" dirty="0" smtClean="0"/>
              </a:p>
              <a:p>
                <a:endParaRPr lang="nl-BE" sz="1500" dirty="0"/>
              </a:p>
              <a:p>
                <a:r>
                  <a:rPr lang="nl-BE" sz="2500" dirty="0" err="1" smtClean="0"/>
                  <a:t>through</a:t>
                </a:r>
                <a:r>
                  <a:rPr lang="nl-BE" sz="2500" dirty="0" smtClean="0"/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isogenies</a:t>
                </a:r>
                <a:r>
                  <a:rPr lang="nl-BE" sz="2500" dirty="0" smtClean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992069"/>
                <a:ext cx="11507430" cy="3126818"/>
              </a:xfrm>
              <a:prstGeom prst="rect">
                <a:avLst/>
              </a:prstGeom>
              <a:blipFill>
                <a:blip r:embed="rId2"/>
                <a:stretch>
                  <a:fillRect l="-847" t="-1559" b="-370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13509" y="261258"/>
            <a:ext cx="64704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The CM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torsor</a:t>
            </a:r>
            <a:endParaRPr lang="nl-BE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4119787" y="3854245"/>
            <a:ext cx="6724879" cy="2772976"/>
            <a:chOff x="2298832" y="2686700"/>
            <a:chExt cx="7647425" cy="3153384"/>
          </a:xfrm>
        </p:grpSpPr>
        <p:grpSp>
          <p:nvGrpSpPr>
            <p:cNvPr id="9" name="Group 8"/>
            <p:cNvGrpSpPr/>
            <p:nvPr/>
          </p:nvGrpSpPr>
          <p:grpSpPr>
            <a:xfrm>
              <a:off x="3091543" y="2973211"/>
              <a:ext cx="6546049" cy="2680931"/>
              <a:chOff x="6699250" y="3460892"/>
              <a:chExt cx="4719696" cy="1932942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10167492" y="4592032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11205651" y="4408519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10747687" y="4688991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8225909" y="3477662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988176" y="5102828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10690088" y="4303796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0717115" y="4280751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10233101" y="3879120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9997174" y="3629275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10677934" y="3748970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9476511" y="3675795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0744214" y="3911376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0072187" y="3621903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9528859" y="3671294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0176992" y="3990238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10060845" y="4213938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9606367" y="4122335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9680593" y="4114400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9997174" y="4332185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9745241" y="5199993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10060845" y="4981809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9479200" y="4738595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9243274" y="4488749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9468470" y="4539992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0103822" y="4643277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9425494" y="4869815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9757873" y="5176012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047360" y="4961630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274652" y="4391802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8461835" y="3727507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8712536" y="3803887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9306945" y="5073414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8959114" y="4163097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8852467" y="4981809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8487339" y="4450023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8248541" y="5210627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8368870" y="4840966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9010316" y="4145631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8582165" y="4439164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8335008" y="5192279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8332558" y="4840966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8895609" y="5144836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9309561" y="5232638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8036848" y="3877493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7944700" y="4500429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7525420" y="4211323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8241540" y="4092778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7603244" y="4729673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762387" y="4345561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7829886" y="4867412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7718535" y="3990238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8175659" y="4539993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6699250" y="4185304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8969926" y="3460892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7158646" y="3824477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225310" y="3999185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463078" y="3486829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9041548" y="3629111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0803531" y="4849612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6821339" y="4592768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924566" y="4287633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058263" y="4694032"/>
                <a:ext cx="40360" cy="403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7582371" y="3785888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7741530" y="5160183"/>
                <a:ext cx="213295" cy="183207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2667030" y="2686700"/>
              <a:ext cx="7279227" cy="31533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298832" y="3139877"/>
                  <a:ext cx="865415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nl-BE" sz="25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8832" y="3139877"/>
                  <a:ext cx="865415" cy="477054"/>
                </a:xfrm>
                <a:prstGeom prst="rect">
                  <a:avLst/>
                </a:prstGeom>
                <a:blipFill>
                  <a:blip r:embed="rId3"/>
                  <a:stretch>
                    <a:fillRect b="-8824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997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64704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The CM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torsor</a:t>
            </a:r>
            <a:endParaRPr lang="nl-BE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7" name="Folded Corner 76"/>
          <p:cNvSpPr/>
          <p:nvPr/>
        </p:nvSpPr>
        <p:spPr>
          <a:xfrm>
            <a:off x="3500284" y="3814916"/>
            <a:ext cx="7944464" cy="2625213"/>
          </a:xfrm>
          <a:prstGeom prst="foldedCorner">
            <a:avLst>
              <a:gd name="adj" fmla="val 28616"/>
            </a:avLst>
          </a:prstGeom>
          <a:solidFill>
            <a:schemeClr val="accent2">
              <a:lumMod val="50000"/>
              <a:alpha val="2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TextBox 78"/>
          <p:cNvSpPr txBox="1"/>
          <p:nvPr/>
        </p:nvSpPr>
        <p:spPr>
          <a:xfrm>
            <a:off x="3667432" y="3974255"/>
            <a:ext cx="74044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 err="1" smtClean="0">
                <a:solidFill>
                  <a:schemeClr val="accent2">
                    <a:lumMod val="50000"/>
                  </a:schemeClr>
                </a:solidFill>
              </a:rPr>
              <a:t>So</a:t>
            </a:r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nl-BE" sz="2500" b="1" dirty="0" err="1" smtClean="0">
                <a:solidFill>
                  <a:schemeClr val="accent2">
                    <a:lumMod val="50000"/>
                  </a:schemeClr>
                </a:solidFill>
              </a:rPr>
              <a:t>what</a:t>
            </a:r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 are…</a:t>
            </a:r>
            <a:endParaRPr lang="nl-BE" sz="2500" dirty="0"/>
          </a:p>
        </p:txBody>
      </p:sp>
      <p:sp>
        <p:nvSpPr>
          <p:cNvPr id="80" name="TextBox 79"/>
          <p:cNvSpPr txBox="1"/>
          <p:nvPr/>
        </p:nvSpPr>
        <p:spPr>
          <a:xfrm rot="20575343">
            <a:off x="3732876" y="4413953"/>
            <a:ext cx="40758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err="1"/>
              <a:t>i</a:t>
            </a:r>
            <a:r>
              <a:rPr lang="nl-BE" sz="2500" dirty="0" err="1" smtClean="0"/>
              <a:t>maginary</a:t>
            </a:r>
            <a:r>
              <a:rPr lang="nl-BE" sz="2500" dirty="0" smtClean="0"/>
              <a:t> </a:t>
            </a:r>
            <a:r>
              <a:rPr lang="nl-BE" sz="2500" dirty="0" err="1" smtClean="0"/>
              <a:t>quadratic</a:t>
            </a:r>
            <a:r>
              <a:rPr lang="nl-BE" sz="2500" dirty="0" smtClean="0"/>
              <a:t> orders?</a:t>
            </a:r>
            <a:endParaRPr lang="nl-BE" sz="2500" dirty="0"/>
          </a:p>
        </p:txBody>
      </p:sp>
      <p:sp>
        <p:nvSpPr>
          <p:cNvPr id="81" name="TextBox 80"/>
          <p:cNvSpPr txBox="1"/>
          <p:nvPr/>
        </p:nvSpPr>
        <p:spPr>
          <a:xfrm rot="774733">
            <a:off x="6893715" y="5160816"/>
            <a:ext cx="40758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err="1"/>
              <a:t>i</a:t>
            </a:r>
            <a:r>
              <a:rPr lang="nl-BE" sz="2500" dirty="0" err="1" smtClean="0"/>
              <a:t>deal</a:t>
            </a:r>
            <a:r>
              <a:rPr lang="nl-BE" sz="2500" dirty="0" smtClean="0"/>
              <a:t> class </a:t>
            </a:r>
            <a:r>
              <a:rPr lang="nl-BE" sz="2500" dirty="0" err="1" smtClean="0"/>
              <a:t>groups</a:t>
            </a:r>
            <a:r>
              <a:rPr lang="nl-BE" sz="2500" dirty="0" smtClean="0"/>
              <a:t>?</a:t>
            </a:r>
            <a:endParaRPr lang="nl-BE" sz="2500" dirty="0"/>
          </a:p>
        </p:txBody>
      </p:sp>
      <p:sp>
        <p:nvSpPr>
          <p:cNvPr id="82" name="TextBox 81"/>
          <p:cNvSpPr txBox="1"/>
          <p:nvPr/>
        </p:nvSpPr>
        <p:spPr>
          <a:xfrm rot="21378991">
            <a:off x="5273392" y="5127565"/>
            <a:ext cx="40758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err="1" smtClean="0"/>
              <a:t>isogenies</a:t>
            </a:r>
            <a:r>
              <a:rPr lang="nl-BE" sz="2500" dirty="0" smtClean="0"/>
              <a:t>?</a:t>
            </a:r>
            <a:endParaRPr lang="nl-BE" sz="2500" dirty="0"/>
          </a:p>
        </p:txBody>
      </p:sp>
      <p:sp>
        <p:nvSpPr>
          <p:cNvPr id="83" name="TextBox 82"/>
          <p:cNvSpPr txBox="1"/>
          <p:nvPr/>
        </p:nvSpPr>
        <p:spPr>
          <a:xfrm rot="329940">
            <a:off x="8320580" y="4623023"/>
            <a:ext cx="40758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err="1" smtClean="0"/>
              <a:t>endomorphism</a:t>
            </a:r>
            <a:r>
              <a:rPr lang="nl-BE" sz="2500" dirty="0" smtClean="0"/>
              <a:t> </a:t>
            </a:r>
            <a:r>
              <a:rPr lang="nl-BE" sz="2500" dirty="0" err="1" smtClean="0"/>
              <a:t>rings</a:t>
            </a:r>
            <a:r>
              <a:rPr lang="nl-BE" sz="2500" dirty="0"/>
              <a:t>?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667432" y="5866860"/>
            <a:ext cx="74044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… </a:t>
            </a:r>
            <a:r>
              <a:rPr lang="nl-BE" sz="2500" b="1" dirty="0" err="1" smtClean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500" b="1" dirty="0" err="1" smtClean="0">
                <a:solidFill>
                  <a:schemeClr val="accent2">
                    <a:lumMod val="50000"/>
                  </a:schemeClr>
                </a:solidFill>
              </a:rPr>
              <a:t>then</a:t>
            </a:r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 wat is </a:t>
            </a:r>
            <a:r>
              <a:rPr lang="nl-BE" sz="2500" b="1" dirty="0" err="1" smtClean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 CM </a:t>
            </a:r>
            <a:r>
              <a:rPr lang="nl-BE" sz="2500" b="1" dirty="0" err="1" smtClean="0">
                <a:solidFill>
                  <a:schemeClr val="accent2">
                    <a:lumMod val="50000"/>
                  </a:schemeClr>
                </a:solidFill>
              </a:rPr>
              <a:t>torsor</a:t>
            </a:r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nl-BE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13509" y="992069"/>
                <a:ext cx="11507430" cy="3126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This is </a:t>
                </a:r>
                <a:r>
                  <a:rPr lang="nl-BE" sz="2500" dirty="0" err="1" smtClean="0"/>
                  <a:t>an</a:t>
                </a:r>
                <a:r>
                  <a:rPr lang="nl-BE" sz="2500" dirty="0" smtClean="0"/>
                  <a:t> action of a </a:t>
                </a:r>
                <a:r>
                  <a:rPr lang="nl-BE" sz="2500" dirty="0" err="1" smtClean="0"/>
                  <a:t>commutative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group</a:t>
                </a:r>
                <a:endParaRPr lang="nl-BE" sz="2500" dirty="0" smtClean="0"/>
              </a:p>
              <a:p>
                <a:endParaRPr lang="nl-BE" sz="1500" dirty="0"/>
              </a:p>
              <a:p>
                <a:r>
                  <a:rPr lang="nl-BE" sz="2500" b="0" dirty="0" smtClean="0"/>
                  <a:t>	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BE" sz="2500" b="0" i="0" smtClean="0">
                        <a:latin typeface="Cambria Math" panose="02040503050406030204" pitchFamily="18" charset="0"/>
                      </a:rPr>
                      <m:t>Cl</m:t>
                    </m:r>
                    <m:d>
                      <m:d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,⋅</m:t>
                    </m:r>
                  </m:oMath>
                </a14:m>
                <a:r>
                  <a:rPr lang="nl-BE" sz="2500" dirty="0" smtClean="0"/>
                  <a:t>           (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ideal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class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group</a:t>
                </a:r>
                <a:r>
                  <a:rPr lang="nl-BE" sz="2500" dirty="0" smtClean="0"/>
                  <a:t> of </a:t>
                </a:r>
                <a:r>
                  <a:rPr lang="nl-BE" sz="2500" dirty="0" err="1" smtClean="0"/>
                  <a:t>an</a:t>
                </a:r>
                <a:r>
                  <a:rPr lang="nl-BE" sz="2500" dirty="0" smtClean="0"/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imaginary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quadratic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order</a:t>
                </a:r>
                <a:r>
                  <a:rPr lang="nl-BE" sz="2500" dirty="0" smtClean="0"/>
                  <a:t>)</a:t>
                </a:r>
              </a:p>
              <a:p>
                <a:endParaRPr lang="nl-BE" sz="1500" dirty="0"/>
              </a:p>
              <a:p>
                <a:r>
                  <a:rPr lang="nl-BE" sz="2500" dirty="0"/>
                  <a:t>o</a:t>
                </a:r>
                <a:r>
                  <a:rPr lang="nl-BE" sz="2500" dirty="0" smtClean="0"/>
                  <a:t>n a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set of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form</a:t>
                </a:r>
              </a:p>
              <a:p>
                <a:endParaRPr lang="nl-BE" sz="15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{"/>
                              <m:endChr m:val="}"/>
                              <m:ctrlPr>
                                <a:rPr lang="nl-BE" sz="2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5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l-BE" sz="2500">
                                  <a:latin typeface="Cambria Math" panose="02040503050406030204" pitchFamily="18" charset="0"/>
                                </a:rPr>
                                <m:t>elliptic</m:t>
                              </m:r>
                              <m:r>
                                <a:rPr lang="nl-BE" sz="25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l-BE" sz="2500">
                                  <a:latin typeface="Cambria Math" panose="02040503050406030204" pitchFamily="18" charset="0"/>
                                </a:rPr>
                                <m:t>curves</m:t>
                              </m:r>
                              <m:r>
                                <a:rPr lang="nl-BE" sz="25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type m:val="lin"/>
                                  <m:ctrlP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500" b="1">
                                          <a:latin typeface="Cambria Math" panose="02040503050406030204" pitchFamily="18" charset="0"/>
                                        </a:rPr>
                                        <m:t>𝐅</m:t>
                                      </m:r>
                                    </m:e>
                                    <m:sub>
                                      <m: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nl-BE" sz="25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l-BE" sz="2500">
                                  <a:latin typeface="Cambria Math" panose="02040503050406030204" pitchFamily="18" charset="0"/>
                                </a:rPr>
                                <m:t>with</m:t>
                              </m:r>
                              <m:r>
                                <a:rPr lang="nl-BE" sz="25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2500" b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𝐄𝐧</m:t>
                              </m:r>
                              <m:sSub>
                                <m:sSubPr>
                                  <m:ctrlPr>
                                    <a:rPr lang="nl-BE" sz="2500" b="1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500" b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nl-BE" sz="2500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500" b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𝐅</m:t>
                                      </m:r>
                                    </m:e>
                                    <m:sub>
                                      <m:r>
                                        <a:rPr lang="nl-BE" sz="2500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nl-BE" sz="2500" b="1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500" b="1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</m:d>
                              <m:r>
                                <a:rPr lang="nl-BE" sz="2500" i="1">
                                  <a:latin typeface="Cambria Math" panose="02040503050406030204" pitchFamily="18" charset="0"/>
                                </a:rPr>
                                <m:t>≅</m:t>
                              </m:r>
                              <m:r>
                                <a:rPr lang="nl-BE" sz="2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nl-BE" sz="25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l-BE" sz="250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nl-BE" sz="25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l-BE" sz="2500">
                                  <a:latin typeface="Cambria Math" panose="02040503050406030204" pitchFamily="18" charset="0"/>
                                </a:rPr>
                                <m:t>prescribed</m:t>
                              </m:r>
                              <m:r>
                                <a:rPr lang="nl-BE" sz="25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l-BE" sz="25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sz="2500" b="1" i="0" smtClean="0">
                                              <a:latin typeface="Cambria Math" panose="02040503050406030204" pitchFamily="18" charset="0"/>
                                            </a:rPr>
                                            <m:t>𝐅</m:t>
                                          </m:r>
                                        </m:e>
                                        <m:sub>
                                          <m:r>
                                            <a:rPr lang="nl-BE" sz="25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500" b="1" i="0" smtClean="0"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nl-BE" sz="2500" dirty="0" smtClean="0"/>
              </a:p>
              <a:p>
                <a:endParaRPr lang="nl-BE" sz="1500" dirty="0"/>
              </a:p>
              <a:p>
                <a:r>
                  <a:rPr lang="nl-BE" sz="2500" dirty="0" err="1" smtClean="0"/>
                  <a:t>through</a:t>
                </a:r>
                <a:r>
                  <a:rPr lang="nl-BE" sz="2500" dirty="0" smtClean="0"/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isogenies</a:t>
                </a:r>
                <a:r>
                  <a:rPr lang="nl-BE" sz="2500" dirty="0" smtClean="0"/>
                  <a:t>.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992069"/>
                <a:ext cx="11507430" cy="3126818"/>
              </a:xfrm>
              <a:prstGeom prst="rect">
                <a:avLst/>
              </a:prstGeom>
              <a:blipFill>
                <a:blip r:embed="rId2"/>
                <a:stretch>
                  <a:fillRect l="-847" t="-1559" b="-370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9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ded Corner 12"/>
          <p:cNvSpPr/>
          <p:nvPr/>
        </p:nvSpPr>
        <p:spPr>
          <a:xfrm>
            <a:off x="1006998" y="2060294"/>
            <a:ext cx="9896354" cy="4409953"/>
          </a:xfrm>
          <a:prstGeom prst="foldedCorner">
            <a:avLst>
              <a:gd name="adj" fmla="val 16111"/>
            </a:avLst>
          </a:prstGeom>
          <a:solidFill>
            <a:schemeClr val="accent2">
              <a:lumMod val="50000"/>
              <a:alpha val="2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xtBox 3"/>
          <p:cNvSpPr txBox="1"/>
          <p:nvPr/>
        </p:nvSpPr>
        <p:spPr>
          <a:xfrm>
            <a:off x="313509" y="261258"/>
            <a:ext cx="6470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Quick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overview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509" y="1070355"/>
            <a:ext cx="115931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smtClean="0"/>
              <a:t>Goal: </a:t>
            </a:r>
            <a:r>
              <a:rPr lang="nl-BE" sz="2500" dirty="0" err="1" smtClean="0"/>
              <a:t>to</a:t>
            </a:r>
            <a:r>
              <a:rPr lang="nl-BE" sz="2500" dirty="0" smtClean="0"/>
              <a:t> make a </a:t>
            </a:r>
            <a:r>
              <a:rPr lang="nl-BE" sz="2500" dirty="0" err="1" smtClean="0"/>
              <a:t>quick</a:t>
            </a:r>
            <a:r>
              <a:rPr lang="nl-BE" sz="2500" dirty="0" smtClean="0"/>
              <a:t> </a:t>
            </a:r>
            <a:r>
              <a:rPr lang="nl-BE" sz="2500" dirty="0" err="1" smtClean="0"/>
              <a:t>chronological</a:t>
            </a:r>
            <a:r>
              <a:rPr lang="nl-BE" sz="2500" dirty="0" smtClean="0"/>
              <a:t> tour, </a:t>
            </a:r>
            <a:r>
              <a:rPr lang="nl-BE" sz="2500" dirty="0" err="1" smtClean="0"/>
              <a:t>with</a:t>
            </a:r>
            <a:r>
              <a:rPr lang="nl-BE" sz="2500" dirty="0" smtClean="0"/>
              <a:t> a </a:t>
            </a:r>
            <a:r>
              <a:rPr lang="nl-BE" sz="2500" dirty="0" err="1" smtClean="0"/>
              <a:t>near</a:t>
            </a:r>
            <a:r>
              <a:rPr lang="nl-BE" sz="2500" dirty="0" smtClean="0"/>
              <a:t> </a:t>
            </a:r>
            <a:r>
              <a:rPr lang="nl-BE" sz="2500" dirty="0" err="1" smtClean="0"/>
              <a:t>exclusive</a:t>
            </a:r>
            <a:r>
              <a:rPr lang="nl-BE" sz="2500" dirty="0" smtClean="0"/>
              <a:t> focus on </a:t>
            </a:r>
            <a:r>
              <a:rPr lang="nl-BE" sz="2500" dirty="0" err="1" smtClean="0"/>
              <a:t>key</a:t>
            </a:r>
            <a:r>
              <a:rPr lang="nl-BE" sz="2500" dirty="0" smtClean="0"/>
              <a:t> exchange.</a:t>
            </a:r>
          </a:p>
        </p:txBody>
      </p:sp>
      <p:sp>
        <p:nvSpPr>
          <p:cNvPr id="94" name="TextBox 93"/>
          <p:cNvSpPr txBox="1"/>
          <p:nvPr/>
        </p:nvSpPr>
        <p:spPr>
          <a:xfrm rot="21095873">
            <a:off x="603337" y="1923296"/>
            <a:ext cx="1493448" cy="47705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500" b="1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nl-BE" sz="2500" b="1" dirty="0" err="1" smtClean="0">
                <a:solidFill>
                  <a:schemeClr val="accent2">
                    <a:lumMod val="50000"/>
                  </a:schemeClr>
                </a:solidFill>
              </a:rPr>
              <a:t>sogeny</a:t>
            </a:r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 1</a:t>
            </a:r>
            <a:endParaRPr lang="nl-BE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581305" y="2646276"/>
            <a:ext cx="1084637" cy="47705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1990</a:t>
            </a:r>
            <a:endParaRPr lang="nl-BE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2789499" y="2646276"/>
            <a:ext cx="98463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err="1" smtClean="0"/>
              <a:t>a.o</a:t>
            </a:r>
            <a:r>
              <a:rPr lang="nl-BE" sz="2500" dirty="0" smtClean="0"/>
              <a:t>. </a:t>
            </a:r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Brassard</a:t>
            </a:r>
            <a:r>
              <a:rPr lang="nl-BE" sz="2500" dirty="0" smtClean="0"/>
              <a:t> – </a:t>
            </a:r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Yung</a:t>
            </a:r>
            <a:r>
              <a:rPr lang="nl-BE" sz="2500" dirty="0" smtClean="0"/>
              <a:t>:</a:t>
            </a:r>
          </a:p>
          <a:p>
            <a:r>
              <a:rPr lang="nl-BE" sz="2500" dirty="0" err="1" smtClean="0"/>
              <a:t>Generalize</a:t>
            </a:r>
            <a:r>
              <a:rPr lang="nl-BE" sz="2500" dirty="0" smtClean="0"/>
              <a:t> ‘</a:t>
            </a:r>
            <a:r>
              <a:rPr lang="nl-BE" sz="2500" dirty="0" err="1" smtClean="0"/>
              <a:t>exponentiation</a:t>
            </a:r>
            <a:r>
              <a:rPr lang="nl-BE" sz="2500" dirty="0" smtClean="0"/>
              <a:t> in </a:t>
            </a:r>
            <a:r>
              <a:rPr lang="nl-BE" sz="2500" dirty="0" err="1" smtClean="0"/>
              <a:t>groups</a:t>
            </a:r>
            <a:r>
              <a:rPr lang="nl-BE" sz="2500" dirty="0" smtClean="0"/>
              <a:t>’ </a:t>
            </a:r>
            <a:r>
              <a:rPr lang="nl-BE" sz="2500" dirty="0" err="1" smtClean="0"/>
              <a:t>to</a:t>
            </a:r>
            <a:r>
              <a:rPr lang="nl-BE" sz="2500" dirty="0" smtClean="0"/>
              <a:t> ‘actions of </a:t>
            </a:r>
            <a:r>
              <a:rPr lang="nl-BE" sz="2500" dirty="0" err="1" smtClean="0"/>
              <a:t>groups</a:t>
            </a:r>
            <a:r>
              <a:rPr lang="nl-BE" sz="2500" dirty="0" smtClean="0"/>
              <a:t>’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1581305" y="3895484"/>
            <a:ext cx="1084637" cy="47705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1997</a:t>
            </a:r>
            <a:endParaRPr lang="nl-BE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2789499" y="3895484"/>
            <a:ext cx="9846359" cy="89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 err="1" smtClean="0">
                <a:solidFill>
                  <a:schemeClr val="accent2">
                    <a:lumMod val="50000"/>
                  </a:schemeClr>
                </a:solidFill>
              </a:rPr>
              <a:t>Couveignes</a:t>
            </a:r>
            <a:r>
              <a:rPr lang="nl-BE" sz="2500" dirty="0" smtClean="0"/>
              <a:t> (</a:t>
            </a:r>
            <a:r>
              <a:rPr lang="nl-BE" sz="2500" dirty="0" err="1" smtClean="0"/>
              <a:t>indep</a:t>
            </a:r>
            <a:r>
              <a:rPr lang="nl-BE" sz="2500" dirty="0" smtClean="0"/>
              <a:t>. </a:t>
            </a:r>
            <a:r>
              <a:rPr lang="nl-BE" sz="2500" b="1" dirty="0" err="1" smtClean="0">
                <a:solidFill>
                  <a:schemeClr val="accent2">
                    <a:lumMod val="50000"/>
                  </a:schemeClr>
                </a:solidFill>
              </a:rPr>
              <a:t>Stolbunov</a:t>
            </a:r>
            <a:r>
              <a:rPr lang="nl-BE" sz="2500" dirty="0"/>
              <a:t> </a:t>
            </a:r>
            <a:r>
              <a:rPr lang="nl-BE" sz="2500" dirty="0" smtClean="0"/>
              <a:t>– </a:t>
            </a:r>
            <a:r>
              <a:rPr lang="nl-BE" sz="2500" b="1" dirty="0" err="1" smtClean="0">
                <a:solidFill>
                  <a:schemeClr val="accent2">
                    <a:lumMod val="50000"/>
                  </a:schemeClr>
                </a:solidFill>
              </a:rPr>
              <a:t>Rostovtsev</a:t>
            </a:r>
            <a:r>
              <a:rPr lang="nl-BE" sz="2500" dirty="0" smtClean="0"/>
              <a:t> in 2004):</a:t>
            </a:r>
          </a:p>
          <a:p>
            <a:r>
              <a:rPr lang="nl-BE" sz="2500" dirty="0" err="1" smtClean="0"/>
              <a:t>Use</a:t>
            </a:r>
            <a:r>
              <a:rPr lang="nl-BE" sz="2500" dirty="0" smtClean="0"/>
              <a:t> </a:t>
            </a:r>
            <a:r>
              <a:rPr lang="nl-BE" sz="2500" dirty="0" err="1" smtClean="0"/>
              <a:t>isogeny-based</a:t>
            </a:r>
            <a:r>
              <a:rPr lang="nl-BE" sz="2500" dirty="0" smtClean="0"/>
              <a:t> </a:t>
            </a:r>
            <a:r>
              <a:rPr lang="nl-BE" sz="2500" dirty="0" err="1" smtClean="0"/>
              <a:t>group</a:t>
            </a:r>
            <a:r>
              <a:rPr lang="nl-BE" sz="2500" dirty="0" smtClean="0"/>
              <a:t> actions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1581305" y="5227195"/>
            <a:ext cx="1084637" cy="47705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2003</a:t>
            </a:r>
            <a:endParaRPr lang="nl-BE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2789499" y="5227195"/>
            <a:ext cx="98463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smtClean="0"/>
              <a:t>a.o. </a:t>
            </a:r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Kuperberg</a:t>
            </a:r>
            <a:r>
              <a:rPr lang="nl-BE" sz="2500" dirty="0" smtClean="0"/>
              <a:t>:</a:t>
            </a:r>
          </a:p>
          <a:p>
            <a:r>
              <a:rPr lang="nl-BE" sz="2500" dirty="0" err="1" smtClean="0"/>
              <a:t>Subexponential</a:t>
            </a:r>
            <a:r>
              <a:rPr lang="nl-BE" sz="2500" dirty="0" smtClean="0"/>
              <a:t>-time </a:t>
            </a:r>
            <a:r>
              <a:rPr lang="nl-BE" sz="2500" dirty="0" err="1" smtClean="0"/>
              <a:t>quantum</a:t>
            </a:r>
            <a:r>
              <a:rPr lang="nl-BE" sz="2500" dirty="0" smtClean="0"/>
              <a:t> </a:t>
            </a:r>
            <a:r>
              <a:rPr lang="nl-BE" sz="2500" dirty="0" err="1" smtClean="0"/>
              <a:t>algorithm</a:t>
            </a:r>
            <a:endParaRPr lang="nl-BE" sz="2500" dirty="0" smtClean="0"/>
          </a:p>
        </p:txBody>
      </p:sp>
    </p:spTree>
    <p:extLst>
      <p:ext uri="{BB962C8B-B14F-4D97-AF65-F5344CB8AC3E}">
        <p14:creationId xmlns:p14="http://schemas.microsoft.com/office/powerpoint/2010/main" val="4034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64704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Imaginary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quadratic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orders</a:t>
            </a:r>
            <a:endParaRPr lang="nl-BE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509" y="992069"/>
                <a:ext cx="11507430" cy="1791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For </a:t>
                </a:r>
                <a:r>
                  <a:rPr lang="nl-BE" sz="2500" dirty="0" err="1" smtClean="0"/>
                  <a:t>this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talk’s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purposes</a:t>
                </a:r>
                <a:r>
                  <a:rPr lang="nl-BE" sz="2500" dirty="0" smtClean="0"/>
                  <a:t>, </a:t>
                </a:r>
                <a:r>
                  <a:rPr lang="nl-BE" sz="2500" dirty="0" err="1" smtClean="0"/>
                  <a:t>this</a:t>
                </a:r>
                <a:r>
                  <a:rPr lang="nl-BE" sz="2500" dirty="0" smtClean="0"/>
                  <a:t> is </a:t>
                </a:r>
                <a:r>
                  <a:rPr lang="nl-BE" sz="2500" dirty="0" err="1" smtClean="0"/>
                  <a:t>just</a:t>
                </a:r>
                <a:r>
                  <a:rPr lang="nl-BE" sz="2500" dirty="0" smtClean="0"/>
                  <a:t> a 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ring</a:t>
                </a:r>
                <a:r>
                  <a:rPr lang="nl-BE" sz="2500" dirty="0" smtClean="0"/>
                  <a:t> of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form</a:t>
                </a:r>
              </a:p>
              <a:p>
                <a:endParaRPr lang="nl-BE" sz="15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500" b="1" i="0" smtClean="0">
                          <a:latin typeface="Cambria Math" panose="02040503050406030204" pitchFamily="18" charset="0"/>
                        </a:rPr>
                        <m:t>𝐙</m:t>
                      </m:r>
                      <m:d>
                        <m:dPr>
                          <m:begChr m:val="["/>
                          <m:endChr m:val="]"/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rad>
                        </m:e>
                      </m:d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𝑏</m:t>
                          </m:r>
                          <m:rad>
                            <m:radPr>
                              <m:degHide m:val="on"/>
                              <m:ctrlPr>
                                <a:rPr lang="nl-BE" sz="25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BE" sz="25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BE" sz="25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rad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nl-BE" sz="2500" b="1" i="0" smtClean="0">
                              <a:latin typeface="Cambria Math" panose="02040503050406030204" pitchFamily="18" charset="0"/>
                            </a:rPr>
                            <m:t>𝐙</m:t>
                          </m:r>
                          <m:r>
                            <a:rPr lang="nl-BE" sz="25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nl-BE" sz="2500" dirty="0" smtClean="0"/>
              </a:p>
              <a:p>
                <a:endParaRPr lang="nl-BE" sz="1500" dirty="0"/>
              </a:p>
              <a:p>
                <a:r>
                  <a:rPr lang="nl-BE" sz="2500" dirty="0" err="1" smtClean="0"/>
                  <a:t>where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nl-BE" sz="2500" dirty="0" smtClean="0"/>
                  <a:t> is a squarefree integer. Best-</a:t>
                </a:r>
                <a:r>
                  <a:rPr lang="nl-BE" sz="2500" dirty="0" err="1" smtClean="0"/>
                  <a:t>known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example</a:t>
                </a:r>
                <a:r>
                  <a:rPr lang="nl-BE" sz="2500" dirty="0" smtClean="0"/>
                  <a:t>: the Gaussian integers </a:t>
                </a:r>
                <a14:m>
                  <m:oMath xmlns:m="http://schemas.openxmlformats.org/officeDocument/2006/math">
                    <m:r>
                      <a:rPr lang="nl-BE" sz="2500" b="1" i="0" smtClean="0">
                        <a:latin typeface="Cambria Math" panose="02040503050406030204" pitchFamily="18" charset="0"/>
                      </a:rPr>
                      <m:t>𝐙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BE" sz="25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BE" sz="2500" dirty="0" smtClean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992069"/>
                <a:ext cx="11507430" cy="1791965"/>
              </a:xfrm>
              <a:prstGeom prst="rect">
                <a:avLst/>
              </a:prstGeom>
              <a:blipFill>
                <a:blip r:embed="rId2"/>
                <a:stretch>
                  <a:fillRect l="-847" t="-2721" b="-748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18014" y="5107912"/>
            <a:ext cx="11298420" cy="1449641"/>
            <a:chOff x="548642" y="4898573"/>
            <a:chExt cx="11025051" cy="1449641"/>
          </a:xfrm>
        </p:grpSpPr>
        <p:sp>
          <p:nvSpPr>
            <p:cNvPr id="9" name="Folded Corner 8"/>
            <p:cNvSpPr/>
            <p:nvPr/>
          </p:nvSpPr>
          <p:spPr>
            <a:xfrm>
              <a:off x="548642" y="4898573"/>
              <a:ext cx="11025051" cy="1449641"/>
            </a:xfrm>
            <a:prstGeom prst="foldedCorner">
              <a:avLst>
                <a:gd name="adj" fmla="val 43223"/>
              </a:avLst>
            </a:prstGeom>
            <a:solidFill>
              <a:schemeClr val="accent2">
                <a:lumMod val="5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59833" y="4986560"/>
                  <a:ext cx="10443598" cy="12464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* 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Remark</a:t>
                  </a:r>
                  <a:r>
                    <a:rPr lang="nl-BE" sz="2500" dirty="0" smtClean="0"/>
                    <a:t>: </a:t>
                  </a:r>
                  <a:r>
                    <a:rPr lang="nl-BE" sz="2500" dirty="0" err="1" smtClean="0"/>
                    <a:t>the</a:t>
                  </a:r>
                  <a:r>
                    <a:rPr lang="nl-BE" sz="2500" dirty="0" smtClean="0"/>
                    <a:t> ‘official’ </a:t>
                  </a:r>
                  <a:r>
                    <a:rPr lang="nl-BE" sz="2500" dirty="0" err="1" smtClean="0"/>
                    <a:t>definition</a:t>
                  </a:r>
                  <a:r>
                    <a:rPr lang="nl-BE" sz="2500" dirty="0" smtClean="0"/>
                    <a:t> of </a:t>
                  </a:r>
                  <a:r>
                    <a:rPr lang="nl-BE" sz="2500" dirty="0" err="1" smtClean="0"/>
                    <a:t>an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imaginary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quadratic</a:t>
                  </a:r>
                  <a:r>
                    <a:rPr lang="nl-BE" sz="2500" dirty="0" smtClean="0"/>
                    <a:t> order is </a:t>
                  </a:r>
                  <a:r>
                    <a:rPr lang="nl-BE" sz="2500" dirty="0" err="1" smtClean="0"/>
                    <a:t>slightly</a:t>
                  </a:r>
                  <a:r>
                    <a:rPr lang="nl-BE" sz="2500" dirty="0" smtClean="0"/>
                    <a:t> more </a:t>
                  </a:r>
                  <a:r>
                    <a:rPr lang="nl-BE" sz="2500" dirty="0" err="1" smtClean="0"/>
                    <a:t>general</a:t>
                  </a:r>
                  <a:r>
                    <a:rPr lang="nl-BE" sz="2500" dirty="0" smtClean="0"/>
                    <a:t>, </a:t>
                  </a:r>
                  <a:r>
                    <a:rPr lang="nl-BE" sz="2500" dirty="0" err="1" smtClean="0"/>
                    <a:t>and</a:t>
                  </a:r>
                  <a:r>
                    <a:rPr lang="nl-BE" sz="2500" dirty="0" smtClean="0"/>
                    <a:t> as a </a:t>
                  </a:r>
                  <a:r>
                    <a:rPr lang="nl-BE" sz="2500" dirty="0" err="1" smtClean="0"/>
                    <a:t>consequence</a:t>
                  </a:r>
                  <a:r>
                    <a:rPr lang="nl-BE" sz="2500" dirty="0" smtClean="0"/>
                    <a:t> of </a:t>
                  </a:r>
                  <a:r>
                    <a:rPr lang="nl-BE" sz="2500" dirty="0" err="1" smtClean="0"/>
                    <a:t>this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and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further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sloppinesses</a:t>
                  </a:r>
                  <a:r>
                    <a:rPr lang="nl-BE" sz="2500" dirty="0" smtClean="0"/>
                    <a:t>, </a:t>
                  </a:r>
                  <a:r>
                    <a:rPr lang="nl-BE" sz="2500" dirty="0" err="1" smtClean="0"/>
                    <a:t>some</a:t>
                  </a:r>
                  <a:r>
                    <a:rPr lang="nl-BE" sz="2500" dirty="0" smtClean="0"/>
                    <a:t> of </a:t>
                  </a:r>
                  <a:r>
                    <a:rPr lang="nl-BE" sz="2500" dirty="0" err="1" smtClean="0"/>
                    <a:t>the</a:t>
                  </a:r>
                  <a:r>
                    <a:rPr lang="nl-BE" sz="2500" dirty="0" smtClean="0"/>
                    <a:t> statements below are </a:t>
                  </a:r>
                  <a:r>
                    <a:rPr lang="nl-BE" sz="2500" dirty="0" err="1" smtClean="0"/>
                    <a:t>only</a:t>
                  </a:r>
                  <a:r>
                    <a:rPr lang="nl-BE" sz="2500" dirty="0" smtClean="0"/>
                    <a:t> (100-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nl-BE" sz="2500" dirty="0" smtClean="0"/>
                    <a:t>% </a:t>
                  </a:r>
                  <a:r>
                    <a:rPr lang="nl-BE" sz="2500" dirty="0" err="1" smtClean="0"/>
                    <a:t>precise</a:t>
                  </a:r>
                  <a:r>
                    <a:rPr lang="nl-BE" sz="2500" dirty="0" smtClean="0"/>
                    <a:t>. </a:t>
                  </a:r>
                  <a:endParaRPr lang="nl-BE" sz="25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833" y="4986560"/>
                  <a:ext cx="10443598" cy="1246495"/>
                </a:xfrm>
                <a:prstGeom prst="rect">
                  <a:avLst/>
                </a:prstGeom>
                <a:blipFill>
                  <a:blip r:embed="rId3"/>
                  <a:stretch>
                    <a:fillRect l="-911" t="-3415" r="-399" b="-10732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/>
          <p:cNvSpPr txBox="1"/>
          <p:nvPr/>
        </p:nvSpPr>
        <p:spPr>
          <a:xfrm>
            <a:off x="313509" y="4466201"/>
            <a:ext cx="115074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err="1" smtClean="0"/>
              <a:t>That’s</a:t>
            </a:r>
            <a:r>
              <a:rPr lang="nl-BE" sz="2500" dirty="0" smtClean="0"/>
              <a:t> </a:t>
            </a:r>
            <a:r>
              <a:rPr lang="nl-BE" sz="2500" dirty="0" err="1" smtClean="0"/>
              <a:t>it</a:t>
            </a:r>
            <a:r>
              <a:rPr lang="nl-BE" sz="2500" dirty="0" smtClean="0"/>
              <a:t>! 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3509" y="2987880"/>
                <a:ext cx="11402925" cy="1226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E.g., in </a:t>
                </a:r>
                <a14:m>
                  <m:oMath xmlns:m="http://schemas.openxmlformats.org/officeDocument/2006/math">
                    <m:r>
                      <a:rPr lang="nl-BE" sz="2500" b="1" i="0" smtClean="0">
                        <a:latin typeface="Cambria Math" panose="02040503050406030204" pitchFamily="18" charset="0"/>
                      </a:rPr>
                      <m:t>𝐙</m:t>
                    </m:r>
                    <m:d>
                      <m:dPr>
                        <m:begChr m:val="["/>
                        <m:endChr m:val="]"/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rad>
                      </m:e>
                    </m:d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one</a:t>
                </a:r>
                <a:r>
                  <a:rPr lang="nl-BE" sz="2500" dirty="0" smtClean="0"/>
                  <a:t> has</a:t>
                </a:r>
              </a:p>
              <a:p>
                <a:endParaRPr lang="nl-BE" sz="1500" dirty="0"/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3−</m:t>
                        </m:r>
                        <m:rad>
                          <m:radPr>
                            <m:degHide m:val="on"/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rad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−1+5</m:t>
                        </m:r>
                        <m:rad>
                          <m:radPr>
                            <m:degHide m:val="on"/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rad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=−3+15</m:t>
                    </m:r>
                    <m:rad>
                      <m:radPr>
                        <m:degHide m:val="on"/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ra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ra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−5⋅</m:t>
                    </m:r>
                    <m:d>
                      <m:d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=12+16</m:t>
                    </m:r>
                    <m:rad>
                      <m:radPr>
                        <m:degHide m:val="on"/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rad>
                  </m:oMath>
                </a14:m>
                <a:r>
                  <a:rPr lang="nl-BE" sz="2500" dirty="0" smtClean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2987880"/>
                <a:ext cx="11402925" cy="1226746"/>
              </a:xfrm>
              <a:prstGeom prst="rect">
                <a:avLst/>
              </a:prstGeom>
              <a:blipFill>
                <a:blip r:embed="rId4"/>
                <a:stretch>
                  <a:fillRect l="-855" b="-995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79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509" y="261258"/>
            <a:ext cx="6470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Group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homomorphisms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3510" y="993421"/>
                <a:ext cx="11388495" cy="3554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Recall: a </a:t>
                </a:r>
                <a:r>
                  <a:rPr lang="nl-BE" sz="2500" dirty="0" err="1" smtClean="0"/>
                  <a:t>homomorphism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between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two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groups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,⋅</m:t>
                    </m:r>
                  </m:oMath>
                </a14:m>
                <a:r>
                  <a:rPr lang="nl-BE" sz="2500" b="0" dirty="0" smtClean="0"/>
                  <a:t> </a:t>
                </a:r>
                <a:r>
                  <a:rPr lang="nl-BE" sz="2500" b="0" dirty="0" err="1" smtClean="0"/>
                  <a:t>and</a:t>
                </a:r>
                <a:r>
                  <a:rPr lang="nl-BE" sz="25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,⋅</m:t>
                    </m:r>
                  </m:oMath>
                </a14:m>
                <a:r>
                  <a:rPr lang="nl-BE" sz="2500" b="0" dirty="0" smtClean="0"/>
                  <a:t> is a map</a:t>
                </a:r>
              </a:p>
              <a:p>
                <a:endParaRPr lang="nl-BE" sz="25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BE" sz="2500" b="0" dirty="0" smtClean="0"/>
              </a:p>
              <a:p>
                <a:endParaRPr lang="nl-BE" sz="2500" dirty="0"/>
              </a:p>
              <a:p>
                <a:r>
                  <a:rPr lang="nl-BE" sz="2500" b="0" dirty="0" err="1" smtClean="0"/>
                  <a:t>such</a:t>
                </a:r>
                <a:r>
                  <a:rPr lang="nl-BE" sz="2500" b="0" dirty="0" smtClean="0"/>
                  <a:t> </a:t>
                </a:r>
                <a:r>
                  <a:rPr lang="nl-BE" sz="2500" b="0" dirty="0" err="1" smtClean="0"/>
                  <a:t>that</a:t>
                </a:r>
                <a:endParaRPr lang="nl-BE" sz="2500" b="0" dirty="0" smtClean="0"/>
              </a:p>
              <a:p>
                <a:endParaRPr lang="nl-BE" sz="25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2500" b="0" dirty="0" smtClean="0"/>
              </a:p>
              <a:p>
                <a:endParaRPr lang="nl-BE" sz="2500" dirty="0"/>
              </a:p>
              <a:p>
                <a:r>
                  <a:rPr lang="nl-BE" sz="2500" b="0" dirty="0" err="1" smtClean="0"/>
                  <a:t>for</a:t>
                </a:r>
                <a:r>
                  <a:rPr lang="nl-BE" sz="2500" b="0" dirty="0" smtClean="0"/>
                  <a:t> </a:t>
                </a:r>
                <a:r>
                  <a:rPr lang="nl-BE" sz="2500" b="0" dirty="0" err="1" smtClean="0"/>
                  <a:t>all</a:t>
                </a:r>
                <a:r>
                  <a:rPr lang="nl-BE" sz="2500" b="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BE" sz="2500" b="0" dirty="0" smtClean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10" y="993421"/>
                <a:ext cx="11388495" cy="3554819"/>
              </a:xfrm>
              <a:prstGeom prst="rect">
                <a:avLst/>
              </a:prstGeom>
              <a:blipFill>
                <a:blip r:embed="rId2"/>
                <a:stretch>
                  <a:fillRect l="-856" t="-1372" b="-325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3509" y="4923873"/>
                <a:ext cx="11388495" cy="537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Automatically </a:t>
                </a:r>
                <a:r>
                  <a:rPr lang="nl-BE" sz="2500" dirty="0" err="1" smtClean="0"/>
                  <a:t>satisfies</a:t>
                </a:r>
                <a:r>
                  <a:rPr lang="nl-BE" sz="2500" dirty="0" smtClean="0"/>
                  <a:t>: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nl-BE" sz="2500" b="0" dirty="0" smtClean="0"/>
                  <a:t> </a:t>
                </a:r>
                <a:r>
                  <a:rPr lang="nl-BE" sz="2500" b="0" dirty="0" err="1" smtClean="0"/>
                  <a:t>and</a:t>
                </a:r>
                <a:r>
                  <a:rPr lang="nl-BE" sz="2500" b="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𝜑</m:t>
                    </m:r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nl-BE" sz="2500" b="0" dirty="0" smtClean="0"/>
                  <a:t> </a:t>
                </a:r>
                <a:r>
                  <a:rPr lang="nl-BE" sz="2500" b="0" dirty="0" err="1" smtClean="0"/>
                  <a:t>for</a:t>
                </a:r>
                <a:r>
                  <a:rPr lang="nl-BE" sz="2500" b="0" dirty="0" smtClean="0"/>
                  <a:t> </a:t>
                </a:r>
                <a:r>
                  <a:rPr lang="nl-BE" sz="2500" b="0" dirty="0" err="1" smtClean="0"/>
                  <a:t>all</a:t>
                </a:r>
                <a:r>
                  <a:rPr lang="nl-BE" sz="2500" b="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BE" sz="2500" b="0" dirty="0" smtClean="0"/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4923873"/>
                <a:ext cx="11388495" cy="537711"/>
              </a:xfrm>
              <a:prstGeom prst="rect">
                <a:avLst/>
              </a:prstGeom>
              <a:blipFill>
                <a:blip r:embed="rId3"/>
                <a:stretch>
                  <a:fillRect l="-856" t="-3409" b="-2159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73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107028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Homomorphisms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isomorphisms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endomorphisms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isogenies</a:t>
            </a:r>
            <a:endParaRPr lang="nl-BE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509" y="992069"/>
                <a:ext cx="11507430" cy="2353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and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be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two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elliptic</a:t>
                </a:r>
                <a:r>
                  <a:rPr lang="nl-BE" sz="2500" dirty="0" smtClean="0"/>
                  <a:t> curves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nl-BE" sz="2500" dirty="0" smtClean="0"/>
                  <a:t>.</a:t>
                </a:r>
              </a:p>
              <a:p>
                <a:endParaRPr lang="nl-BE" sz="1500" dirty="0"/>
              </a:p>
              <a:p>
                <a:r>
                  <a:rPr lang="nl-BE" sz="2500" dirty="0" smtClean="0"/>
                  <a:t>In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context of </a:t>
                </a:r>
                <a:r>
                  <a:rPr lang="nl-BE" sz="2500" dirty="0" err="1" smtClean="0"/>
                  <a:t>elliptic</a:t>
                </a:r>
                <a:r>
                  <a:rPr lang="nl-BE" sz="2500" dirty="0" smtClean="0"/>
                  <a:t> curves, a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homomorphism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BE" sz="2500" dirty="0" smtClean="0"/>
                  <a:t> is a map </a:t>
                </a:r>
                <a:r>
                  <a:rPr lang="nl-BE" sz="2500" dirty="0" err="1" smtClean="0"/>
                  <a:t>which</a:t>
                </a:r>
                <a:r>
                  <a:rPr lang="nl-BE" sz="2500" dirty="0" smtClean="0"/>
                  <a:t> is</a:t>
                </a:r>
              </a:p>
              <a:p>
                <a:endParaRPr lang="nl-BE" sz="1500" dirty="0"/>
              </a:p>
              <a:p>
                <a:r>
                  <a:rPr lang="nl-BE" sz="2500" dirty="0" smtClean="0"/>
                  <a:t>	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algebraic</a:t>
                </a:r>
                <a:r>
                  <a:rPr lang="nl-BE" sz="2500" dirty="0" smtClean="0"/>
                  <a:t>, i.e., </a:t>
                </a:r>
                <a:r>
                  <a:rPr lang="nl-BE" sz="2500" dirty="0" err="1" smtClean="0"/>
                  <a:t>can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be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described</a:t>
                </a:r>
                <a:r>
                  <a:rPr lang="nl-BE" sz="2500" dirty="0" smtClean="0"/>
                  <a:t> in </a:t>
                </a:r>
                <a:r>
                  <a:rPr lang="nl-BE" sz="2500" dirty="0" err="1" smtClean="0"/>
                  <a:t>terms</a:t>
                </a:r>
                <a:r>
                  <a:rPr lang="nl-BE" sz="2500" dirty="0" smtClean="0"/>
                  <a:t> of </a:t>
                </a:r>
                <a:r>
                  <a:rPr lang="nl-BE" sz="2500" dirty="0" err="1" smtClean="0"/>
                  <a:t>rational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functions</a:t>
                </a:r>
                <a:endParaRPr lang="nl-BE" sz="2500" dirty="0" smtClean="0"/>
              </a:p>
              <a:p>
                <a:endParaRPr lang="nl-BE" sz="1500" dirty="0"/>
              </a:p>
              <a:p>
                <a:r>
                  <a:rPr lang="nl-BE" sz="2500" dirty="0" smtClean="0"/>
                  <a:t>	a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group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homomorphism</a:t>
                </a:r>
                <a:r>
                  <a:rPr lang="nl-BE" sz="2500" dirty="0" smtClean="0"/>
                  <a:t>, in </a:t>
                </a:r>
                <a:r>
                  <a:rPr lang="nl-BE" sz="2500" dirty="0" err="1" smtClean="0"/>
                  <a:t>particular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nl-BE" sz="2500" dirty="0" smtClean="0"/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992069"/>
                <a:ext cx="11507430" cy="2353401"/>
              </a:xfrm>
              <a:prstGeom prst="rect">
                <a:avLst/>
              </a:prstGeom>
              <a:blipFill>
                <a:blip r:embed="rId2"/>
                <a:stretch>
                  <a:fillRect l="-847" t="-2073" b="-544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54446" y="3391758"/>
                <a:ext cx="857955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err="1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this</a:t>
                </a:r>
                <a:r>
                  <a:rPr lang="nl-BE" sz="2500" dirty="0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means </a:t>
                </a:r>
                <a:r>
                  <a:rPr lang="nl-BE" sz="2500" dirty="0" err="1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that</a:t>
                </a:r>
                <a:r>
                  <a:rPr lang="nl-BE" sz="2500" dirty="0" smtClean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𝜑</m:t>
                    </m:r>
                    <m:d>
                      <m:dPr>
                        <m:ctrlPr>
                          <a:rPr lang="nl-BE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dPr>
                      <m:e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𝑃</m:t>
                        </m:r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+</m:t>
                        </m:r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𝑄</m:t>
                        </m:r>
                      </m:e>
                    </m:d>
                    <m:r>
                      <a:rPr lang="nl-BE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r>
                      <a:rPr lang="nl-BE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𝜑</m:t>
                    </m:r>
                    <m:d>
                      <m:dPr>
                        <m:ctrlPr>
                          <a:rPr lang="nl-BE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dPr>
                      <m:e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𝑃</m:t>
                        </m:r>
                      </m:e>
                    </m:d>
                    <m:r>
                      <a:rPr lang="nl-BE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+</m:t>
                    </m:r>
                    <m:r>
                      <a:rPr lang="nl-BE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𝜑</m:t>
                    </m:r>
                    <m:r>
                      <a:rPr lang="nl-BE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(</m:t>
                    </m:r>
                    <m:r>
                      <a:rPr lang="nl-BE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𝑄</m:t>
                    </m:r>
                    <m:r>
                      <a:rPr lang="nl-BE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)</m:t>
                    </m:r>
                  </m:oMath>
                </a14:m>
                <a:r>
                  <a:rPr lang="nl-BE" sz="25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BE" sz="2500" dirty="0" err="1" smtClean="0">
                    <a:solidFill>
                      <a:schemeClr val="tx1"/>
                    </a:solidFill>
                  </a:rPr>
                  <a:t>for</a:t>
                </a:r>
                <a:r>
                  <a:rPr lang="nl-BE" sz="25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BE" sz="2500" dirty="0" err="1" smtClean="0">
                    <a:solidFill>
                      <a:schemeClr val="tx1"/>
                    </a:solidFill>
                  </a:rPr>
                  <a:t>all</a:t>
                </a:r>
                <a:r>
                  <a:rPr lang="nl-BE" sz="25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BE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BE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nl-BE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l-BE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BE" sz="2500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446" y="3391758"/>
                <a:ext cx="8579556" cy="477054"/>
              </a:xfrm>
              <a:prstGeom prst="rect">
                <a:avLst/>
              </a:prstGeom>
              <a:blipFill>
                <a:blip r:embed="rId3"/>
                <a:stretch>
                  <a:fillRect l="-1208" t="-8861" b="-2911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2363434" y="3303114"/>
            <a:ext cx="891012" cy="340234"/>
          </a:xfrm>
          <a:custGeom>
            <a:avLst/>
            <a:gdLst>
              <a:gd name="connsiteX0" fmla="*/ 78212 w 891012"/>
              <a:gd name="connsiteY0" fmla="*/ 0 h 513105"/>
              <a:gd name="connsiteX1" fmla="*/ 78212 w 891012"/>
              <a:gd name="connsiteY1" fmla="*/ 440267 h 513105"/>
              <a:gd name="connsiteX2" fmla="*/ 891012 w 891012"/>
              <a:gd name="connsiteY2" fmla="*/ 508000 h 51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1012" h="513105">
                <a:moveTo>
                  <a:pt x="78212" y="0"/>
                </a:moveTo>
                <a:cubicBezTo>
                  <a:pt x="10478" y="177800"/>
                  <a:pt x="-57255" y="355600"/>
                  <a:pt x="78212" y="440267"/>
                </a:cubicBezTo>
                <a:cubicBezTo>
                  <a:pt x="213679" y="524934"/>
                  <a:pt x="552345" y="516467"/>
                  <a:pt x="891012" y="508000"/>
                </a:cubicBezTo>
              </a:path>
            </a:pathLst>
          </a:custGeom>
          <a:noFill/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6" name="Group 5"/>
          <p:cNvGrpSpPr/>
          <p:nvPr/>
        </p:nvGrpSpPr>
        <p:grpSpPr>
          <a:xfrm>
            <a:off x="400597" y="4114714"/>
            <a:ext cx="10855234" cy="1841527"/>
            <a:chOff x="548642" y="4898573"/>
            <a:chExt cx="11025051" cy="1933830"/>
          </a:xfrm>
        </p:grpSpPr>
        <p:sp>
          <p:nvSpPr>
            <p:cNvPr id="10" name="Folded Corner 9"/>
            <p:cNvSpPr/>
            <p:nvPr/>
          </p:nvSpPr>
          <p:spPr>
            <a:xfrm>
              <a:off x="548642" y="4898573"/>
              <a:ext cx="11025051" cy="1933830"/>
            </a:xfrm>
            <a:prstGeom prst="foldedCorner">
              <a:avLst>
                <a:gd name="adj" fmla="val 43223"/>
              </a:avLst>
            </a:prstGeom>
            <a:solidFill>
              <a:schemeClr val="accent2">
                <a:lumMod val="5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42040" y="5047988"/>
                  <a:ext cx="10506571" cy="1632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Some 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facts</a:t>
                  </a:r>
                  <a:r>
                    <a:rPr lang="nl-BE" sz="2500" dirty="0" smtClean="0"/>
                    <a:t>: </a:t>
                  </a:r>
                </a:p>
                <a:p>
                  <a:endParaRPr lang="nl-BE" sz="1000" dirty="0" smtClean="0"/>
                </a:p>
                <a:p>
                  <a:r>
                    <a:rPr lang="nl-BE" sz="2500" dirty="0" err="1" smtClean="0"/>
                    <a:t>If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=∞</m:t>
                      </m:r>
                    </m:oMath>
                  </a14:m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and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a14:m>
                  <a:r>
                    <a:rPr lang="nl-BE" sz="2500" dirty="0" smtClean="0"/>
                    <a:t> is </a:t>
                  </a:r>
                  <a:r>
                    <a:rPr lang="nl-BE" sz="2500" dirty="0" err="1" smtClean="0"/>
                    <a:t>algebraic</a:t>
                  </a:r>
                  <a:r>
                    <a:rPr lang="nl-BE" sz="2500" dirty="0" smtClean="0"/>
                    <a:t>, </a:t>
                  </a:r>
                  <a:r>
                    <a:rPr lang="nl-BE" sz="2500" dirty="0" err="1" smtClean="0"/>
                    <a:t>then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it</a:t>
                  </a:r>
                  <a:r>
                    <a:rPr lang="nl-BE" sz="2500" dirty="0" smtClean="0"/>
                    <a:t> is </a:t>
                  </a:r>
                  <a:r>
                    <a:rPr lang="nl-BE" sz="2500" dirty="0" err="1" smtClean="0"/>
                    <a:t>automatically</a:t>
                  </a:r>
                  <a:r>
                    <a:rPr lang="nl-BE" sz="2500" dirty="0" smtClean="0"/>
                    <a:t> a </a:t>
                  </a:r>
                  <a:r>
                    <a:rPr lang="nl-BE" sz="2500" dirty="0" err="1" smtClean="0"/>
                    <a:t>homomorphism</a:t>
                  </a:r>
                  <a:r>
                    <a:rPr lang="nl-BE" sz="2500" dirty="0" smtClean="0"/>
                    <a:t>.</a:t>
                  </a:r>
                </a:p>
                <a:p>
                  <a:endParaRPr lang="nl-BE" sz="1000" dirty="0"/>
                </a:p>
                <a:p>
                  <a:r>
                    <a:rPr lang="nl-BE" sz="2500" dirty="0" smtClean="0"/>
                    <a:t>The 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kernel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BE" sz="2500" b="0" i="0" smtClean="0">
                              <a:latin typeface="Cambria Math" panose="02040503050406030204" pitchFamily="18" charset="0"/>
                            </a:rPr>
                            <m:t>ker</m:t>
                          </m:r>
                        </m:fName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{∞}</m:t>
                          </m:r>
                        </m:e>
                      </m:func>
                    </m:oMath>
                  </a14:m>
                  <a:r>
                    <a:rPr lang="nl-BE" sz="2500" dirty="0" smtClean="0"/>
                    <a:t> is </a:t>
                  </a:r>
                  <a:r>
                    <a:rPr lang="nl-BE" sz="2500" dirty="0" err="1" smtClean="0"/>
                    <a:t>either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all</a:t>
                  </a:r>
                  <a:r>
                    <a:rPr lang="nl-BE" sz="2500" dirty="0" smtClean="0"/>
                    <a:t>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nl-BE" sz="2500" dirty="0" smtClean="0"/>
                    <a:t> or a </a:t>
                  </a:r>
                  <a:r>
                    <a:rPr lang="nl-BE" sz="2500" dirty="0" err="1" smtClean="0"/>
                    <a:t>finite</a:t>
                  </a:r>
                  <a:r>
                    <a:rPr lang="nl-BE" sz="2500" dirty="0" smtClean="0"/>
                    <a:t> subset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nl-BE" sz="2500" dirty="0" smtClean="0"/>
                    <a:t>.</a:t>
                  </a:r>
                  <a:endParaRPr lang="nl-BE" sz="25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040" y="5047988"/>
                  <a:ext cx="10506571" cy="1632177"/>
                </a:xfrm>
                <a:prstGeom prst="rect">
                  <a:avLst/>
                </a:prstGeom>
                <a:blipFill>
                  <a:blip r:embed="rId4"/>
                  <a:stretch>
                    <a:fillRect l="-1002" t="-2745" b="-862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3509" y="6177320"/>
                <a:ext cx="8178586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BE" sz="2500" dirty="0" smtClean="0"/>
                  <a:t>An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isogeny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nl-BE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5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nl-BE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BE" sz="2500" dirty="0"/>
                  <a:t> is a </a:t>
                </a:r>
                <a:r>
                  <a:rPr lang="nl-BE" sz="2500" dirty="0" err="1" smtClean="0"/>
                  <a:t>homomorphism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with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finite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kernel</a:t>
                </a:r>
                <a:r>
                  <a:rPr lang="nl-BE" sz="2500" dirty="0" smtClean="0"/>
                  <a:t>.</a:t>
                </a:r>
                <a:endParaRPr lang="nl-BE" sz="25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6177320"/>
                <a:ext cx="8178586" cy="477054"/>
              </a:xfrm>
              <a:prstGeom prst="rect">
                <a:avLst/>
              </a:prstGeom>
              <a:blipFill>
                <a:blip r:embed="rId5"/>
                <a:stretch>
                  <a:fillRect l="-1192" t="-8861" r="-224" b="-2911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1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107028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Homomorphisms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isomorphisms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endomorphisms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isogenies</a:t>
            </a:r>
            <a:endParaRPr lang="nl-BE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509" y="992069"/>
                <a:ext cx="11507430" cy="4702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Example:</a:t>
                </a:r>
              </a:p>
              <a:p>
                <a:endParaRPr lang="nl-BE" sz="1500" dirty="0"/>
              </a:p>
              <a:p>
                <a:r>
                  <a:rPr lang="nl-BE" sz="2500" dirty="0" smtClean="0"/>
                  <a:t>Let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be</a:t>
                </a:r>
                <a:r>
                  <a:rPr lang="nl-BE" sz="2500" dirty="0" smtClean="0"/>
                  <a:t> a prime </a:t>
                </a:r>
                <a:r>
                  <a:rPr lang="nl-BE" sz="2500" dirty="0" err="1" smtClean="0"/>
                  <a:t>number</a:t>
                </a:r>
                <a:r>
                  <a:rPr lang="nl-BE" sz="2500" dirty="0" smtClean="0"/>
                  <a:t>. Let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satisfy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nl-BE" sz="2500" dirty="0" smtClean="0"/>
                  <a:t>. </a:t>
                </a:r>
                <a:r>
                  <a:rPr lang="nl-BE" sz="2500" dirty="0" err="1" smtClean="0"/>
                  <a:t>Then</a:t>
                </a:r>
                <a:endParaRPr lang="nl-BE" sz="2500" dirty="0" smtClean="0"/>
              </a:p>
              <a:p>
                <a:endParaRPr lang="nl-BE" sz="15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r>
                  <a:rPr lang="nl-BE" sz="2500" dirty="0" smtClean="0"/>
                  <a:t>          </a:t>
                </a:r>
                <a:r>
                  <a:rPr lang="nl-BE" sz="2500" dirty="0" err="1" smtClean="0"/>
                  <a:t>and</a:t>
                </a:r>
                <a:r>
                  <a:rPr lang="nl-BE" sz="2500" dirty="0" smtClean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BE" sz="25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500" b="0" i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nl-BE" sz="2500" dirty="0" smtClean="0"/>
              </a:p>
              <a:p>
                <a:endParaRPr lang="nl-BE" sz="1500" dirty="0"/>
              </a:p>
              <a:p>
                <a:r>
                  <a:rPr lang="nl-BE" sz="2500" dirty="0" smtClean="0"/>
                  <a:t>are </a:t>
                </a:r>
                <a:r>
                  <a:rPr lang="nl-BE" sz="2500" dirty="0" err="1" smtClean="0"/>
                  <a:t>elliptic</a:t>
                </a:r>
                <a:r>
                  <a:rPr lang="nl-BE" sz="2500" dirty="0" smtClean="0"/>
                  <a:t> curves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and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they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admit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map</a:t>
                </a:r>
              </a:p>
              <a:p>
                <a:endParaRPr lang="nl-BE" sz="15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  <m:t>0,0</m:t>
                                  </m:r>
                                </m:e>
                              </m:d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,∞↦∞                                                  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↦</m:t>
                              </m:r>
                              <m:d>
                                <m:dPr>
                                  <m:ctrlP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nl-BE" sz="25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nl-BE" sz="25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nl-BE" sz="25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nl-BE" sz="25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nl-BE" sz="25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nl-BE" sz="25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nl-BE" sz="25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nl-BE" sz="25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nl-BE" sz="25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nl-BE" sz="25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nl-BE" sz="25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sz="25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nl-BE" sz="25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nl-BE" sz="25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nl-BE" sz="25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nl-BE" sz="25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nl-BE" sz="25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sz="25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nl-BE" sz="25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nl-BE" sz="25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≠0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nl-BE" sz="2500" dirty="0" smtClean="0"/>
              </a:p>
              <a:p>
                <a:endParaRPr lang="nl-BE" sz="1500" dirty="0"/>
              </a:p>
              <a:p>
                <a:r>
                  <a:rPr lang="nl-BE" sz="2500" dirty="0" err="1" smtClean="0"/>
                  <a:t>Thus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nl-BE" sz="2500" dirty="0" smtClean="0"/>
                  <a:t> is a </a:t>
                </a:r>
                <a:r>
                  <a:rPr lang="nl-BE" sz="2500" dirty="0" err="1" smtClean="0"/>
                  <a:t>homomorphism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with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kernel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0,0</m:t>
                            </m:r>
                          </m:e>
                        </m:d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, ∞ </m:t>
                        </m:r>
                      </m:e>
                    </m:d>
                  </m:oMath>
                </a14:m>
                <a:r>
                  <a:rPr lang="nl-BE" sz="2500" dirty="0" smtClean="0"/>
                  <a:t>. In </a:t>
                </a:r>
                <a:r>
                  <a:rPr lang="nl-BE" sz="2500" dirty="0" err="1" smtClean="0"/>
                  <a:t>particular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it</a:t>
                </a:r>
                <a:r>
                  <a:rPr lang="nl-BE" sz="2500" dirty="0" smtClean="0"/>
                  <a:t> is </a:t>
                </a:r>
                <a:r>
                  <a:rPr lang="nl-BE" sz="2500" dirty="0" err="1" smtClean="0"/>
                  <a:t>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isogeny</a:t>
                </a:r>
                <a:r>
                  <a:rPr lang="nl-BE" sz="2500" dirty="0" smtClean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992069"/>
                <a:ext cx="11507430" cy="4702378"/>
              </a:xfrm>
              <a:prstGeom prst="rect">
                <a:avLst/>
              </a:prstGeom>
              <a:blipFill>
                <a:blip r:embed="rId2"/>
                <a:stretch>
                  <a:fillRect l="-847" t="-1038" b="-220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78823" y="5936402"/>
            <a:ext cx="11442116" cy="557511"/>
            <a:chOff x="548642" y="4898574"/>
            <a:chExt cx="11025051" cy="1113458"/>
          </a:xfrm>
        </p:grpSpPr>
        <p:sp>
          <p:nvSpPr>
            <p:cNvPr id="13" name="Folded Corner 12"/>
            <p:cNvSpPr/>
            <p:nvPr/>
          </p:nvSpPr>
          <p:spPr>
            <a:xfrm>
              <a:off x="548642" y="4898574"/>
              <a:ext cx="11025051" cy="1113458"/>
            </a:xfrm>
            <a:prstGeom prst="foldedCorner">
              <a:avLst>
                <a:gd name="adj" fmla="val 43223"/>
              </a:avLst>
            </a:prstGeom>
            <a:solidFill>
              <a:schemeClr val="accent2">
                <a:lumMod val="5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5958" y="5025749"/>
              <a:ext cx="1074404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500" b="1" dirty="0" smtClean="0">
                  <a:solidFill>
                    <a:schemeClr val="accent2">
                      <a:lumMod val="50000"/>
                    </a:schemeClr>
                  </a:solidFill>
                </a:rPr>
                <a:t>Exercise</a:t>
              </a:r>
              <a:r>
                <a:rPr lang="nl-BE" sz="2500" dirty="0" smtClean="0"/>
                <a:t>: </a:t>
              </a:r>
              <a:r>
                <a:rPr lang="nl-BE" sz="2500" dirty="0" err="1" smtClean="0"/>
                <a:t>Verify</a:t>
              </a:r>
              <a:r>
                <a:rPr lang="nl-BE" sz="2500" dirty="0" smtClean="0"/>
                <a:t> these claims.</a:t>
              </a:r>
              <a:endParaRPr lang="nl-BE" sz="25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995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107028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Homomorphisms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isomorphisms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endomorphisms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isogenies</a:t>
            </a:r>
            <a:endParaRPr lang="nl-BE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3509" y="992069"/>
                <a:ext cx="11507430" cy="431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err="1" smtClean="0"/>
                  <a:t>Simpler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example</a:t>
                </a:r>
                <a:r>
                  <a:rPr lang="nl-BE" sz="2500" dirty="0" smtClean="0"/>
                  <a:t>: </a:t>
                </a:r>
              </a:p>
              <a:p>
                <a:endParaRPr lang="nl-BE" sz="1500" dirty="0" smtClean="0"/>
              </a:p>
              <a:p>
                <a:endParaRPr lang="nl-BE" sz="1500" dirty="0"/>
              </a:p>
              <a:p>
                <a:r>
                  <a:rPr lang="nl-BE" sz="2500" dirty="0" smtClean="0"/>
                  <a:t>Let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be</a:t>
                </a:r>
                <a:r>
                  <a:rPr lang="nl-BE" sz="2500" dirty="0" smtClean="0"/>
                  <a:t> a prime </a:t>
                </a:r>
                <a:r>
                  <a:rPr lang="nl-BE" sz="2500" dirty="0" err="1" smtClean="0"/>
                  <a:t>number</a:t>
                </a:r>
                <a:r>
                  <a:rPr lang="nl-BE" sz="2500" dirty="0" smtClean="0"/>
                  <a:t>. Let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satisfy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+27</m:t>
                    </m:r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nl-BE" sz="2500" dirty="0" smtClean="0"/>
                  <a:t>. Let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sz="25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sup>
                    </m:sSubSup>
                  </m:oMath>
                </a14:m>
                <a:r>
                  <a:rPr lang="nl-BE" sz="2500" dirty="0" smtClean="0"/>
                  <a:t>. </a:t>
                </a:r>
                <a:r>
                  <a:rPr lang="nl-BE" sz="2500" dirty="0" err="1" smtClean="0"/>
                  <a:t>Then</a:t>
                </a:r>
                <a:endParaRPr lang="nl-BE" sz="2500" dirty="0" smtClean="0"/>
              </a:p>
              <a:p>
                <a:endParaRPr lang="nl-BE" sz="15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nl-BE" sz="2500" dirty="0" smtClean="0"/>
                  <a:t>          </a:t>
                </a:r>
                <a:r>
                  <a:rPr lang="nl-BE" sz="2500" dirty="0" err="1" smtClean="0"/>
                  <a:t>and</a:t>
                </a:r>
                <a:r>
                  <a:rPr lang="nl-BE" sz="2500" dirty="0" smtClean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BE" sz="25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500" b="0" i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nl-BE" sz="2500" dirty="0" smtClean="0"/>
              </a:p>
              <a:p>
                <a:endParaRPr lang="nl-BE" sz="1500" dirty="0"/>
              </a:p>
              <a:p>
                <a:r>
                  <a:rPr lang="nl-BE" sz="2500" dirty="0" smtClean="0"/>
                  <a:t>are </a:t>
                </a:r>
                <a:r>
                  <a:rPr lang="nl-BE" sz="2500" dirty="0" err="1" smtClean="0"/>
                  <a:t>elliptic</a:t>
                </a:r>
                <a:r>
                  <a:rPr lang="nl-BE" sz="2500" dirty="0" smtClean="0"/>
                  <a:t> curves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and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they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admit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map</a:t>
                </a:r>
              </a:p>
              <a:p>
                <a:endParaRPr lang="nl-BE" sz="15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∞↦∞                              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↦</m:t>
                              </m:r>
                              <m:d>
                                <m:dPr>
                                  <m:ctrlP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nl-BE" sz="2500" dirty="0" smtClean="0"/>
              </a:p>
              <a:p>
                <a:endParaRPr lang="nl-BE" sz="1500" dirty="0"/>
              </a:p>
              <a:p>
                <a:r>
                  <a:rPr lang="nl-BE" sz="2500" dirty="0" err="1" smtClean="0"/>
                  <a:t>Then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nl-BE" sz="2500" dirty="0" smtClean="0"/>
                  <a:t> is a </a:t>
                </a:r>
                <a:r>
                  <a:rPr lang="nl-BE" sz="2500" dirty="0" err="1" smtClean="0"/>
                  <a:t>homomorphism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with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kernel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 ∞ </m:t>
                        </m:r>
                      </m:e>
                    </m:d>
                  </m:oMath>
                </a14:m>
                <a:r>
                  <a:rPr lang="nl-BE" sz="2500" dirty="0" smtClean="0"/>
                  <a:t>. In </a:t>
                </a:r>
                <a:r>
                  <a:rPr lang="nl-BE" sz="2500" dirty="0" err="1" smtClean="0"/>
                  <a:t>particular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it</a:t>
                </a:r>
                <a:r>
                  <a:rPr lang="nl-BE" sz="2500" dirty="0" smtClean="0"/>
                  <a:t> is </a:t>
                </a:r>
                <a:r>
                  <a:rPr lang="nl-BE" sz="2500" dirty="0" err="1" smtClean="0"/>
                  <a:t>again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isogeny</a:t>
                </a:r>
                <a:r>
                  <a:rPr lang="nl-BE" sz="2500" dirty="0" smtClean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992069"/>
                <a:ext cx="11507430" cy="4318426"/>
              </a:xfrm>
              <a:prstGeom prst="rect">
                <a:avLst/>
              </a:prstGeom>
              <a:blipFill>
                <a:blip r:embed="rId2"/>
                <a:stretch>
                  <a:fillRect l="-847" t="-1130" b="-254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306435" y="5337356"/>
            <a:ext cx="85795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err="1" smtClean="0">
                <a:sym typeface="Wingdings 2" panose="05020102010507070707" pitchFamily="18" charset="2"/>
              </a:rPr>
              <a:t>will</a:t>
            </a:r>
            <a:r>
              <a:rPr lang="nl-BE" sz="2500" dirty="0" smtClean="0">
                <a:sym typeface="Wingdings 2" panose="05020102010507070707" pitchFamily="18" charset="2"/>
              </a:rPr>
              <a:t> </a:t>
            </a:r>
            <a:r>
              <a:rPr lang="nl-BE" sz="2500" dirty="0" err="1" smtClean="0">
                <a:sym typeface="Wingdings 2" panose="05020102010507070707" pitchFamily="18" charset="2"/>
              </a:rPr>
              <a:t>be</a:t>
            </a:r>
            <a:r>
              <a:rPr lang="nl-BE" sz="2500" dirty="0" smtClean="0">
                <a:sym typeface="Wingdings 2" panose="05020102010507070707" pitchFamily="18" charset="2"/>
              </a:rPr>
              <a:t> </a:t>
            </a:r>
            <a:r>
              <a:rPr lang="nl-BE" sz="2500" dirty="0" err="1" smtClean="0">
                <a:sym typeface="Wingdings 2" panose="05020102010507070707" pitchFamily="18" charset="2"/>
              </a:rPr>
              <a:t>called</a:t>
            </a:r>
            <a:r>
              <a:rPr lang="nl-BE" sz="2500" dirty="0" smtClean="0">
                <a:sym typeface="Wingdings 2" panose="05020102010507070707" pitchFamily="18" charset="2"/>
              </a:rPr>
              <a:t> </a:t>
            </a:r>
            <a:r>
              <a:rPr lang="nl-BE" sz="2500" dirty="0" err="1" smtClean="0">
                <a:sym typeface="Wingdings 2" panose="05020102010507070707" pitchFamily="18" charset="2"/>
              </a:rPr>
              <a:t>an</a:t>
            </a:r>
            <a:r>
              <a:rPr lang="nl-BE" sz="2500" dirty="0" smtClean="0">
                <a:sym typeface="Wingdings 2" panose="05020102010507070707" pitchFamily="18" charset="2"/>
              </a:rPr>
              <a:t> </a:t>
            </a:r>
            <a:r>
              <a:rPr lang="nl-BE" sz="2500" b="1" dirty="0" err="1" smtClean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isomorphism</a:t>
            </a:r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nl-BE" sz="2500" dirty="0" smtClean="0">
                <a:sym typeface="Wingdings 2" panose="05020102010507070707" pitchFamily="18" charset="2"/>
              </a:rPr>
              <a:t>(</a:t>
            </a:r>
            <a:r>
              <a:rPr lang="nl-BE" sz="2500" dirty="0" err="1" smtClean="0">
                <a:sym typeface="Wingdings 2" panose="05020102010507070707" pitchFamily="18" charset="2"/>
              </a:rPr>
              <a:t>see</a:t>
            </a:r>
            <a:r>
              <a:rPr lang="nl-BE" sz="2500" dirty="0" smtClean="0">
                <a:sym typeface="Wingdings 2" panose="05020102010507070707" pitchFamily="18" charset="2"/>
              </a:rPr>
              <a:t> </a:t>
            </a:r>
            <a:r>
              <a:rPr lang="nl-BE" sz="2500" dirty="0" err="1" smtClean="0">
                <a:sym typeface="Wingdings 2" panose="05020102010507070707" pitchFamily="18" charset="2"/>
              </a:rPr>
              <a:t>soon</a:t>
            </a:r>
            <a:r>
              <a:rPr lang="nl-BE" sz="2500" dirty="0" smtClean="0">
                <a:sym typeface="Wingdings 2" panose="05020102010507070707" pitchFamily="18" charset="2"/>
              </a:rPr>
              <a:t>)</a:t>
            </a:r>
            <a:endParaRPr lang="nl-BE" sz="3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835553" y="5226909"/>
            <a:ext cx="429323" cy="383060"/>
          </a:xfrm>
          <a:custGeom>
            <a:avLst/>
            <a:gdLst>
              <a:gd name="connsiteX0" fmla="*/ 78212 w 891012"/>
              <a:gd name="connsiteY0" fmla="*/ 0 h 513105"/>
              <a:gd name="connsiteX1" fmla="*/ 78212 w 891012"/>
              <a:gd name="connsiteY1" fmla="*/ 440267 h 513105"/>
              <a:gd name="connsiteX2" fmla="*/ 891012 w 891012"/>
              <a:gd name="connsiteY2" fmla="*/ 508000 h 51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1012" h="513105">
                <a:moveTo>
                  <a:pt x="78212" y="0"/>
                </a:moveTo>
                <a:cubicBezTo>
                  <a:pt x="10478" y="177800"/>
                  <a:pt x="-57255" y="355600"/>
                  <a:pt x="78212" y="440267"/>
                </a:cubicBezTo>
                <a:cubicBezTo>
                  <a:pt x="213679" y="524934"/>
                  <a:pt x="552345" y="516467"/>
                  <a:pt x="891012" y="508000"/>
                </a:cubicBezTo>
              </a:path>
            </a:pathLst>
          </a:custGeom>
          <a:noFill/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87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3509" y="992069"/>
                <a:ext cx="11507430" cy="4370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Yet </a:t>
                </a:r>
                <a:r>
                  <a:rPr lang="nl-BE" sz="2500" dirty="0" err="1" smtClean="0"/>
                  <a:t>another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example</a:t>
                </a:r>
                <a:r>
                  <a:rPr lang="nl-BE" sz="2500" dirty="0" smtClean="0"/>
                  <a:t>: </a:t>
                </a:r>
              </a:p>
              <a:p>
                <a:endParaRPr lang="nl-BE" sz="1500" dirty="0" smtClean="0"/>
              </a:p>
              <a:p>
                <a:endParaRPr lang="nl-BE" sz="1500" dirty="0"/>
              </a:p>
              <a:p>
                <a:r>
                  <a:rPr lang="nl-BE" sz="2500" dirty="0" smtClean="0"/>
                  <a:t>Let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be</a:t>
                </a:r>
                <a:r>
                  <a:rPr lang="nl-BE" sz="2500" dirty="0" smtClean="0"/>
                  <a:t> a prime </a:t>
                </a:r>
                <a:r>
                  <a:rPr lang="nl-BE" sz="2500" dirty="0" err="1" smtClean="0"/>
                  <a:t>number</a:t>
                </a:r>
                <a:r>
                  <a:rPr lang="nl-BE" sz="2500" dirty="0" smtClean="0"/>
                  <a:t>. </a:t>
                </a:r>
                <a:r>
                  <a:rPr lang="nl-BE" sz="2500" dirty="0" err="1" smtClean="0"/>
                  <a:t>Consider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elliptic</a:t>
                </a:r>
                <a:r>
                  <a:rPr lang="nl-BE" sz="2500" dirty="0" smtClean="0"/>
                  <a:t> curve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defined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by</a:t>
                </a:r>
                <a:endParaRPr lang="nl-BE" sz="2500" dirty="0" smtClean="0"/>
              </a:p>
              <a:p>
                <a:endParaRPr lang="nl-BE" sz="1500" dirty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sz="2500" dirty="0" smtClean="0"/>
                  <a:t>.</a:t>
                </a:r>
              </a:p>
              <a:p>
                <a:endParaRPr lang="nl-BE" sz="1500" dirty="0"/>
              </a:p>
              <a:p>
                <a:r>
                  <a:rPr lang="nl-BE" sz="2500" dirty="0" err="1" smtClean="0"/>
                  <a:t>Then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map</a:t>
                </a:r>
              </a:p>
              <a:p>
                <a:endParaRPr lang="nl-BE" sz="15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∞↦∞                         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↦</m:t>
                              </m:r>
                              <m:d>
                                <m:dPr>
                                  <m:ctrlP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l-BE" sz="25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sSub>
                                    <m:sSubPr>
                                      <m:ctrlP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nl-BE" sz="2500" dirty="0" smtClean="0"/>
              </a:p>
              <a:p>
                <a:endParaRPr lang="nl-BE" sz="1500" dirty="0"/>
              </a:p>
              <a:p>
                <a:r>
                  <a:rPr lang="nl-BE" sz="2500" dirty="0" err="1" smtClean="0"/>
                  <a:t>where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nl-BE" sz="2500" b="1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nl-BE" sz="2500" b="1" i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</m:ba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nl-BE" sz="2500" dirty="0" smtClean="0"/>
                  <a:t> is a square root of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nl-BE" sz="2500" dirty="0" smtClean="0"/>
                  <a:t>, is </a:t>
                </a:r>
                <a:r>
                  <a:rPr lang="nl-BE" sz="2500" dirty="0" err="1" smtClean="0"/>
                  <a:t>again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isogeny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with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kernel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 ∞ </m:t>
                        </m:r>
                      </m:e>
                    </m:d>
                  </m:oMath>
                </a14:m>
                <a:r>
                  <a:rPr lang="nl-BE" sz="2500" dirty="0" smtClean="0"/>
                  <a:t>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992069"/>
                <a:ext cx="11507430" cy="4370107"/>
              </a:xfrm>
              <a:prstGeom prst="rect">
                <a:avLst/>
              </a:prstGeom>
              <a:blipFill>
                <a:blip r:embed="rId2"/>
                <a:stretch>
                  <a:fillRect l="-847" t="-1116" b="-181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13509" y="261258"/>
            <a:ext cx="107028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Homomorphisms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isomorphisms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endomorphisms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isogenies</a:t>
            </a:r>
            <a:endParaRPr lang="nl-BE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13654" y="3929449"/>
            <a:ext cx="10655492" cy="2351532"/>
            <a:chOff x="4213654" y="3929449"/>
            <a:chExt cx="10655492" cy="2351532"/>
          </a:xfrm>
        </p:grpSpPr>
        <p:sp>
          <p:nvSpPr>
            <p:cNvPr id="2" name="Oval 1"/>
            <p:cNvSpPr/>
            <p:nvPr/>
          </p:nvSpPr>
          <p:spPr>
            <a:xfrm>
              <a:off x="4213654" y="3929449"/>
              <a:ext cx="877330" cy="457200"/>
            </a:xfrm>
            <a:prstGeom prst="ellips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423719" y="4386649"/>
              <a:ext cx="1841157" cy="1692875"/>
            </a:xfrm>
            <a:custGeom>
              <a:avLst/>
              <a:gdLst>
                <a:gd name="connsiteX0" fmla="*/ 78212 w 891012"/>
                <a:gd name="connsiteY0" fmla="*/ 0 h 513105"/>
                <a:gd name="connsiteX1" fmla="*/ 78212 w 891012"/>
                <a:gd name="connsiteY1" fmla="*/ 440267 h 513105"/>
                <a:gd name="connsiteX2" fmla="*/ 891012 w 891012"/>
                <a:gd name="connsiteY2" fmla="*/ 508000 h 51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012" h="513105">
                  <a:moveTo>
                    <a:pt x="78212" y="0"/>
                  </a:moveTo>
                  <a:cubicBezTo>
                    <a:pt x="10478" y="177800"/>
                    <a:pt x="-57255" y="355600"/>
                    <a:pt x="78212" y="440267"/>
                  </a:cubicBezTo>
                  <a:cubicBezTo>
                    <a:pt x="213679" y="524934"/>
                    <a:pt x="552345" y="516467"/>
                    <a:pt x="891012" y="508000"/>
                  </a:cubicBezTo>
                </a:path>
              </a:pathLst>
            </a:custGeom>
            <a:noFill/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89590" y="5803927"/>
              <a:ext cx="857955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500" dirty="0" err="1" smtClean="0">
                  <a:sym typeface="Wingdings 2" panose="05020102010507070707" pitchFamily="18" charset="2"/>
                </a:rPr>
                <a:t>will</a:t>
              </a:r>
              <a:r>
                <a:rPr lang="nl-BE" sz="2500" dirty="0" smtClean="0">
                  <a:sym typeface="Wingdings 2" panose="05020102010507070707" pitchFamily="18" charset="2"/>
                </a:rPr>
                <a:t>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be</a:t>
              </a:r>
              <a:r>
                <a:rPr lang="nl-BE" sz="2500" dirty="0" smtClean="0">
                  <a:sym typeface="Wingdings 2" panose="05020102010507070707" pitchFamily="18" charset="2"/>
                </a:rPr>
                <a:t>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called</a:t>
              </a:r>
              <a:r>
                <a:rPr lang="nl-BE" sz="2500" dirty="0" smtClean="0">
                  <a:sym typeface="Wingdings 2" panose="05020102010507070707" pitchFamily="18" charset="2"/>
                </a:rPr>
                <a:t> </a:t>
              </a:r>
              <a:r>
                <a:rPr lang="nl-BE" sz="2500" dirty="0" err="1" smtClean="0">
                  <a:sym typeface="Wingdings 2" panose="05020102010507070707" pitchFamily="18" charset="2"/>
                </a:rPr>
                <a:t>an</a:t>
              </a:r>
              <a:r>
                <a:rPr lang="nl-BE" sz="2500" dirty="0" smtClean="0">
                  <a:sym typeface="Wingdings 2" panose="05020102010507070707" pitchFamily="18" charset="2"/>
                </a:rPr>
                <a:t> </a:t>
              </a:r>
              <a:r>
                <a:rPr lang="nl-BE" sz="2500" b="1" dirty="0" err="1" smtClean="0">
                  <a:solidFill>
                    <a:schemeClr val="accent2">
                      <a:lumMod val="50000"/>
                    </a:schemeClr>
                  </a:solidFill>
                  <a:sym typeface="Wingdings 2" panose="05020102010507070707" pitchFamily="18" charset="2"/>
                </a:rPr>
                <a:t>endomorphism</a:t>
              </a:r>
              <a:endParaRPr lang="nl-BE" sz="3000" dirty="0" smtClean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577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107028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Homomorphisms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isomorphisms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endomorphisms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isogenies</a:t>
            </a:r>
            <a:endParaRPr lang="nl-BE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509" y="992069"/>
                <a:ext cx="11507430" cy="506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A </a:t>
                </a:r>
                <a:r>
                  <a:rPr lang="nl-BE" sz="2500" dirty="0" err="1" smtClean="0"/>
                  <a:t>homomorphism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between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elliptic</a:t>
                </a:r>
                <a:r>
                  <a:rPr lang="nl-BE" sz="2500" dirty="0" smtClean="0"/>
                  <a:t> curve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and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itself</a:t>
                </a:r>
                <a:r>
                  <a:rPr lang="nl-BE" sz="2500" dirty="0" smtClean="0"/>
                  <a:t> is </a:t>
                </a:r>
                <a:r>
                  <a:rPr lang="nl-BE" sz="2500" dirty="0" err="1" smtClean="0"/>
                  <a:t>called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an</a:t>
                </a:r>
                <a:r>
                  <a:rPr lang="nl-BE" sz="2500" dirty="0" smtClean="0"/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endomorphism</a:t>
                </a:r>
                <a:r>
                  <a:rPr lang="nl-BE" sz="2500" dirty="0" smtClean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992069"/>
                <a:ext cx="11507430" cy="506742"/>
              </a:xfrm>
              <a:prstGeom prst="rect">
                <a:avLst/>
              </a:prstGeom>
              <a:blipFill>
                <a:blip r:embed="rId2"/>
                <a:stretch>
                  <a:fillRect l="-847" t="-9639" r="-689" b="-228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13509" y="1650309"/>
            <a:ext cx="22419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500" dirty="0" err="1" smtClean="0"/>
              <a:t>Main</a:t>
            </a:r>
            <a:r>
              <a:rPr lang="nl-BE" sz="2500" dirty="0" smtClean="0"/>
              <a:t> </a:t>
            </a:r>
            <a:r>
              <a:rPr lang="nl-BE" sz="2500" dirty="0" err="1" smtClean="0"/>
              <a:t>examples</a:t>
            </a:r>
            <a:r>
              <a:rPr lang="nl-BE" sz="25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3393" y="2284622"/>
                <a:ext cx="9637557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Multiplication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by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an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integer</a:t>
                </a:r>
                <a:r>
                  <a:rPr lang="nl-BE" sz="2500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𝑚𝑃</m:t>
                    </m:r>
                  </m:oMath>
                </a14:m>
                <a:r>
                  <a:rPr lang="nl-BE" sz="2500" dirty="0" smtClean="0"/>
                  <a:t>.</a:t>
                </a:r>
                <a:endParaRPr lang="nl-BE" sz="25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93" y="2284622"/>
                <a:ext cx="9637557" cy="477054"/>
              </a:xfrm>
              <a:prstGeom prst="rect">
                <a:avLst/>
              </a:prstGeom>
              <a:blipFill>
                <a:blip r:embed="rId3"/>
                <a:stretch>
                  <a:fillRect l="-1012" t="-10256" b="-3076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63392" y="2950246"/>
                <a:ext cx="9637557" cy="1566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BE" sz="2500" dirty="0" smtClean="0"/>
                  <a:t>The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Frobenius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endomorphism</a:t>
                </a:r>
                <a:r>
                  <a:rPr lang="nl-BE" sz="2500" dirty="0" smtClean="0"/>
                  <a:t>:</a:t>
                </a:r>
              </a:p>
              <a:p>
                <a:endParaRPr lang="nl-BE" sz="15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nl-BE" sz="25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l-BE" sz="25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l-BE" sz="2500" i="1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nl-BE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BE" sz="25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BE" sz="2500" i="1">
                                  <a:latin typeface="Cambria Math" panose="02040503050406030204" pitchFamily="18" charset="0"/>
                                </a:rPr>
                                <m:t>∞↦∞                    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l-BE" sz="2500" i="1">
                                  <a:latin typeface="Cambria Math" panose="02040503050406030204" pitchFamily="18" charset="0"/>
                                </a:rPr>
                                <m:t>↦</m:t>
                              </m:r>
                              <m:d>
                                <m:dPr>
                                  <m:ctrlP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bSup>
                                  <m: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l-BE" sz="250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nl-BE" sz="25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nl-BE" sz="25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92" y="2950246"/>
                <a:ext cx="9637557" cy="1566006"/>
              </a:xfrm>
              <a:prstGeom prst="rect">
                <a:avLst/>
              </a:prstGeom>
              <a:blipFill>
                <a:blip r:embed="rId4"/>
                <a:stretch>
                  <a:fillRect l="-1012" t="-311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063392" y="4688368"/>
            <a:ext cx="10502532" cy="1867681"/>
            <a:chOff x="548642" y="4775177"/>
            <a:chExt cx="10763695" cy="3730119"/>
          </a:xfrm>
        </p:grpSpPr>
        <p:sp>
          <p:nvSpPr>
            <p:cNvPr id="9" name="Folded Corner 8"/>
            <p:cNvSpPr/>
            <p:nvPr/>
          </p:nvSpPr>
          <p:spPr>
            <a:xfrm>
              <a:off x="548642" y="4775177"/>
              <a:ext cx="10573735" cy="3730119"/>
            </a:xfrm>
            <a:prstGeom prst="foldedCorner">
              <a:avLst>
                <a:gd name="adj" fmla="val 31314"/>
              </a:avLst>
            </a:prstGeom>
            <a:solidFill>
              <a:schemeClr val="accent2">
                <a:lumMod val="5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85958" y="4902354"/>
                  <a:ext cx="10626379" cy="35352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Exercise</a:t>
                  </a:r>
                  <a:r>
                    <a:rPr lang="nl-BE" sz="2500" dirty="0" smtClean="0"/>
                    <a:t>: Using </a:t>
                  </a:r>
                  <a:r>
                    <a:rPr lang="nl-BE" sz="2500" dirty="0" err="1" smtClean="0"/>
                    <a:t>that</a:t>
                  </a:r>
                  <a:r>
                    <a:rPr lang="nl-BE" sz="2500" dirty="0" smtClean="0"/>
                    <a:t> </a:t>
                  </a:r>
                </a:p>
                <a:p>
                  <a:r>
                    <a:rPr lang="nl-BE" sz="2500" b="0" dirty="0"/>
                    <a:t>	</a:t>
                  </a:r>
                  <a:r>
                    <a:rPr lang="nl-BE" sz="2500" b="0" dirty="0" smtClean="0"/>
                    <a:t>	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nl-BE" sz="2500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a14:m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for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all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bar>
                            <m:barPr>
                              <m:pos m:val="top"/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nl-BE" sz="2500" b="1" i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</m:ba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r>
                    <a:rPr lang="nl-BE" sz="2500" dirty="0" smtClean="0"/>
                    <a:t> </a:t>
                  </a:r>
                </a:p>
                <a:p>
                  <a:r>
                    <a:rPr lang="nl-BE" sz="2500" b="0" dirty="0"/>
                    <a:t>	</a:t>
                  </a:r>
                  <a:r>
                    <a:rPr lang="nl-BE" sz="2500" b="0" dirty="0" smtClean="0"/>
                    <a:t>	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for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all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endParaRPr lang="nl-BE" sz="2500" dirty="0" smtClean="0"/>
                </a:p>
                <a:p>
                  <a:r>
                    <a:rPr lang="nl-BE" sz="2500" dirty="0" smtClean="0"/>
                    <a:t>show </a:t>
                  </a:r>
                  <a:r>
                    <a:rPr lang="nl-BE" sz="2500" dirty="0" err="1" smtClean="0"/>
                    <a:t>that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nl-BE" sz="2500" dirty="0" smtClean="0"/>
                    <a:t> is a well-</a:t>
                  </a:r>
                  <a:r>
                    <a:rPr lang="nl-BE" sz="2500" dirty="0" err="1" smtClean="0"/>
                    <a:t>defined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isogeny</a:t>
                  </a:r>
                  <a:r>
                    <a:rPr lang="nl-BE" sz="2500" dirty="0" smtClean="0"/>
                    <a:t>.</a:t>
                  </a:r>
                  <a:endParaRPr lang="nl-BE" sz="25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958" y="4902354"/>
                  <a:ext cx="10626379" cy="3535231"/>
                </a:xfrm>
                <a:prstGeom prst="rect">
                  <a:avLst/>
                </a:prstGeom>
                <a:blipFill>
                  <a:blip r:embed="rId5"/>
                  <a:stretch>
                    <a:fillRect l="-941" t="-2759" b="-7586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601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107028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Homomorphisms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isomorphisms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endomorphisms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isogenies</a:t>
            </a:r>
            <a:endParaRPr lang="nl-BE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509" y="992069"/>
                <a:ext cx="1150743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A </a:t>
                </a:r>
                <a:r>
                  <a:rPr lang="nl-BE" sz="2500" dirty="0" err="1" smtClean="0"/>
                  <a:t>homomorphism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whose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kernel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equals</a:t>
                </a:r>
                <a:r>
                  <a:rPr lang="nl-BE" sz="2500" dirty="0" smtClean="0"/>
                  <a:t>*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singleton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{ ∞ }</m:t>
                    </m:r>
                  </m:oMath>
                </a14:m>
                <a:r>
                  <a:rPr lang="nl-BE" sz="2500" dirty="0" smtClean="0"/>
                  <a:t> is </a:t>
                </a:r>
                <a:r>
                  <a:rPr lang="nl-BE" sz="2500" dirty="0" err="1" smtClean="0"/>
                  <a:t>called</a:t>
                </a:r>
                <a:r>
                  <a:rPr lang="nl-BE" sz="2500" dirty="0" smtClean="0"/>
                  <a:t> in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isomorphism</a:t>
                </a:r>
                <a:r>
                  <a:rPr lang="nl-BE" sz="2500" dirty="0" smtClean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992069"/>
                <a:ext cx="11507430" cy="477054"/>
              </a:xfrm>
              <a:prstGeom prst="rect">
                <a:avLst/>
              </a:prstGeom>
              <a:blipFill>
                <a:blip r:embed="rId2"/>
                <a:stretch>
                  <a:fillRect l="-847" t="-10256" b="-3076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13509" y="1650309"/>
            <a:ext cx="149977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500" dirty="0" err="1"/>
              <a:t>Examples</a:t>
            </a:r>
            <a:r>
              <a:rPr lang="nl-BE" sz="25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3393" y="2284622"/>
                <a:ext cx="9637557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BE" sz="2500" dirty="0" smtClean="0"/>
                  <a:t>The </a:t>
                </a:r>
                <a:r>
                  <a:rPr lang="nl-BE" sz="2500" dirty="0" err="1" smtClean="0"/>
                  <a:t>negation</a:t>
                </a:r>
                <a:r>
                  <a:rPr lang="nl-BE" sz="2500" dirty="0" smtClean="0"/>
                  <a:t> map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↦−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nl-BE" sz="2500" dirty="0" smtClean="0"/>
                  <a:t>.</a:t>
                </a:r>
                <a:endParaRPr lang="nl-BE" sz="25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93" y="2284622"/>
                <a:ext cx="9637557" cy="477054"/>
              </a:xfrm>
              <a:prstGeom prst="rect">
                <a:avLst/>
              </a:prstGeom>
              <a:blipFill>
                <a:blip r:embed="rId3"/>
                <a:stretch>
                  <a:fillRect l="-1012" t="-10256" b="-3076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63392" y="2876104"/>
                <a:ext cx="9637557" cy="187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BE" sz="2500" dirty="0" smtClean="0"/>
                  <a:t>The </a:t>
                </a:r>
                <a:r>
                  <a:rPr lang="nl-BE" sz="2500" dirty="0" err="1" smtClean="0"/>
                  <a:t>isogeny</a:t>
                </a:r>
                <a:endParaRPr lang="nl-BE" sz="2500" dirty="0" smtClean="0"/>
              </a:p>
              <a:p>
                <a:endParaRPr lang="nl-BE" sz="5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500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nl-BE" sz="25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nl-BE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sz="25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nl-BE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sz="2500" i="1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nl-BE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BE" sz="25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2500" i="1">
                                  <a:latin typeface="Cambria Math" panose="02040503050406030204" pitchFamily="18" charset="0"/>
                                </a:rPr>
                                <m:t>∞↦∞                              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l-BE" sz="2500" i="1">
                                  <a:latin typeface="Cambria Math" panose="02040503050406030204" pitchFamily="18" charset="0"/>
                                </a:rPr>
                                <m:t>↦</m:t>
                              </m:r>
                              <m:d>
                                <m:dPr>
                                  <m:ctrlP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nl-BE" sz="25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nl-BE" sz="2500" dirty="0" smtClean="0"/>
              </a:p>
              <a:p>
                <a:endParaRPr lang="nl-BE" sz="500" dirty="0" smtClean="0"/>
              </a:p>
              <a:p>
                <a:r>
                  <a:rPr lang="nl-BE" sz="2500" dirty="0" smtClean="0"/>
                  <a:t>we </a:t>
                </a:r>
                <a:r>
                  <a:rPr lang="nl-BE" sz="2500" dirty="0" err="1" smtClean="0"/>
                  <a:t>encountered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two</a:t>
                </a:r>
                <a:r>
                  <a:rPr lang="nl-BE" sz="2500" dirty="0" smtClean="0"/>
                  <a:t> slides </a:t>
                </a:r>
                <a:r>
                  <a:rPr lang="nl-BE" sz="2500" dirty="0" err="1" smtClean="0"/>
                  <a:t>ago</a:t>
                </a:r>
                <a:r>
                  <a:rPr lang="nl-BE" sz="2500" dirty="0" smtClean="0"/>
                  <a:t>.</a:t>
                </a:r>
                <a:endParaRPr lang="nl-BE" sz="25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92" y="2876104"/>
                <a:ext cx="9637557" cy="1873783"/>
              </a:xfrm>
              <a:prstGeom prst="rect">
                <a:avLst/>
              </a:prstGeom>
              <a:blipFill>
                <a:blip r:embed="rId4"/>
                <a:stretch>
                  <a:fillRect l="-1012" t="-2606" b="-716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25866" y="4908138"/>
            <a:ext cx="11298420" cy="1665658"/>
            <a:chOff x="548642" y="4898573"/>
            <a:chExt cx="11025051" cy="1665658"/>
          </a:xfrm>
        </p:grpSpPr>
        <p:sp>
          <p:nvSpPr>
            <p:cNvPr id="12" name="Folded Corner 11"/>
            <p:cNvSpPr/>
            <p:nvPr/>
          </p:nvSpPr>
          <p:spPr>
            <a:xfrm>
              <a:off x="548642" y="4898573"/>
              <a:ext cx="11025051" cy="1665658"/>
            </a:xfrm>
            <a:prstGeom prst="foldedCorner">
              <a:avLst>
                <a:gd name="adj" fmla="val 43223"/>
              </a:avLst>
            </a:prstGeom>
            <a:solidFill>
              <a:schemeClr val="accent2">
                <a:lumMod val="5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59833" y="4986560"/>
                  <a:ext cx="10748391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* 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Remark</a:t>
                  </a:r>
                  <a:r>
                    <a:rPr lang="nl-BE" sz="2500" dirty="0" smtClean="0"/>
                    <a:t>: in </a:t>
                  </a:r>
                  <a:r>
                    <a:rPr lang="nl-BE" sz="2500" dirty="0" err="1" smtClean="0"/>
                    <a:t>fact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equality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should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hold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when</a:t>
                  </a:r>
                  <a:r>
                    <a:rPr lang="nl-BE" sz="2500" dirty="0" smtClean="0"/>
                    <a:t> ‘</a:t>
                  </a:r>
                  <a:r>
                    <a:rPr lang="nl-BE" sz="2500" dirty="0" err="1" smtClean="0"/>
                    <a:t>taking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into</a:t>
                  </a:r>
                  <a:r>
                    <a:rPr lang="nl-BE" sz="2500" dirty="0" smtClean="0"/>
                    <a:t> account </a:t>
                  </a:r>
                  <a:r>
                    <a:rPr lang="nl-BE" sz="2500" dirty="0" err="1" smtClean="0"/>
                    <a:t>multiplicities</a:t>
                  </a:r>
                  <a:r>
                    <a:rPr lang="nl-BE" sz="2500" dirty="0" smtClean="0"/>
                    <a:t>’. </a:t>
                  </a:r>
                </a:p>
                <a:p>
                  <a:r>
                    <a:rPr lang="nl-BE" sz="2500" dirty="0" smtClean="0"/>
                    <a:t>In </a:t>
                  </a:r>
                  <a:r>
                    <a:rPr lang="nl-BE" sz="2500" dirty="0" err="1" smtClean="0"/>
                    <a:t>particular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the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Frobenius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endomorphism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nl-BE" sz="2500" dirty="0" smtClean="0"/>
                    <a:t> is 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not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an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isomorphism</a:t>
                  </a:r>
                  <a:r>
                    <a:rPr lang="nl-BE" sz="2500" dirty="0" smtClean="0"/>
                    <a:t>. </a:t>
                  </a:r>
                </a:p>
                <a:p>
                  <a:endParaRPr lang="nl-BE" sz="1500" dirty="0" smtClean="0"/>
                </a:p>
                <a:p>
                  <a:r>
                    <a:rPr lang="nl-BE" sz="2500" dirty="0" smtClean="0"/>
                    <a:t>For </a:t>
                  </a:r>
                  <a:r>
                    <a:rPr lang="nl-BE" sz="2500" dirty="0" err="1" smtClean="0"/>
                    <a:t>almost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all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homomorphisms</a:t>
                  </a:r>
                  <a:r>
                    <a:rPr lang="nl-BE" sz="2500" dirty="0" smtClean="0"/>
                    <a:t> (</a:t>
                  </a:r>
                  <a:r>
                    <a:rPr lang="nl-BE" sz="2500" dirty="0" err="1" smtClean="0"/>
                    <a:t>called</a:t>
                  </a:r>
                  <a:r>
                    <a:rPr lang="nl-BE" sz="2500" dirty="0" smtClean="0"/>
                    <a:t> 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separable</a:t>
                  </a:r>
                  <a:r>
                    <a:rPr lang="nl-BE" sz="2500" dirty="0" smtClean="0"/>
                    <a:t>) </a:t>
                  </a:r>
                  <a:r>
                    <a:rPr lang="nl-BE" sz="2500" dirty="0" err="1" smtClean="0"/>
                    <a:t>there</a:t>
                  </a:r>
                  <a:r>
                    <a:rPr lang="nl-BE" sz="2500" dirty="0" smtClean="0"/>
                    <a:t> are no </a:t>
                  </a:r>
                  <a:r>
                    <a:rPr lang="nl-BE" sz="2500" dirty="0" err="1" smtClean="0"/>
                    <a:t>multiplicities</a:t>
                  </a:r>
                  <a:r>
                    <a:rPr lang="nl-BE" sz="2500" dirty="0" smtClean="0"/>
                    <a:t>.</a:t>
                  </a:r>
                  <a:endParaRPr lang="nl-BE" sz="25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833" y="4986560"/>
                  <a:ext cx="10748391" cy="1477328"/>
                </a:xfrm>
                <a:prstGeom prst="rect">
                  <a:avLst/>
                </a:prstGeom>
                <a:blipFill>
                  <a:blip r:embed="rId5"/>
                  <a:stretch>
                    <a:fillRect l="-885" t="-3306" b="-9091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5024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107028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endomorphism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ring</a:t>
            </a:r>
            <a:endParaRPr lang="nl-BE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509" y="992069"/>
                <a:ext cx="11507430" cy="506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The </a:t>
                </a:r>
                <a:r>
                  <a:rPr lang="nl-BE" sz="2500" dirty="0" err="1" smtClean="0"/>
                  <a:t>endomorphisms</a:t>
                </a:r>
                <a:r>
                  <a:rPr lang="nl-BE" sz="2500" dirty="0" smtClean="0"/>
                  <a:t> of </a:t>
                </a:r>
                <a:r>
                  <a:rPr lang="nl-BE" sz="2500" dirty="0" err="1" smtClean="0"/>
                  <a:t>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elliptic</a:t>
                </a:r>
                <a:r>
                  <a:rPr lang="nl-BE" sz="2500" dirty="0" smtClean="0"/>
                  <a:t> curve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nl-BE" sz="2500" dirty="0" smtClean="0"/>
                  <a:t> form a 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ring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with</a:t>
                </a:r>
                <a:r>
                  <a:rPr lang="nl-BE" sz="2500" dirty="0" smtClean="0"/>
                  <a:t> </a:t>
                </a:r>
                <a:endParaRPr lang="nl-BE" sz="25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992069"/>
                <a:ext cx="11507430" cy="506742"/>
              </a:xfrm>
              <a:prstGeom prst="rect">
                <a:avLst/>
              </a:prstGeom>
              <a:blipFill>
                <a:blip r:embed="rId2"/>
                <a:stretch>
                  <a:fillRect l="-847" t="-9639" b="-228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405023" y="1675624"/>
            <a:ext cx="30434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500" dirty="0" err="1" smtClean="0"/>
              <a:t>pointwise</a:t>
            </a:r>
            <a:r>
              <a:rPr lang="nl-BE" sz="2500" dirty="0" smtClean="0"/>
              <a:t> </a:t>
            </a:r>
            <a:r>
              <a:rPr lang="nl-BE" sz="2500" dirty="0" err="1" smtClean="0"/>
              <a:t>addition</a:t>
            </a:r>
            <a:r>
              <a:rPr lang="nl-BE" sz="2500" dirty="0" smtClean="0"/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509" y="2329491"/>
            <a:ext cx="41349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500" dirty="0" err="1" smtClean="0"/>
              <a:t>multiplication</a:t>
            </a:r>
            <a:r>
              <a:rPr lang="nl-BE" sz="2500" dirty="0" smtClean="0"/>
              <a:t> </a:t>
            </a:r>
            <a:r>
              <a:rPr lang="nl-BE" sz="2500" dirty="0" err="1" smtClean="0"/>
              <a:t>by</a:t>
            </a:r>
            <a:r>
              <a:rPr lang="nl-BE" sz="2500" dirty="0" smtClean="0"/>
              <a:t> </a:t>
            </a:r>
            <a:r>
              <a:rPr lang="nl-BE" sz="2500" dirty="0" err="1" smtClean="0"/>
              <a:t>composition</a:t>
            </a:r>
            <a:r>
              <a:rPr lang="nl-BE" sz="2500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0233" y="1675624"/>
                <a:ext cx="615543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↦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25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233" y="1675624"/>
                <a:ext cx="6155432" cy="477054"/>
              </a:xfrm>
              <a:prstGeom prst="rect">
                <a:avLst/>
              </a:prstGeom>
              <a:blipFill>
                <a:blip r:embed="rId3"/>
                <a:stretch>
                  <a:fillRect l="-396" b="-1794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30872" y="2329491"/>
                <a:ext cx="615543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↦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25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872" y="2329491"/>
                <a:ext cx="6155432" cy="477054"/>
              </a:xfrm>
              <a:prstGeom prst="rect">
                <a:avLst/>
              </a:prstGeom>
              <a:blipFill>
                <a:blip r:embed="rId4"/>
                <a:stretch>
                  <a:fillRect l="-297" b="-1794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93354" y="3079713"/>
            <a:ext cx="11347739" cy="557511"/>
            <a:chOff x="548642" y="4898574"/>
            <a:chExt cx="11025051" cy="1113458"/>
          </a:xfrm>
        </p:grpSpPr>
        <p:sp>
          <p:nvSpPr>
            <p:cNvPr id="11" name="Folded Corner 10"/>
            <p:cNvSpPr/>
            <p:nvPr/>
          </p:nvSpPr>
          <p:spPr>
            <a:xfrm>
              <a:off x="548642" y="4898574"/>
              <a:ext cx="11025051" cy="1113458"/>
            </a:xfrm>
            <a:prstGeom prst="foldedCorner">
              <a:avLst>
                <a:gd name="adj" fmla="val 43223"/>
              </a:avLst>
            </a:prstGeom>
            <a:solidFill>
              <a:schemeClr val="accent2">
                <a:lumMod val="5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958" y="5025749"/>
              <a:ext cx="10744043" cy="952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500" b="1" dirty="0" smtClean="0">
                  <a:solidFill>
                    <a:schemeClr val="accent2">
                      <a:lumMod val="50000"/>
                    </a:schemeClr>
                  </a:solidFill>
                </a:rPr>
                <a:t>Exercise</a:t>
              </a:r>
              <a:r>
                <a:rPr lang="nl-BE" sz="2500" dirty="0" smtClean="0"/>
                <a:t>: </a:t>
              </a:r>
              <a:r>
                <a:rPr lang="nl-BE" sz="2500" dirty="0" err="1" smtClean="0"/>
                <a:t>Verify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that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all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the</a:t>
              </a:r>
              <a:r>
                <a:rPr lang="nl-BE" sz="2500" dirty="0" smtClean="0"/>
                <a:t> ring </a:t>
              </a:r>
              <a:r>
                <a:rPr lang="nl-BE" sz="2500" dirty="0" err="1" smtClean="0"/>
                <a:t>axioms</a:t>
              </a:r>
              <a:r>
                <a:rPr lang="nl-BE" sz="2500" dirty="0" smtClean="0"/>
                <a:t> are </a:t>
              </a:r>
              <a:r>
                <a:rPr lang="nl-BE" sz="2500" dirty="0" err="1" smtClean="0"/>
                <a:t>satisfied</a:t>
              </a:r>
              <a:r>
                <a:rPr lang="nl-BE" sz="2500" dirty="0" smtClean="0"/>
                <a:t>.</a:t>
              </a:r>
              <a:endParaRPr lang="nl-BE" sz="25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0227" y="3893143"/>
            <a:ext cx="12631895" cy="2806170"/>
            <a:chOff x="310227" y="3893143"/>
            <a:chExt cx="12631895" cy="2806170"/>
          </a:xfrm>
        </p:grpSpPr>
        <p:grpSp>
          <p:nvGrpSpPr>
            <p:cNvPr id="2" name="Group 1"/>
            <p:cNvGrpSpPr/>
            <p:nvPr/>
          </p:nvGrpSpPr>
          <p:grpSpPr>
            <a:xfrm>
              <a:off x="310227" y="3893143"/>
              <a:ext cx="12631895" cy="2806170"/>
              <a:chOff x="310227" y="3893143"/>
              <a:chExt cx="12631895" cy="280617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310227" y="3893143"/>
                    <a:ext cx="11507430" cy="22429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BE" sz="2500" dirty="0" smtClean="0"/>
                      <a:t>We make a </a:t>
                    </a:r>
                    <a:r>
                      <a:rPr lang="nl-BE" sz="2500" dirty="0" err="1" smtClean="0"/>
                      <a:t>distinction</a:t>
                    </a:r>
                    <a:r>
                      <a:rPr lang="nl-BE" sz="2500" dirty="0" smtClean="0"/>
                      <a:t> </a:t>
                    </a:r>
                    <a:r>
                      <a:rPr lang="nl-BE" sz="2500" dirty="0" err="1" smtClean="0"/>
                      <a:t>between</a:t>
                    </a:r>
                    <a:r>
                      <a:rPr lang="nl-BE" sz="2500" dirty="0" smtClean="0"/>
                      <a:t>:</a:t>
                    </a:r>
                  </a:p>
                  <a:p>
                    <a:endParaRPr lang="nl-BE" sz="1500" dirty="0"/>
                  </a:p>
                  <a:p>
                    <a:r>
                      <a:rPr lang="nl-BE" sz="2500" dirty="0" smtClean="0"/>
                      <a:t>	</a:t>
                    </a:r>
                    <a:r>
                      <a:rPr lang="nl-BE" sz="2500" dirty="0" err="1" smtClean="0"/>
                      <a:t>the</a:t>
                    </a:r>
                    <a:r>
                      <a:rPr lang="nl-BE" sz="2500" dirty="0" smtClean="0"/>
                      <a:t> ring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1" i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a14:m>
                    <a:r>
                      <a:rPr lang="nl-BE" sz="2500" dirty="0" smtClean="0"/>
                      <a:t>-</a:t>
                    </a:r>
                    <a:r>
                      <a:rPr lang="nl-BE" sz="2500" dirty="0" err="1" smtClean="0"/>
                      <a:t>rational</a:t>
                    </a:r>
                    <a:r>
                      <a:rPr lang="nl-BE" sz="2500" dirty="0" smtClean="0"/>
                      <a:t> </a:t>
                    </a:r>
                    <a:r>
                      <a:rPr lang="nl-BE" sz="2500" dirty="0" err="1" smtClean="0"/>
                      <a:t>endomorphisms</a:t>
                    </a:r>
                    <a:r>
                      <a:rPr lang="nl-BE" sz="2500" dirty="0" smtClean="0"/>
                      <a:t>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l-BE" sz="2500" b="0" i="0" smtClean="0">
                            <a:latin typeface="Cambria Math" panose="02040503050406030204" pitchFamily="18" charset="0"/>
                          </a:rPr>
                          <m:t>En</m:t>
                        </m:r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BE" sz="25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sSub>
                              <m:sSubPr>
                                <m:ctrlP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500" b="1" i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  <m:sub>
                                <m: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sub>
                        </m:s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nl-BE" sz="2500" dirty="0" smtClean="0"/>
                  </a:p>
                  <a:p>
                    <a:endParaRPr lang="nl-BE" sz="1500" dirty="0" smtClean="0"/>
                  </a:p>
                  <a:p>
                    <a:endParaRPr lang="nl-BE" sz="1500" dirty="0" smtClean="0"/>
                  </a:p>
                  <a:p>
                    <a:endParaRPr lang="nl-BE" sz="1500" dirty="0"/>
                  </a:p>
                  <a:p>
                    <a:r>
                      <a:rPr lang="nl-BE" sz="2500" dirty="0" smtClean="0"/>
                      <a:t>	</a:t>
                    </a:r>
                    <a:r>
                      <a:rPr lang="nl-BE" sz="2500" dirty="0" err="1" smtClean="0"/>
                      <a:t>the</a:t>
                    </a:r>
                    <a:r>
                      <a:rPr lang="nl-BE" sz="2500" dirty="0" smtClean="0"/>
                      <a:t> full ring of </a:t>
                    </a:r>
                    <a:r>
                      <a:rPr lang="nl-BE" sz="2500" dirty="0" err="1" smtClean="0"/>
                      <a:t>endomorphisms</a:t>
                    </a:r>
                    <a:r>
                      <a:rPr lang="nl-BE" sz="2500" dirty="0" smtClean="0"/>
                      <a:t>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l-BE" sz="2500" b="0" i="0" smtClean="0">
                            <a:latin typeface="Cambria Math" panose="02040503050406030204" pitchFamily="18" charset="0"/>
                          </a:rPr>
                          <m:t>End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nl-BE" sz="2500" dirty="0" smtClean="0"/>
                      <a:t> </a:t>
                    </a:r>
                    <a:endParaRPr lang="nl-BE" sz="2500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0227" y="3893143"/>
                    <a:ext cx="11507430" cy="224292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900" t="-2174" b="-5707"/>
                    </a:stretch>
                  </a:blipFill>
                </p:spPr>
                <p:txBody>
                  <a:bodyPr/>
                  <a:lstStyle/>
                  <a:p>
                    <a:r>
                      <a:rPr lang="nl-B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Freeform 14"/>
              <p:cNvSpPr/>
              <p:nvPr/>
            </p:nvSpPr>
            <p:spPr>
              <a:xfrm>
                <a:off x="3238101" y="4990601"/>
                <a:ext cx="1124465" cy="335161"/>
              </a:xfrm>
              <a:custGeom>
                <a:avLst/>
                <a:gdLst>
                  <a:gd name="connsiteX0" fmla="*/ 78212 w 891012"/>
                  <a:gd name="connsiteY0" fmla="*/ 0 h 513105"/>
                  <a:gd name="connsiteX1" fmla="*/ 78212 w 891012"/>
                  <a:gd name="connsiteY1" fmla="*/ 440267 h 513105"/>
                  <a:gd name="connsiteX2" fmla="*/ 891012 w 891012"/>
                  <a:gd name="connsiteY2" fmla="*/ 508000 h 51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1012" h="513105">
                    <a:moveTo>
                      <a:pt x="78212" y="0"/>
                    </a:moveTo>
                    <a:cubicBezTo>
                      <a:pt x="10478" y="177800"/>
                      <a:pt x="-57255" y="355600"/>
                      <a:pt x="78212" y="440267"/>
                    </a:cubicBezTo>
                    <a:cubicBezTo>
                      <a:pt x="213679" y="524934"/>
                      <a:pt x="552345" y="516467"/>
                      <a:pt x="891012" y="508000"/>
                    </a:cubicBezTo>
                  </a:path>
                </a:pathLst>
              </a:custGeom>
              <a:noFill/>
              <a:ln w="1905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4362566" y="6145315"/>
                    <a:ext cx="8579556" cy="5539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BE" sz="2500" dirty="0" smtClean="0">
                        <a:sym typeface="Wingdings 2" panose="05020102010507070707" pitchFamily="18" charset="2"/>
                      </a:rPr>
                      <a:t>can </a:t>
                    </a:r>
                    <a:r>
                      <a:rPr lang="nl-BE" sz="2500" dirty="0" err="1" smtClean="0">
                        <a:sym typeface="Wingdings 2" panose="05020102010507070707" pitchFamily="18" charset="2"/>
                      </a:rPr>
                      <a:t>be</a:t>
                    </a:r>
                    <a:r>
                      <a:rPr lang="nl-BE" sz="2500" dirty="0" smtClean="0">
                        <a:sym typeface="Wingdings 2" panose="05020102010507070707" pitchFamily="18" charset="2"/>
                      </a:rPr>
                      <a:t> a </a:t>
                    </a:r>
                    <a:r>
                      <a:rPr lang="nl-BE" sz="2500" dirty="0" err="1" smtClean="0">
                        <a:sym typeface="Wingdings 2" panose="05020102010507070707" pitchFamily="18" charset="2"/>
                      </a:rPr>
                      <a:t>strictly</a:t>
                    </a:r>
                    <a:r>
                      <a:rPr lang="nl-BE" sz="2500" dirty="0" smtClean="0">
                        <a:sym typeface="Wingdings 2" panose="05020102010507070707" pitchFamily="18" charset="2"/>
                      </a:rPr>
                      <a:t> </a:t>
                    </a:r>
                    <a:r>
                      <a:rPr lang="nl-BE" sz="2500" dirty="0" err="1" smtClean="0">
                        <a:sym typeface="Wingdings 2" panose="05020102010507070707" pitchFamily="18" charset="2"/>
                      </a:rPr>
                      <a:t>bigger</a:t>
                    </a:r>
                    <a:r>
                      <a:rPr lang="nl-BE" sz="2500" dirty="0" smtClean="0">
                        <a:sym typeface="Wingdings 2" panose="05020102010507070707" pitchFamily="18" charset="2"/>
                      </a:rPr>
                      <a:t> ring (</a:t>
                    </a:r>
                    <a:r>
                      <a:rPr lang="nl-BE" sz="2500" dirty="0" err="1" smtClean="0">
                        <a:sym typeface="Wingdings 2" panose="05020102010507070707" pitchFamily="18" charset="2"/>
                      </a:rPr>
                      <a:t>see</a:t>
                    </a:r>
                    <a:r>
                      <a:rPr lang="nl-BE" sz="2500" dirty="0" smtClean="0">
                        <a:sym typeface="Wingdings 2" panose="05020102010507070707" pitchFamily="18" charset="2"/>
                      </a:rPr>
                      <a:t> </a:t>
                    </a:r>
                    <a:r>
                      <a:rPr lang="nl-BE" sz="2500" dirty="0" err="1" smtClean="0">
                        <a:sym typeface="Wingdings 2" panose="05020102010507070707" pitchFamily="18" charset="2"/>
                      </a:rPr>
                      <a:t>example</a:t>
                    </a:r>
                    <a:r>
                      <a:rPr lang="nl-BE" sz="2500" dirty="0" smtClean="0">
                        <a:sym typeface="Wingdings 2" panose="05020102010507070707" pitchFamily="18" charset="2"/>
                      </a:rPr>
                      <a:t> </a:t>
                    </a:r>
                    <a:r>
                      <a:rPr lang="nl-BE" sz="2500" dirty="0" err="1" smtClean="0">
                        <a:sym typeface="Wingdings 2" panose="05020102010507070707" pitchFamily="18" charset="2"/>
                      </a:rPr>
                      <a:t>with</a:t>
                    </a:r>
                    <a:r>
                      <a:rPr lang="nl-BE" sz="2500" dirty="0" smtClean="0">
                        <a:sym typeface="Wingdings 2" panose="05020102010507070707" pitchFamily="18" charset="2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nl-BE" sz="2500" b="1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𝒊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−1</m:t>
                            </m:r>
                          </m:e>
                        </m:rad>
                      </m:oMath>
                    </a14:m>
                    <a:r>
                      <a:rPr lang="nl-BE" sz="300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62566" y="6145315"/>
                    <a:ext cx="8579556" cy="55399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208" t="-13187" b="-34066"/>
                    </a:stretch>
                  </a:blipFill>
                </p:spPr>
                <p:txBody>
                  <a:bodyPr/>
                  <a:lstStyle/>
                  <a:p>
                    <a:r>
                      <a:rPr lang="nl-B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Freeform 16"/>
              <p:cNvSpPr/>
              <p:nvPr/>
            </p:nvSpPr>
            <p:spPr>
              <a:xfrm>
                <a:off x="3238101" y="6143899"/>
                <a:ext cx="1124465" cy="331042"/>
              </a:xfrm>
              <a:custGeom>
                <a:avLst/>
                <a:gdLst>
                  <a:gd name="connsiteX0" fmla="*/ 78212 w 891012"/>
                  <a:gd name="connsiteY0" fmla="*/ 0 h 513105"/>
                  <a:gd name="connsiteX1" fmla="*/ 78212 w 891012"/>
                  <a:gd name="connsiteY1" fmla="*/ 440267 h 513105"/>
                  <a:gd name="connsiteX2" fmla="*/ 891012 w 891012"/>
                  <a:gd name="connsiteY2" fmla="*/ 508000 h 51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1012" h="513105">
                    <a:moveTo>
                      <a:pt x="78212" y="0"/>
                    </a:moveTo>
                    <a:cubicBezTo>
                      <a:pt x="10478" y="177800"/>
                      <a:pt x="-57255" y="355600"/>
                      <a:pt x="78212" y="440267"/>
                    </a:cubicBezTo>
                    <a:cubicBezTo>
                      <a:pt x="213679" y="524934"/>
                      <a:pt x="552345" y="516467"/>
                      <a:pt x="891012" y="508000"/>
                    </a:cubicBezTo>
                  </a:path>
                </a:pathLst>
              </a:custGeom>
              <a:noFill/>
              <a:ln w="1905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362566" y="5053802"/>
                  <a:ext cx="8579556" cy="506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500" dirty="0" smtClean="0">
                      <a:sym typeface="Wingdings 2" panose="05020102010507070707" pitchFamily="18" charset="2"/>
                    </a:rPr>
                    <a:t>i.e., </a:t>
                  </a:r>
                  <a:r>
                    <a:rPr lang="nl-BE" sz="2500" dirty="0" err="1" smtClean="0">
                      <a:sym typeface="Wingdings 2" panose="05020102010507070707" pitchFamily="18" charset="2"/>
                    </a:rPr>
                    <a:t>can</a:t>
                  </a:r>
                  <a:r>
                    <a:rPr lang="nl-BE" sz="2500" dirty="0" smtClean="0">
                      <a:sym typeface="Wingdings 2" panose="05020102010507070707" pitchFamily="18" charset="2"/>
                    </a:rPr>
                    <a:t> </a:t>
                  </a:r>
                  <a:r>
                    <a:rPr lang="nl-BE" sz="2500" dirty="0" err="1" smtClean="0">
                      <a:sym typeface="Wingdings 2" panose="05020102010507070707" pitchFamily="18" charset="2"/>
                    </a:rPr>
                    <a:t>be</a:t>
                  </a:r>
                  <a:r>
                    <a:rPr lang="nl-BE" sz="2500" dirty="0" smtClean="0">
                      <a:sym typeface="Wingdings 2" panose="05020102010507070707" pitchFamily="18" charset="2"/>
                    </a:rPr>
                    <a:t> </a:t>
                  </a:r>
                  <a:r>
                    <a:rPr lang="nl-BE" sz="2500" dirty="0" err="1" smtClean="0">
                      <a:sym typeface="Wingdings 2" panose="05020102010507070707" pitchFamily="18" charset="2"/>
                    </a:rPr>
                    <a:t>described</a:t>
                  </a:r>
                  <a:r>
                    <a:rPr lang="nl-BE" sz="2500" dirty="0" smtClean="0">
                      <a:sym typeface="Wingdings 2" panose="05020102010507070707" pitchFamily="18" charset="2"/>
                    </a:rPr>
                    <a:t> </a:t>
                  </a:r>
                  <a:r>
                    <a:rPr lang="nl-BE" sz="2500" dirty="0" err="1" smtClean="0">
                      <a:sym typeface="Wingdings 2" panose="05020102010507070707" pitchFamily="18" charset="2"/>
                    </a:rPr>
                    <a:t>using</a:t>
                  </a:r>
                  <a:r>
                    <a:rPr lang="nl-BE" sz="2500" dirty="0" smtClean="0">
                      <a:sym typeface="Wingdings 2" panose="05020102010507070707" pitchFamily="18" charset="2"/>
                    </a:rPr>
                    <a:t> </a:t>
                  </a:r>
                  <a:r>
                    <a:rPr lang="nl-BE" sz="2500" dirty="0" err="1" smtClean="0">
                      <a:sym typeface="Wingdings 2" panose="05020102010507070707" pitchFamily="18" charset="2"/>
                    </a:rPr>
                    <a:t>coefficients</a:t>
                  </a:r>
                  <a:r>
                    <a:rPr lang="nl-BE" sz="2500" dirty="0" smtClean="0">
                      <a:sym typeface="Wingdings 2" panose="05020102010507070707" pitchFamily="18" charset="2"/>
                    </a:rPr>
                    <a:t>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  <a:sym typeface="Wingdings 2" panose="05020102010507070707" pitchFamily="18" charset="2"/>
                            </a:rPr>
                          </m:ctrlPr>
                        </m:sSubPr>
                        <m:e>
                          <m:r>
                            <a:rPr lang="nl-BE" sz="2500" b="1" i="0" smtClean="0">
                              <a:latin typeface="Cambria Math" panose="02040503050406030204" pitchFamily="18" charset="0"/>
                              <a:sym typeface="Wingdings 2" panose="05020102010507070707" pitchFamily="18" charset="2"/>
                            </a:rPr>
                            <m:t>𝐅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  <a:sym typeface="Wingdings 2" panose="05020102010507070707" pitchFamily="18" charset="2"/>
                            </a:rPr>
                            <m:t>𝑝</m:t>
                          </m:r>
                        </m:sub>
                      </m:sSub>
                    </m:oMath>
                  </a14:m>
                  <a:endParaRPr lang="nl-BE" sz="3000" dirty="0" smtClean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2566" y="5053802"/>
                  <a:ext cx="8579556" cy="506742"/>
                </a:xfrm>
                <a:prstGeom prst="rect">
                  <a:avLst/>
                </a:prstGeom>
                <a:blipFill>
                  <a:blip r:embed="rId7"/>
                  <a:stretch>
                    <a:fillRect l="-1208" t="-8434" b="-22892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8194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107028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endomorphism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ring</a:t>
            </a:r>
            <a:endParaRPr lang="nl-BE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509" y="868499"/>
                <a:ext cx="11507430" cy="1319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err="1" smtClean="0"/>
                  <a:t>Very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remarkable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fact</a:t>
                </a:r>
                <a:r>
                  <a:rPr lang="nl-BE" sz="2500" dirty="0" smtClean="0"/>
                  <a:t>: </a:t>
                </a:r>
              </a:p>
              <a:p>
                <a:endParaRPr lang="nl-BE" sz="2500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2500" b="0" i="0" smtClean="0">
                        <a:latin typeface="Cambria Math" panose="02040503050406030204" pitchFamily="18" charset="0"/>
                      </a:rPr>
                      <m:t>En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sz="25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1" i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500" dirty="0" smtClean="0"/>
                  <a:t> is </a:t>
                </a:r>
                <a:r>
                  <a:rPr lang="nl-BE" sz="2500" dirty="0" err="1" smtClean="0"/>
                  <a:t>isomorphic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to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imaginary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quadratic</a:t>
                </a:r>
                <a:r>
                  <a:rPr lang="nl-BE" sz="2500" dirty="0" smtClean="0"/>
                  <a:t> order, </a:t>
                </a:r>
                <a:r>
                  <a:rPr lang="nl-BE" sz="2500" dirty="0" err="1" smtClean="0"/>
                  <a:t>so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it</a:t>
                </a:r>
                <a:r>
                  <a:rPr lang="nl-BE" sz="2500" dirty="0" smtClean="0"/>
                  <a:t> is a </a:t>
                </a:r>
                <a:r>
                  <a:rPr lang="nl-BE" sz="2500" dirty="0" err="1" smtClean="0"/>
                  <a:t>commutative</a:t>
                </a:r>
                <a:r>
                  <a:rPr lang="nl-BE" sz="2500" dirty="0" smtClean="0"/>
                  <a:t> ring! </a:t>
                </a:r>
                <a:endParaRPr lang="nl-BE" sz="25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868499"/>
                <a:ext cx="11507430" cy="1319592"/>
              </a:xfrm>
              <a:prstGeom prst="rect">
                <a:avLst/>
              </a:prstGeom>
              <a:blipFill>
                <a:blip r:embed="rId2"/>
                <a:stretch>
                  <a:fillRect l="-847" t="-3226" b="-460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olded Corner 17"/>
          <p:cNvSpPr/>
          <p:nvPr/>
        </p:nvSpPr>
        <p:spPr>
          <a:xfrm>
            <a:off x="531341" y="1560402"/>
            <a:ext cx="11071653" cy="627689"/>
          </a:xfrm>
          <a:prstGeom prst="foldedCorner">
            <a:avLst>
              <a:gd name="adj" fmla="val 26160"/>
            </a:avLst>
          </a:prstGeom>
          <a:solidFill>
            <a:schemeClr val="accent2">
              <a:lumMod val="50000"/>
              <a:alpha val="2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13509" y="2441874"/>
                <a:ext cx="11507430" cy="1765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It is </a:t>
                </a:r>
                <a:r>
                  <a:rPr lang="nl-BE" sz="2500" dirty="0" err="1" smtClean="0"/>
                  <a:t>known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that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Frobenius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endomorphism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satisfies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characteristic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equation</a:t>
                </a:r>
                <a:endParaRPr lang="nl-BE" sz="2500" b="1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algn="ctr"/>
                <a:endParaRPr lang="nl-BE" sz="1500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nl-BE" sz="2500" dirty="0" smtClean="0"/>
              </a:p>
              <a:p>
                <a:pPr algn="ctr"/>
                <a:endParaRPr lang="nl-BE" sz="1500" dirty="0"/>
              </a:p>
              <a:p>
                <a:r>
                  <a:rPr lang="nl-BE" sz="2500" dirty="0" err="1" smtClean="0"/>
                  <a:t>where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+1−</m:t>
                    </m:r>
                    <m:d>
                      <m:dPr>
                        <m:begChr m:val="|"/>
                        <m:endChr m:val="|"/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500" b="1" i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  <m:sub>
                                <m: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nl-BE" sz="2500" dirty="0" smtClean="0"/>
                  <a:t> is </a:t>
                </a:r>
                <a:r>
                  <a:rPr lang="nl-BE" sz="2500" dirty="0" err="1" smtClean="0"/>
                  <a:t>called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trace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of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Frobenius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nl-BE" sz="2500" dirty="0" err="1" smtClean="0"/>
                  <a:t>and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nl-BE" sz="2500" dirty="0" smtClean="0"/>
                  <a:t>.</a:t>
                </a:r>
                <a:endParaRPr lang="nl-BE" sz="25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2441874"/>
                <a:ext cx="11507430" cy="1765355"/>
              </a:xfrm>
              <a:prstGeom prst="rect">
                <a:avLst/>
              </a:prstGeom>
              <a:blipFill>
                <a:blip r:embed="rId3"/>
                <a:stretch>
                  <a:fillRect l="-847" t="-2768" b="-622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3452" y="4374735"/>
                <a:ext cx="11878548" cy="2395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Almost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the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good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map</a:t>
                </a:r>
                <a:r>
                  <a:rPr lang="nl-BE" sz="2500" dirty="0" smtClean="0"/>
                  <a:t>: we have a well-</a:t>
                </a:r>
                <a:r>
                  <a:rPr lang="nl-BE" sz="2500" dirty="0" err="1" smtClean="0"/>
                  <a:t>defined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inclusion</a:t>
                </a:r>
                <a:endParaRPr lang="nl-BE" sz="2500" dirty="0"/>
              </a:p>
              <a:p>
                <a:endParaRPr lang="nl-BE" sz="15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500" b="1" i="0" smtClean="0">
                          <a:latin typeface="Cambria Math" panose="02040503050406030204" pitchFamily="18" charset="0"/>
                        </a:rPr>
                        <m:t>𝐙</m:t>
                      </m:r>
                      <m:d>
                        <m:dPr>
                          <m:begChr m:val="["/>
                          <m:endChr m:val="]"/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rad>
                        </m:e>
                      </m:d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↪</m:t>
                      </m:r>
                      <m:r>
                        <m:rPr>
                          <m:sty m:val="p"/>
                        </m:rPr>
                        <a:rPr lang="nl-BE" sz="2500" b="0" i="0" smtClean="0">
                          <a:latin typeface="Cambria Math" panose="02040503050406030204" pitchFamily="18" charset="0"/>
                        </a:rPr>
                        <m:t>En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25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sSub>
                            <m:sSubPr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500" b="1" i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BE" sz="25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d>
                      <m:r>
                        <a:rPr lang="nl-BE" sz="2500" b="0" i="0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BE" sz="2500" b="1" i="0" smtClean="0">
                                  <a:latin typeface="Cambria Math" panose="02040503050406030204" pitchFamily="18" charset="0"/>
                                </a:rPr>
                                <m:t>𝐙</m:t>
                              </m:r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↦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rad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 ↦</m:t>
                              </m:r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nl-BE" sz="2500" dirty="0" smtClean="0"/>
              </a:p>
              <a:p>
                <a:endParaRPr lang="nl-BE" sz="1500" dirty="0" smtClean="0"/>
              </a:p>
              <a:p>
                <a:r>
                  <a:rPr lang="nl-BE" sz="2500" dirty="0"/>
                  <a:t>(</a:t>
                </a:r>
                <a:r>
                  <a:rPr lang="nl-BE" sz="2500" dirty="0" smtClean="0"/>
                  <a:t>in </a:t>
                </a:r>
                <a:r>
                  <a:rPr lang="nl-BE" sz="2500" dirty="0" err="1" smtClean="0"/>
                  <a:t>fact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2500">
                        <a:latin typeface="Cambria Math" panose="02040503050406030204" pitchFamily="18" charset="0"/>
                      </a:rPr>
                      <m:t>En</m:t>
                    </m:r>
                    <m:sSub>
                      <m:sSubPr>
                        <m:ctrlPr>
                          <a:rPr lang="nl-BE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sz="250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sSub>
                          <m:sSubPr>
                            <m:ctrlPr>
                              <a:rPr lang="nl-BE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1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b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nl-BE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BE" sz="25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</m:oMath>
                </a14:m>
                <a:r>
                  <a:rPr lang="nl-BE" sz="2500" dirty="0" smtClean="0"/>
                  <a:t> is </a:t>
                </a:r>
                <a:r>
                  <a:rPr lang="nl-BE" sz="2500" dirty="0" err="1" smtClean="0"/>
                  <a:t>always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slightly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larger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this</a:t>
                </a:r>
                <a:r>
                  <a:rPr lang="nl-BE" sz="2500" dirty="0" smtClean="0"/>
                  <a:t> image, </a:t>
                </a:r>
                <a:r>
                  <a:rPr lang="nl-BE" sz="2500" dirty="0" err="1" smtClean="0"/>
                  <a:t>note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need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not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be</a:t>
                </a:r>
                <a:r>
                  <a:rPr lang="nl-BE" sz="2500" dirty="0" smtClean="0"/>
                  <a:t> squarefree).</a:t>
                </a:r>
                <a:endParaRPr lang="nl-BE" sz="25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52" y="4374735"/>
                <a:ext cx="11878548" cy="2395720"/>
              </a:xfrm>
              <a:prstGeom prst="rect">
                <a:avLst/>
              </a:prstGeom>
              <a:blipFill>
                <a:blip r:embed="rId4"/>
                <a:stretch>
                  <a:fillRect l="-821" t="-2036" b="-22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7722974" y="4374735"/>
            <a:ext cx="4097965" cy="627689"/>
            <a:chOff x="7722974" y="4374735"/>
            <a:chExt cx="4097965" cy="627689"/>
          </a:xfrm>
        </p:grpSpPr>
        <p:sp>
          <p:nvSpPr>
            <p:cNvPr id="10" name="Folded Corner 9"/>
            <p:cNvSpPr/>
            <p:nvPr/>
          </p:nvSpPr>
          <p:spPr>
            <a:xfrm>
              <a:off x="8563232" y="4374735"/>
              <a:ext cx="3257707" cy="627689"/>
            </a:xfrm>
            <a:prstGeom prst="foldedCorner">
              <a:avLst>
                <a:gd name="adj" fmla="val 26160"/>
              </a:avLst>
            </a:prstGeom>
            <a:solidFill>
              <a:schemeClr val="accent2">
                <a:lumMod val="5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686800" y="4436075"/>
              <a:ext cx="291619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5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Exercise</a:t>
              </a:r>
              <a:r>
                <a:rPr lang="nl-BE" sz="2500" dirty="0" smtClean="0"/>
                <a:t>: </a:t>
              </a:r>
              <a:r>
                <a:rPr lang="nl-BE" sz="2500" dirty="0" err="1" smtClean="0"/>
                <a:t>verify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this</a:t>
              </a:r>
              <a:r>
                <a:rPr lang="nl-BE" sz="2500" dirty="0" smtClean="0"/>
                <a:t>!</a:t>
              </a:r>
              <a:endParaRPr lang="nl-BE" sz="2500" dirty="0"/>
            </a:p>
          </p:txBody>
        </p:sp>
        <p:cxnSp>
          <p:nvCxnSpPr>
            <p:cNvPr id="5" name="Straight Arrow Connector 4"/>
            <p:cNvCxnSpPr>
              <a:stCxn id="10" idx="1"/>
            </p:cNvCxnSpPr>
            <p:nvPr/>
          </p:nvCxnSpPr>
          <p:spPr>
            <a:xfrm flipH="1" flipV="1">
              <a:off x="7722974" y="4633785"/>
              <a:ext cx="840258" cy="54795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72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ded Corner 12"/>
          <p:cNvSpPr/>
          <p:nvPr/>
        </p:nvSpPr>
        <p:spPr>
          <a:xfrm>
            <a:off x="1006998" y="2060295"/>
            <a:ext cx="9896354" cy="3090440"/>
          </a:xfrm>
          <a:prstGeom prst="foldedCorner">
            <a:avLst>
              <a:gd name="adj" fmla="val 16111"/>
            </a:avLst>
          </a:prstGeom>
          <a:solidFill>
            <a:schemeClr val="accent2">
              <a:lumMod val="50000"/>
              <a:alpha val="2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xtBox 3"/>
          <p:cNvSpPr txBox="1"/>
          <p:nvPr/>
        </p:nvSpPr>
        <p:spPr>
          <a:xfrm>
            <a:off x="313509" y="261258"/>
            <a:ext cx="6470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accent2">
                    <a:lumMod val="50000"/>
                  </a:schemeClr>
                </a:solidFill>
              </a:rPr>
              <a:t>Quick </a:t>
            </a:r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overview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509" y="1070355"/>
            <a:ext cx="115931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smtClean="0"/>
              <a:t>Goal: </a:t>
            </a:r>
            <a:r>
              <a:rPr lang="nl-BE" sz="2500" dirty="0" err="1" smtClean="0"/>
              <a:t>to</a:t>
            </a:r>
            <a:r>
              <a:rPr lang="nl-BE" sz="2500" dirty="0" smtClean="0"/>
              <a:t> make a </a:t>
            </a:r>
            <a:r>
              <a:rPr lang="nl-BE" sz="2500" dirty="0" err="1" smtClean="0"/>
              <a:t>quick</a:t>
            </a:r>
            <a:r>
              <a:rPr lang="nl-BE" sz="2500" dirty="0" smtClean="0"/>
              <a:t> </a:t>
            </a:r>
            <a:r>
              <a:rPr lang="nl-BE" sz="2500" dirty="0" err="1" smtClean="0"/>
              <a:t>chronological</a:t>
            </a:r>
            <a:r>
              <a:rPr lang="nl-BE" sz="2500" dirty="0" smtClean="0"/>
              <a:t> tour, </a:t>
            </a:r>
            <a:r>
              <a:rPr lang="nl-BE" sz="2500" dirty="0" err="1" smtClean="0"/>
              <a:t>with</a:t>
            </a:r>
            <a:r>
              <a:rPr lang="nl-BE" sz="2500" dirty="0" smtClean="0"/>
              <a:t> a </a:t>
            </a:r>
            <a:r>
              <a:rPr lang="nl-BE" sz="2500" dirty="0" err="1" smtClean="0"/>
              <a:t>near</a:t>
            </a:r>
            <a:r>
              <a:rPr lang="nl-BE" sz="2500" dirty="0" smtClean="0"/>
              <a:t> </a:t>
            </a:r>
            <a:r>
              <a:rPr lang="nl-BE" sz="2500" dirty="0" err="1" smtClean="0"/>
              <a:t>exclusive</a:t>
            </a:r>
            <a:r>
              <a:rPr lang="nl-BE" sz="2500" dirty="0" smtClean="0"/>
              <a:t> focus on </a:t>
            </a:r>
            <a:r>
              <a:rPr lang="nl-BE" sz="2500" dirty="0" err="1" smtClean="0"/>
              <a:t>key</a:t>
            </a:r>
            <a:r>
              <a:rPr lang="nl-BE" sz="2500" dirty="0" smtClean="0"/>
              <a:t> exchange.</a:t>
            </a:r>
          </a:p>
        </p:txBody>
      </p:sp>
      <p:sp>
        <p:nvSpPr>
          <p:cNvPr id="94" name="TextBox 93"/>
          <p:cNvSpPr txBox="1"/>
          <p:nvPr/>
        </p:nvSpPr>
        <p:spPr>
          <a:xfrm rot="21095873">
            <a:off x="603337" y="1923296"/>
            <a:ext cx="1493448" cy="47705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500" b="1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nl-BE" sz="2500" b="1" dirty="0" err="1" smtClean="0">
                <a:solidFill>
                  <a:schemeClr val="accent2">
                    <a:lumMod val="50000"/>
                  </a:schemeClr>
                </a:solidFill>
              </a:rPr>
              <a:t>sogeny</a:t>
            </a:r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 2</a:t>
            </a:r>
            <a:endParaRPr lang="nl-BE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581305" y="2646276"/>
            <a:ext cx="1084637" cy="47705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2006</a:t>
            </a:r>
            <a:endParaRPr lang="nl-BE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2789499" y="2646276"/>
            <a:ext cx="98463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Charles</a:t>
            </a:r>
            <a:r>
              <a:rPr lang="nl-BE" sz="2500" dirty="0" smtClean="0"/>
              <a:t> – </a:t>
            </a:r>
            <a:r>
              <a:rPr lang="nl-BE" sz="2500" b="1" dirty="0" err="1" smtClean="0">
                <a:solidFill>
                  <a:schemeClr val="accent2">
                    <a:lumMod val="50000"/>
                  </a:schemeClr>
                </a:solidFill>
              </a:rPr>
              <a:t>Goren</a:t>
            </a:r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500" dirty="0" smtClean="0"/>
              <a:t>–</a:t>
            </a:r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500" b="1" dirty="0" err="1" smtClean="0">
                <a:solidFill>
                  <a:schemeClr val="accent2">
                    <a:lumMod val="50000"/>
                  </a:schemeClr>
                </a:solidFill>
              </a:rPr>
              <a:t>Lauter</a:t>
            </a:r>
            <a:r>
              <a:rPr lang="nl-BE" sz="2500" dirty="0" smtClean="0"/>
              <a:t>:</a:t>
            </a:r>
          </a:p>
          <a:p>
            <a:r>
              <a:rPr lang="nl-BE" sz="2500" dirty="0" err="1" smtClean="0"/>
              <a:t>Build</a:t>
            </a:r>
            <a:r>
              <a:rPr lang="nl-BE" sz="2500" dirty="0" smtClean="0"/>
              <a:t> </a:t>
            </a:r>
            <a:r>
              <a:rPr lang="nl-BE" sz="2500" dirty="0" err="1" smtClean="0"/>
              <a:t>hash</a:t>
            </a:r>
            <a:r>
              <a:rPr lang="nl-BE" sz="2500" dirty="0" smtClean="0"/>
              <a:t> </a:t>
            </a:r>
            <a:r>
              <a:rPr lang="nl-BE" sz="2500" dirty="0" err="1" smtClean="0"/>
              <a:t>function</a:t>
            </a:r>
            <a:r>
              <a:rPr lang="nl-BE" sz="2500" dirty="0" smtClean="0"/>
              <a:t> </a:t>
            </a:r>
            <a:r>
              <a:rPr lang="nl-BE" sz="2500" dirty="0" err="1" smtClean="0"/>
              <a:t>from</a:t>
            </a:r>
            <a:r>
              <a:rPr lang="nl-BE" sz="2500" dirty="0" smtClean="0"/>
              <a:t> </a:t>
            </a:r>
            <a:r>
              <a:rPr lang="nl-BE" sz="2500" dirty="0" err="1" smtClean="0"/>
              <a:t>supersingular</a:t>
            </a:r>
            <a:r>
              <a:rPr lang="nl-BE" sz="2500" dirty="0" smtClean="0"/>
              <a:t> </a:t>
            </a:r>
            <a:r>
              <a:rPr lang="nl-BE" sz="2500" dirty="0" err="1" smtClean="0"/>
              <a:t>isogeny</a:t>
            </a:r>
            <a:r>
              <a:rPr lang="nl-BE" sz="2500" dirty="0" smtClean="0"/>
              <a:t> </a:t>
            </a:r>
            <a:r>
              <a:rPr lang="nl-BE" sz="2500" dirty="0" err="1" smtClean="0"/>
              <a:t>graph</a:t>
            </a:r>
            <a:r>
              <a:rPr lang="nl-BE" sz="2500" dirty="0" smtClean="0"/>
              <a:t> 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1581305" y="3895484"/>
            <a:ext cx="1084637" cy="47705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2010</a:t>
            </a:r>
            <a:endParaRPr lang="nl-BE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2789499" y="3895484"/>
            <a:ext cx="9846359" cy="89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 err="1" smtClean="0">
                <a:solidFill>
                  <a:schemeClr val="accent2">
                    <a:lumMod val="50000"/>
                  </a:schemeClr>
                </a:solidFill>
              </a:rPr>
              <a:t>Jao</a:t>
            </a:r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2500" dirty="0" smtClean="0"/>
              <a:t>– </a:t>
            </a:r>
            <a:r>
              <a:rPr lang="nl-BE" sz="2500" b="1" dirty="0" smtClean="0">
                <a:solidFill>
                  <a:schemeClr val="accent2">
                    <a:lumMod val="50000"/>
                  </a:schemeClr>
                </a:solidFill>
              </a:rPr>
              <a:t>De </a:t>
            </a:r>
            <a:r>
              <a:rPr lang="nl-BE" sz="2500" b="1" dirty="0" err="1" smtClean="0">
                <a:solidFill>
                  <a:schemeClr val="accent2">
                    <a:lumMod val="50000"/>
                  </a:schemeClr>
                </a:solidFill>
              </a:rPr>
              <a:t>Feo</a:t>
            </a:r>
            <a:r>
              <a:rPr lang="nl-BE" sz="2500" dirty="0" smtClean="0"/>
              <a:t>:</a:t>
            </a:r>
          </a:p>
          <a:p>
            <a:r>
              <a:rPr lang="nl-BE" sz="2500" dirty="0" err="1" smtClean="0"/>
              <a:t>Build</a:t>
            </a:r>
            <a:r>
              <a:rPr lang="nl-BE" sz="2500" dirty="0" smtClean="0"/>
              <a:t> </a:t>
            </a:r>
            <a:r>
              <a:rPr lang="nl-BE" sz="2500" dirty="0" err="1" smtClean="0"/>
              <a:t>key</a:t>
            </a:r>
            <a:r>
              <a:rPr lang="nl-BE" sz="2500" dirty="0" smtClean="0"/>
              <a:t> exchange </a:t>
            </a:r>
            <a:r>
              <a:rPr lang="nl-BE" sz="2500" dirty="0" err="1" smtClean="0"/>
              <a:t>from</a:t>
            </a:r>
            <a:r>
              <a:rPr lang="nl-BE" sz="2500" dirty="0" smtClean="0"/>
              <a:t> </a:t>
            </a:r>
            <a:r>
              <a:rPr lang="nl-BE" sz="2500" dirty="0" err="1" smtClean="0"/>
              <a:t>supersingular</a:t>
            </a:r>
            <a:r>
              <a:rPr lang="nl-BE" sz="2500" dirty="0" smtClean="0"/>
              <a:t> </a:t>
            </a:r>
            <a:r>
              <a:rPr lang="nl-BE" sz="2500" dirty="0" err="1" smtClean="0"/>
              <a:t>isogeny</a:t>
            </a:r>
            <a:r>
              <a:rPr lang="nl-BE" sz="2500" dirty="0" smtClean="0"/>
              <a:t> </a:t>
            </a:r>
            <a:r>
              <a:rPr lang="nl-BE" sz="2500" dirty="0" err="1" smtClean="0"/>
              <a:t>graph</a:t>
            </a:r>
            <a:endParaRPr lang="nl-BE" sz="2500" dirty="0" smtClean="0"/>
          </a:p>
        </p:txBody>
      </p:sp>
    </p:spTree>
    <p:extLst>
      <p:ext uri="{BB962C8B-B14F-4D97-AF65-F5344CB8AC3E}">
        <p14:creationId xmlns:p14="http://schemas.microsoft.com/office/powerpoint/2010/main" val="34309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107028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endomorphism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ring</a:t>
            </a:r>
            <a:endParaRPr lang="nl-BE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09319" y="1053854"/>
                <a:ext cx="8311620" cy="1781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As </a:t>
                </a:r>
                <a:r>
                  <a:rPr lang="nl-BE" sz="2500" dirty="0" err="1" smtClean="0"/>
                  <a:t>for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full ring of </a:t>
                </a:r>
                <a:r>
                  <a:rPr lang="nl-BE" sz="2500" dirty="0" err="1" smtClean="0"/>
                  <a:t>endomorphisms</a:t>
                </a:r>
                <a:r>
                  <a:rPr lang="nl-BE" sz="2500" dirty="0" smtClean="0"/>
                  <a:t>, </a:t>
                </a:r>
                <a:r>
                  <a:rPr lang="nl-BE" sz="2500" dirty="0" err="1" smtClean="0"/>
                  <a:t>one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usually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simply</a:t>
                </a:r>
                <a:r>
                  <a:rPr lang="nl-BE" sz="2500" dirty="0" smtClean="0"/>
                  <a:t> has</a:t>
                </a:r>
              </a:p>
              <a:p>
                <a:endParaRPr lang="nl-BE" sz="1500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2500" b="0" i="0" smtClean="0">
                        <a:latin typeface="Cambria Math" panose="02040503050406030204" pitchFamily="18" charset="0"/>
                      </a:rPr>
                      <m:t>En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sz="25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1" i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nl-BE" sz="25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BE" sz="2500" b="0" i="0" smtClean="0">
                        <a:latin typeface="Cambria Math" panose="02040503050406030204" pitchFamily="18" charset="0"/>
                      </a:rPr>
                      <m:t>End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500" i="1" dirty="0" smtClean="0"/>
                  <a:t>.</a:t>
                </a:r>
              </a:p>
              <a:p>
                <a:pPr algn="ctr"/>
                <a:endParaRPr lang="nl-BE" sz="1500" i="1" dirty="0"/>
              </a:p>
              <a:p>
                <a:r>
                  <a:rPr lang="nl-BE" sz="2500" dirty="0" err="1" smtClean="0"/>
                  <a:t>If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this</a:t>
                </a:r>
                <a:r>
                  <a:rPr lang="nl-BE" sz="2500" dirty="0" smtClean="0"/>
                  <a:t> is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case </a:t>
                </a:r>
                <a:r>
                  <a:rPr lang="nl-BE" sz="2500" dirty="0" err="1" smtClean="0"/>
                  <a:t>then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our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elliptic</a:t>
                </a:r>
                <a:r>
                  <a:rPr lang="nl-BE" sz="2500" dirty="0" smtClean="0"/>
                  <a:t> curve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nl-BE" sz="2500" dirty="0" smtClean="0"/>
                  <a:t> is </a:t>
                </a:r>
                <a:r>
                  <a:rPr lang="nl-BE" sz="2500" dirty="0" err="1" smtClean="0"/>
                  <a:t>called</a:t>
                </a:r>
                <a:r>
                  <a:rPr lang="nl-BE" sz="2500" dirty="0" smtClean="0"/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ordinary</a:t>
                </a:r>
                <a:r>
                  <a:rPr lang="nl-BE" sz="2500" dirty="0" smtClean="0"/>
                  <a:t>.</a:t>
                </a:r>
                <a:endParaRPr lang="nl-BE" sz="25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319" y="1053854"/>
                <a:ext cx="8311620" cy="1781257"/>
              </a:xfrm>
              <a:prstGeom prst="rect">
                <a:avLst/>
              </a:prstGeom>
              <a:blipFill>
                <a:blip r:embed="rId2"/>
                <a:stretch>
                  <a:fillRect l="-1247" t="-2740" b="-753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3508" y="3368688"/>
                <a:ext cx="11610761" cy="1781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Exceptionally </a:t>
                </a:r>
                <a:r>
                  <a:rPr lang="nl-BE" sz="2500" dirty="0" err="1" smtClean="0"/>
                  <a:t>it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can</a:t>
                </a:r>
                <a:r>
                  <a:rPr lang="nl-BE" sz="2500" dirty="0" smtClean="0"/>
                  <a:t> happen </a:t>
                </a:r>
                <a:r>
                  <a:rPr lang="nl-BE" sz="2500" dirty="0" err="1" smtClean="0"/>
                  <a:t>that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inclusion</a:t>
                </a:r>
                <a:endParaRPr lang="nl-BE" sz="2500" dirty="0" smtClean="0"/>
              </a:p>
              <a:p>
                <a:endParaRPr lang="nl-BE" sz="15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BE" sz="2500" b="0" i="0" smtClean="0">
                          <a:latin typeface="Cambria Math" panose="02040503050406030204" pitchFamily="18" charset="0"/>
                        </a:rPr>
                        <m:t>En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25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sSub>
                            <m:sSubPr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500" b="1" i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nl-BE" sz="2500" b="0" i="0" smtClean="0">
                          <a:latin typeface="Cambria Math" panose="02040503050406030204" pitchFamily="18" charset="0"/>
                        </a:rPr>
                        <m:t>End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2500" i="1" dirty="0" smtClean="0"/>
              </a:p>
              <a:p>
                <a:pPr algn="ctr"/>
                <a:endParaRPr lang="nl-BE" sz="1500" i="1" dirty="0"/>
              </a:p>
              <a:p>
                <a:r>
                  <a:rPr lang="nl-BE" sz="2500" dirty="0" smtClean="0"/>
                  <a:t>is </a:t>
                </a:r>
                <a:r>
                  <a:rPr lang="nl-BE" sz="2500" dirty="0" err="1" smtClean="0"/>
                  <a:t>strict</a:t>
                </a:r>
                <a:r>
                  <a:rPr lang="nl-BE" sz="2500" dirty="0" smtClean="0"/>
                  <a:t>, in </a:t>
                </a:r>
                <a:r>
                  <a:rPr lang="nl-BE" sz="2500" dirty="0" err="1" smtClean="0"/>
                  <a:t>which</a:t>
                </a:r>
                <a:r>
                  <a:rPr lang="nl-BE" sz="2500" dirty="0" smtClean="0"/>
                  <a:t> case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nl-BE" sz="2500" dirty="0" smtClean="0"/>
                  <a:t> is </a:t>
                </a:r>
                <a:r>
                  <a:rPr lang="nl-BE" sz="2500" dirty="0" err="1" smtClean="0"/>
                  <a:t>called</a:t>
                </a:r>
                <a:r>
                  <a:rPr lang="nl-BE" sz="2500" dirty="0" smtClean="0"/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supersingular</a:t>
                </a:r>
                <a:r>
                  <a:rPr lang="nl-BE" sz="2500" dirty="0" smtClean="0"/>
                  <a:t>. In </a:t>
                </a:r>
                <a:r>
                  <a:rPr lang="nl-BE" sz="2500" dirty="0" err="1" smtClean="0"/>
                  <a:t>this</a:t>
                </a:r>
                <a:r>
                  <a:rPr lang="nl-BE" sz="2500" dirty="0" smtClean="0"/>
                  <a:t> case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2500">
                        <a:latin typeface="Cambria Math" panose="02040503050406030204" pitchFamily="18" charset="0"/>
                      </a:rPr>
                      <m:t>End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500" dirty="0" smtClean="0"/>
                  <a:t> is </a:t>
                </a:r>
                <a:r>
                  <a:rPr lang="nl-BE" sz="2500" dirty="0" err="1" smtClean="0"/>
                  <a:t>not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commutative</a:t>
                </a:r>
                <a:r>
                  <a:rPr lang="nl-BE" sz="2500" dirty="0" smtClean="0"/>
                  <a:t>! </a:t>
                </a:r>
                <a:endParaRPr lang="nl-BE" sz="25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8" y="3368688"/>
                <a:ext cx="11610761" cy="1781257"/>
              </a:xfrm>
              <a:prstGeom prst="rect">
                <a:avLst/>
              </a:prstGeom>
              <a:blipFill>
                <a:blip r:embed="rId3"/>
                <a:stretch>
                  <a:fillRect l="-840" t="-2740" r="-735" b="-753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4652606" y="5149945"/>
            <a:ext cx="7244712" cy="1253467"/>
            <a:chOff x="4652606" y="5014018"/>
            <a:chExt cx="7244712" cy="1253467"/>
          </a:xfrm>
        </p:grpSpPr>
        <p:sp>
          <p:nvSpPr>
            <p:cNvPr id="19" name="Freeform 18"/>
            <p:cNvSpPr/>
            <p:nvPr/>
          </p:nvSpPr>
          <p:spPr>
            <a:xfrm>
              <a:off x="4652606" y="5014018"/>
              <a:ext cx="1012320" cy="361171"/>
            </a:xfrm>
            <a:custGeom>
              <a:avLst/>
              <a:gdLst>
                <a:gd name="connsiteX0" fmla="*/ 78212 w 891012"/>
                <a:gd name="connsiteY0" fmla="*/ 0 h 513105"/>
                <a:gd name="connsiteX1" fmla="*/ 78212 w 891012"/>
                <a:gd name="connsiteY1" fmla="*/ 440267 h 513105"/>
                <a:gd name="connsiteX2" fmla="*/ 891012 w 891012"/>
                <a:gd name="connsiteY2" fmla="*/ 508000 h 51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012" h="513105">
                  <a:moveTo>
                    <a:pt x="78212" y="0"/>
                  </a:moveTo>
                  <a:cubicBezTo>
                    <a:pt x="10478" y="177800"/>
                    <a:pt x="-57255" y="355600"/>
                    <a:pt x="78212" y="440267"/>
                  </a:cubicBezTo>
                  <a:cubicBezTo>
                    <a:pt x="213679" y="524934"/>
                    <a:pt x="552345" y="516467"/>
                    <a:pt x="891012" y="508000"/>
                  </a:cubicBezTo>
                </a:path>
              </a:pathLst>
            </a:custGeom>
            <a:noFill/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689640" y="5117683"/>
                  <a:ext cx="6207678" cy="11498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500" dirty="0" smtClean="0"/>
                    <a:t>alternative </a:t>
                  </a:r>
                  <a:r>
                    <a:rPr lang="nl-BE" sz="2500" dirty="0" err="1" smtClean="0"/>
                    <a:t>characterization</a:t>
                  </a:r>
                  <a:r>
                    <a:rPr lang="nl-BE" sz="2500" dirty="0" smtClean="0"/>
                    <a:t> (</a:t>
                  </a:r>
                  <a:r>
                    <a:rPr lang="nl-BE" sz="2500" dirty="0" err="1" smtClean="0"/>
                    <a:t>if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&gt;3</m:t>
                      </m:r>
                    </m:oMath>
                  </a14:m>
                  <a:r>
                    <a:rPr lang="nl-BE" sz="2500" dirty="0" smtClean="0"/>
                    <a:t>):</a:t>
                  </a:r>
                </a:p>
                <a:p>
                  <a:r>
                    <a:rPr lang="nl-BE" sz="1500" dirty="0" smtClean="0"/>
                    <a:t> </a:t>
                  </a:r>
                </a:p>
                <a:p>
                  <a:r>
                    <a:rPr lang="nl-BE" sz="2500" b="0" dirty="0"/>
                    <a:t>	</a:t>
                  </a:r>
                  <a:r>
                    <a:rPr lang="nl-BE" sz="2500" b="0" dirty="0" smtClean="0"/>
                    <a:t>	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500" b="1" i="0" smtClean="0"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a14:m>
                  <a:endParaRPr lang="nl-BE" sz="25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9640" y="5117683"/>
                  <a:ext cx="6207678" cy="1149802"/>
                </a:xfrm>
                <a:prstGeom prst="rect">
                  <a:avLst/>
                </a:prstGeom>
                <a:blipFill>
                  <a:blip r:embed="rId4"/>
                  <a:stretch>
                    <a:fillRect l="-1570" t="-4255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4507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7876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Ideal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class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group</a:t>
            </a:r>
            <a:endParaRPr lang="nl-BE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3509" y="992069"/>
                <a:ext cx="11507430" cy="1317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Let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500" b="1" i="0" smtClean="0">
                        <a:latin typeface="Cambria Math" panose="02040503050406030204" pitchFamily="18" charset="0"/>
                      </a:rPr>
                      <m:t>𝐙</m:t>
                    </m:r>
                    <m:d>
                      <m:dPr>
                        <m:begChr m:val="["/>
                        <m:endChr m:val="]"/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e>
                    </m:d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be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imaginary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quadratic</a:t>
                </a:r>
                <a:r>
                  <a:rPr lang="nl-BE" sz="2500" dirty="0" smtClean="0"/>
                  <a:t> order.</a:t>
                </a:r>
              </a:p>
              <a:p>
                <a:endParaRPr lang="nl-BE" sz="2500" dirty="0"/>
              </a:p>
              <a:p>
                <a:r>
                  <a:rPr lang="nl-BE" sz="2500" dirty="0" smtClean="0"/>
                  <a:t>An </a:t>
                </a:r>
                <a:r>
                  <a:rPr lang="nl-BE" sz="2500" dirty="0" err="1" smtClean="0"/>
                  <a:t>ideal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nl-BE" sz="2500" dirty="0" smtClean="0"/>
                  <a:t> is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set of </a:t>
                </a:r>
                <a:r>
                  <a:rPr lang="nl-BE" sz="2500" dirty="0" err="1" smtClean="0"/>
                  <a:t>all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nl-BE" sz="2500" dirty="0" smtClean="0"/>
                  <a:t>-</a:t>
                </a:r>
                <a:r>
                  <a:rPr lang="nl-BE" sz="2500" dirty="0" err="1" smtClean="0"/>
                  <a:t>linear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combinations</a:t>
                </a:r>
                <a:r>
                  <a:rPr lang="nl-BE" sz="2500" dirty="0" smtClean="0"/>
                  <a:t> of a </a:t>
                </a:r>
                <a:r>
                  <a:rPr lang="nl-BE" sz="2500" dirty="0" err="1" smtClean="0"/>
                  <a:t>given</a:t>
                </a:r>
                <a:r>
                  <a:rPr lang="nl-BE" sz="2500" dirty="0" smtClean="0"/>
                  <a:t> set of </a:t>
                </a:r>
                <a:r>
                  <a:rPr lang="nl-BE" sz="2500" dirty="0" err="1" smtClean="0"/>
                  <a:t>elements</a:t>
                </a:r>
                <a:r>
                  <a:rPr lang="nl-BE" sz="2500" dirty="0" smtClean="0"/>
                  <a:t> of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nl-BE" sz="2500" dirty="0" smtClean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992069"/>
                <a:ext cx="11507430" cy="1317412"/>
              </a:xfrm>
              <a:prstGeom prst="rect">
                <a:avLst/>
              </a:prstGeom>
              <a:blipFill>
                <a:blip r:embed="rId2"/>
                <a:stretch>
                  <a:fillRect l="-847" b="-1018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569307" y="2585069"/>
            <a:ext cx="10042621" cy="1554445"/>
            <a:chOff x="548642" y="4898573"/>
            <a:chExt cx="11025051" cy="1554445"/>
          </a:xfrm>
        </p:grpSpPr>
        <p:sp>
          <p:nvSpPr>
            <p:cNvPr id="6" name="Folded Corner 5"/>
            <p:cNvSpPr/>
            <p:nvPr/>
          </p:nvSpPr>
          <p:spPr>
            <a:xfrm>
              <a:off x="548642" y="4898573"/>
              <a:ext cx="11025051" cy="1554445"/>
            </a:xfrm>
            <a:prstGeom prst="foldedCorner">
              <a:avLst>
                <a:gd name="adj" fmla="val 43223"/>
              </a:avLst>
            </a:prstGeom>
            <a:solidFill>
              <a:schemeClr val="accent2">
                <a:lumMod val="5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59833" y="4986560"/>
                  <a:ext cx="10748391" cy="13897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Example</a:t>
                  </a:r>
                  <a:r>
                    <a:rPr lang="nl-BE" sz="2500" dirty="0" smtClean="0"/>
                    <a:t>: in </a:t>
                  </a:r>
                  <a14:m>
                    <m:oMath xmlns:m="http://schemas.openxmlformats.org/officeDocument/2006/math">
                      <m:r>
                        <a:rPr lang="nl-BE" sz="2500" b="1" i="0" smtClean="0">
                          <a:latin typeface="Cambria Math" panose="02040503050406030204" pitchFamily="18" charset="0"/>
                        </a:rPr>
                        <m:t>𝐙</m:t>
                      </m:r>
                      <m:d>
                        <m:dPr>
                          <m:begChr m:val="["/>
                          <m:endChr m:val="]"/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rad>
                        </m:e>
                      </m:d>
                    </m:oMath>
                  </a14:m>
                  <a:r>
                    <a:rPr lang="nl-BE" sz="2500" dirty="0" smtClean="0"/>
                    <a:t> we </a:t>
                  </a:r>
                  <a:r>
                    <a:rPr lang="nl-BE" sz="2500" dirty="0" err="1" smtClean="0"/>
                    <a:t>can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consider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the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ideal</a:t>
                  </a:r>
                  <a:endParaRPr lang="nl-BE" sz="2500" dirty="0" smtClean="0"/>
                </a:p>
                <a:p>
                  <a:endParaRPr lang="nl-BE" sz="2500" dirty="0"/>
                </a:p>
                <a:p>
                  <a:pPr algn="ctr"/>
                  <a14:m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 7, 2+</m:t>
                          </m:r>
                          <m:rad>
                            <m:radPr>
                              <m:degHide m:val="on"/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rad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7+</m:t>
                          </m:r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nl-BE" sz="2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500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ad>
                                <m:radPr>
                                  <m:degHide m:val="on"/>
                                  <m:ctrlP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l-BE" sz="25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rad>
                            </m:e>
                          </m:d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l-BE" sz="25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rad>
                            </m:e>
                          </m:d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a14:m>
                  <a:r>
                    <a:rPr lang="nl-BE" sz="2500" dirty="0" smtClean="0"/>
                    <a:t>.</a:t>
                  </a:r>
                  <a:endParaRPr lang="nl-BE" sz="25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833" y="4986560"/>
                  <a:ext cx="10748391" cy="1389739"/>
                </a:xfrm>
                <a:prstGeom prst="rect">
                  <a:avLst/>
                </a:prstGeom>
                <a:blipFill>
                  <a:blip r:embed="rId3"/>
                  <a:stretch>
                    <a:fillRect l="-996" b="-7895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3509" y="4443722"/>
                <a:ext cx="1150743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A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principal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ideal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nl-BE" sz="2500" dirty="0" smtClean="0"/>
                  <a:t>is </a:t>
                </a:r>
                <a:r>
                  <a:rPr lang="nl-BE" sz="2500" dirty="0" err="1" smtClean="0"/>
                  <a:t>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ideal</a:t>
                </a:r>
                <a:r>
                  <a:rPr lang="nl-BE" sz="2500" dirty="0" smtClean="0"/>
                  <a:t> of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form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=〈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nl-BE" sz="2500" dirty="0" err="1" smtClean="0"/>
                  <a:t>for</a:t>
                </a:r>
                <a:r>
                  <a:rPr lang="nl-BE" sz="2500" dirty="0" smtClean="0"/>
                  <a:t> a single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nl-BE" sz="2500" dirty="0" smtClean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4443722"/>
                <a:ext cx="11507430" cy="477054"/>
              </a:xfrm>
              <a:prstGeom prst="rect">
                <a:avLst/>
              </a:prstGeom>
              <a:blipFill>
                <a:blip r:embed="rId4"/>
                <a:stretch>
                  <a:fillRect l="-847" t="-10256" b="-3076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3509" y="5224984"/>
                <a:ext cx="11507430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Possible </a:t>
                </a:r>
                <a:r>
                  <a:rPr lang="nl-BE" sz="2500" dirty="0" err="1" smtClean="0"/>
                  <a:t>to</a:t>
                </a:r>
                <a:r>
                  <a:rPr lang="nl-BE" sz="2500" dirty="0" smtClean="0"/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multiply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ideals</a:t>
                </a:r>
                <a:r>
                  <a:rPr lang="nl-BE" sz="2500" dirty="0" smtClean="0"/>
                  <a:t>: </a:t>
                </a:r>
                <a:r>
                  <a:rPr lang="nl-BE" sz="2500" dirty="0" err="1" smtClean="0"/>
                  <a:t>if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nl-BE" sz="2500" dirty="0" smtClean="0"/>
                  <a:t> are </a:t>
                </a:r>
                <a:r>
                  <a:rPr lang="nl-BE" sz="2500" dirty="0" err="1" smtClean="0"/>
                  <a:t>ideals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then</a:t>
                </a:r>
                <a:endParaRPr lang="nl-BE" sz="2500" dirty="0" smtClean="0"/>
              </a:p>
              <a:p>
                <a:endParaRPr lang="nl-BE" sz="25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〈"/>
                        <m:endChr m:val="|"/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𝛼𝛽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nl-BE" sz="25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 〉</m:t>
                    </m:r>
                  </m:oMath>
                </a14:m>
                <a:r>
                  <a:rPr lang="nl-BE" sz="2500" dirty="0" smtClean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5224984"/>
                <a:ext cx="11507430" cy="1246495"/>
              </a:xfrm>
              <a:prstGeom prst="rect">
                <a:avLst/>
              </a:prstGeom>
              <a:blipFill>
                <a:blip r:embed="rId5"/>
                <a:stretch>
                  <a:fillRect l="-847" t="-3415" b="-1073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33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7876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Ideal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class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group</a:t>
            </a:r>
            <a:endParaRPr lang="nl-BE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3509" y="992069"/>
                <a:ext cx="11507430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Call </a:t>
                </a:r>
                <a:r>
                  <a:rPr lang="nl-BE" sz="2500" dirty="0" err="1" smtClean="0"/>
                  <a:t>two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ideals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nl-BE" sz="2500" dirty="0" smtClean="0"/>
                  <a:t> 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equivalent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if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there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exist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∖{0}</m:t>
                    </m:r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such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that</a:t>
                </a:r>
                <a:endParaRPr lang="nl-BE" sz="2500" dirty="0" smtClean="0"/>
              </a:p>
              <a:p>
                <a:endParaRPr lang="nl-BE" sz="1500" dirty="0"/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BE" sz="2500" dirty="0" smtClean="0"/>
                  <a:t>,</a:t>
                </a:r>
              </a:p>
              <a:p>
                <a:pPr algn="ctr"/>
                <a:endParaRPr lang="nl-BE" sz="1500" dirty="0"/>
              </a:p>
              <a:p>
                <a:r>
                  <a:rPr lang="nl-BE" sz="2500" dirty="0" smtClean="0"/>
                  <a:t>i.e., </a:t>
                </a:r>
                <a:r>
                  <a:rPr lang="nl-BE" sz="2500" dirty="0" err="1" smtClean="0"/>
                  <a:t>if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they</a:t>
                </a:r>
                <a:r>
                  <a:rPr lang="nl-BE" sz="2500" dirty="0" smtClean="0"/>
                  <a:t> are </a:t>
                </a:r>
                <a:r>
                  <a:rPr lang="nl-BE" sz="2500" dirty="0" err="1" smtClean="0"/>
                  <a:t>equal</a:t>
                </a:r>
                <a:r>
                  <a:rPr lang="nl-BE" sz="2500" dirty="0" smtClean="0"/>
                  <a:t> ‘modulo </a:t>
                </a:r>
                <a:r>
                  <a:rPr lang="nl-BE" sz="2500" dirty="0" err="1" smtClean="0"/>
                  <a:t>principal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ideals</a:t>
                </a:r>
                <a:r>
                  <a:rPr lang="nl-BE" sz="2500" dirty="0" smtClean="0"/>
                  <a:t>’.</a:t>
                </a:r>
              </a:p>
              <a:p>
                <a:endParaRPr lang="nl-BE" sz="25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992069"/>
                <a:ext cx="11507430" cy="2092881"/>
              </a:xfrm>
              <a:prstGeom prst="rect">
                <a:avLst/>
              </a:prstGeom>
              <a:blipFill>
                <a:blip r:embed="rId2"/>
                <a:stretch>
                  <a:fillRect l="-847" t="-233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334530" y="2950883"/>
            <a:ext cx="10486409" cy="1334482"/>
            <a:chOff x="548642" y="4898573"/>
            <a:chExt cx="11025051" cy="1334482"/>
          </a:xfrm>
        </p:grpSpPr>
        <p:sp>
          <p:nvSpPr>
            <p:cNvPr id="11" name="Folded Corner 10"/>
            <p:cNvSpPr/>
            <p:nvPr/>
          </p:nvSpPr>
          <p:spPr>
            <a:xfrm>
              <a:off x="548642" y="4898573"/>
              <a:ext cx="11025051" cy="1077419"/>
            </a:xfrm>
            <a:prstGeom prst="foldedCorner">
              <a:avLst>
                <a:gd name="adj" fmla="val 43223"/>
              </a:avLst>
            </a:prstGeom>
            <a:solidFill>
              <a:schemeClr val="accent2">
                <a:lumMod val="5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59833" y="4986560"/>
                  <a:ext cx="10748391" cy="12464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Exercise</a:t>
                  </a:r>
                  <a:r>
                    <a:rPr lang="nl-BE" sz="2500" dirty="0" smtClean="0"/>
                    <a:t>: show </a:t>
                  </a:r>
                  <a:r>
                    <a:rPr lang="nl-BE" sz="2500" dirty="0" err="1" smtClean="0"/>
                    <a:t>that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equivalence</a:t>
                  </a:r>
                  <a:r>
                    <a:rPr lang="nl-BE" sz="2500" dirty="0" smtClean="0"/>
                    <a:t> is compatible </a:t>
                  </a:r>
                  <a:r>
                    <a:rPr lang="nl-BE" sz="2500" dirty="0" err="1" smtClean="0"/>
                    <a:t>with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multiplication</a:t>
                  </a:r>
                  <a:r>
                    <a:rPr lang="nl-BE" sz="2500" dirty="0" smtClean="0"/>
                    <a:t>, i.e., </a:t>
                  </a:r>
                  <a:r>
                    <a:rPr lang="nl-BE" sz="2500" dirty="0" err="1" smtClean="0"/>
                    <a:t>if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and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then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nl-BE" sz="2500" dirty="0" smtClean="0"/>
                    <a:t>. </a:t>
                  </a:r>
                  <a:r>
                    <a:rPr lang="nl-BE" sz="2500" dirty="0" err="1" smtClean="0"/>
                    <a:t>So</a:t>
                  </a:r>
                  <a:r>
                    <a:rPr lang="nl-BE" sz="2500" dirty="0" smtClean="0"/>
                    <a:t> we </a:t>
                  </a:r>
                  <a:r>
                    <a:rPr lang="nl-BE" sz="2500" dirty="0" err="1" smtClean="0"/>
                    <a:t>can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multiply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equivalence</a:t>
                  </a:r>
                  <a:r>
                    <a:rPr lang="nl-BE" sz="2500" dirty="0" smtClean="0"/>
                    <a:t> classes!</a:t>
                  </a:r>
                  <a:endParaRPr lang="nl-BE" sz="25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833" y="4986560"/>
                  <a:ext cx="10748391" cy="1246495"/>
                </a:xfrm>
                <a:prstGeom prst="rect">
                  <a:avLst/>
                </a:prstGeom>
                <a:blipFill>
                  <a:blip r:embed="rId3"/>
                  <a:stretch>
                    <a:fillRect l="-954" t="-3922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3509" y="4334791"/>
                <a:ext cx="11350046" cy="1092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BE" sz="2500" dirty="0" smtClean="0"/>
                  <a:t>Define </a:t>
                </a:r>
                <a:r>
                  <a:rPr lang="nl-BE" sz="2500" dirty="0" err="1"/>
                  <a:t>the</a:t>
                </a:r>
                <a:r>
                  <a:rPr lang="nl-BE" sz="2500" dirty="0"/>
                  <a:t> </a:t>
                </a:r>
                <a:r>
                  <a:rPr lang="nl-BE" sz="2500" b="1" dirty="0" err="1">
                    <a:solidFill>
                      <a:schemeClr val="accent2">
                        <a:lumMod val="50000"/>
                      </a:schemeClr>
                    </a:solidFill>
                  </a:rPr>
                  <a:t>ideal</a:t>
                </a:r>
                <a:r>
                  <a:rPr lang="nl-BE" sz="2500" b="1" dirty="0">
                    <a:solidFill>
                      <a:schemeClr val="accent2">
                        <a:lumMod val="50000"/>
                      </a:schemeClr>
                    </a:solidFill>
                  </a:rPr>
                  <a:t> class </a:t>
                </a:r>
                <a:r>
                  <a:rPr lang="nl-BE" sz="2500" b="1" dirty="0" err="1">
                    <a:solidFill>
                      <a:schemeClr val="accent2">
                        <a:lumMod val="50000"/>
                      </a:schemeClr>
                    </a:solidFill>
                  </a:rPr>
                  <a:t>group</a:t>
                </a:r>
                <a:r>
                  <a:rPr lang="nl-BE" sz="2500" b="1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nl-BE" sz="2500" dirty="0"/>
                  <a:t>of </a:t>
                </a:r>
                <a14:m>
                  <m:oMath xmlns:m="http://schemas.openxmlformats.org/officeDocument/2006/math">
                    <m:r>
                      <a:rPr lang="nl-BE" sz="25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nl-BE" sz="25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nl-BE" sz="2500" dirty="0" smtClean="0"/>
                  <a:t>as</a:t>
                </a:r>
              </a:p>
              <a:p>
                <a:endParaRPr lang="nl-BE" sz="1500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BE" sz="25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Cl</m:t>
                      </m:r>
                      <m:d>
                        <m:dPr>
                          <m:ctrlP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BE" sz="2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equivalence</m:t>
                          </m:r>
                          <m:r>
                            <a:rPr lang="nl-BE" sz="2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BE" sz="2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classes</m:t>
                          </m:r>
                          <m:r>
                            <a:rPr lang="nl-BE" sz="2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BE" sz="2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nl-BE" sz="2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BE" sz="2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nonzero</m:t>
                          </m:r>
                          <m:r>
                            <a:rPr lang="nl-BE" sz="2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BE" sz="2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ideals</m:t>
                          </m:r>
                          <m:r>
                            <a:rPr lang="nl-BE" sz="2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nl-BE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⋅</m:t>
                      </m:r>
                    </m:oMath>
                  </m:oMathPara>
                </a14:m>
                <a:endParaRPr lang="nl-BE" sz="2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4334791"/>
                <a:ext cx="11350046" cy="1092607"/>
              </a:xfrm>
              <a:prstGeom prst="rect">
                <a:avLst/>
              </a:prstGeom>
              <a:blipFill>
                <a:blip r:embed="rId4"/>
                <a:stretch>
                  <a:fillRect l="-859" t="-3911" b="-726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13509" y="5671133"/>
                <a:ext cx="1150743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Miracle</a:t>
                </a:r>
                <a:r>
                  <a:rPr lang="nl-BE" sz="2500" dirty="0" smtClean="0"/>
                  <a:t>: </a:t>
                </a:r>
                <a:r>
                  <a:rPr lang="nl-BE" sz="2500" dirty="0" err="1" smtClean="0"/>
                  <a:t>this</a:t>
                </a:r>
                <a:r>
                  <a:rPr lang="nl-BE" sz="2500" dirty="0" smtClean="0"/>
                  <a:t> is indeed a </a:t>
                </a:r>
                <a:r>
                  <a:rPr lang="nl-BE" sz="2500" dirty="0" err="1" smtClean="0"/>
                  <a:t>group</a:t>
                </a:r>
                <a:r>
                  <a:rPr lang="nl-BE" sz="2500" dirty="0" smtClean="0"/>
                  <a:t>, i.e., </a:t>
                </a:r>
                <a:r>
                  <a:rPr lang="nl-BE" sz="2500" dirty="0" err="1" smtClean="0"/>
                  <a:t>for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every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nonzero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ideal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nl-BE" sz="25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BE" sz="2500" dirty="0" err="1" smtClean="0">
                    <a:solidFill>
                      <a:schemeClr val="tx1"/>
                    </a:solidFill>
                  </a:rPr>
                  <a:t>there</a:t>
                </a:r>
                <a:r>
                  <a:rPr lang="nl-BE" sz="25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BE" sz="2500" dirty="0" err="1" smtClean="0">
                    <a:solidFill>
                      <a:schemeClr val="tx1"/>
                    </a:solidFill>
                  </a:rPr>
                  <a:t>exists</a:t>
                </a:r>
                <a:r>
                  <a:rPr lang="nl-BE" sz="25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BE" sz="2500" dirty="0" err="1" smtClean="0">
                    <a:solidFill>
                      <a:schemeClr val="tx1"/>
                    </a:solidFill>
                  </a:rPr>
                  <a:t>another</a:t>
                </a:r>
                <a:r>
                  <a:rPr lang="nl-BE" sz="25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BE" sz="2500" dirty="0" err="1" smtClean="0">
                    <a:solidFill>
                      <a:schemeClr val="tx1"/>
                    </a:solidFill>
                  </a:rPr>
                  <a:t>nonzero</a:t>
                </a:r>
                <a:r>
                  <a:rPr lang="nl-BE" sz="25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BE" sz="2500" dirty="0" err="1" smtClean="0">
                    <a:solidFill>
                      <a:schemeClr val="tx1"/>
                    </a:solidFill>
                  </a:rPr>
                  <a:t>ideal</a:t>
                </a:r>
                <a:r>
                  <a:rPr lang="nl-BE" sz="25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nl-BE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nl-BE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nl-BE" sz="25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BE" sz="2500" dirty="0" err="1" smtClean="0">
                    <a:solidFill>
                      <a:schemeClr val="tx1"/>
                    </a:solidFill>
                  </a:rPr>
                  <a:t>such</a:t>
                </a:r>
                <a:r>
                  <a:rPr lang="nl-BE" sz="25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BE" sz="2500" dirty="0" err="1" smtClean="0">
                    <a:solidFill>
                      <a:schemeClr val="tx1"/>
                    </a:solidFill>
                  </a:rPr>
                  <a:t>that</a:t>
                </a:r>
                <a:r>
                  <a:rPr lang="nl-BE" sz="25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nl-BE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nl-BE" sz="25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nl-BE" sz="25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BE" sz="2500" dirty="0" err="1" smtClean="0">
                    <a:solidFill>
                      <a:schemeClr val="tx1"/>
                    </a:solidFill>
                  </a:rPr>
                  <a:t>for</a:t>
                </a:r>
                <a:r>
                  <a:rPr lang="nl-BE" sz="25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BE" sz="2500" dirty="0" err="1" smtClean="0">
                    <a:solidFill>
                      <a:schemeClr val="tx1"/>
                    </a:solidFill>
                  </a:rPr>
                  <a:t>some</a:t>
                </a:r>
                <a:r>
                  <a:rPr lang="nl-BE" sz="25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nl-BE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nl-BE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nl-BE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∖{0}</m:t>
                    </m:r>
                  </m:oMath>
                </a14:m>
                <a:r>
                  <a:rPr lang="nl-BE" sz="2500" dirty="0" smtClean="0">
                    <a:solidFill>
                      <a:schemeClr val="tx1"/>
                    </a:solidFill>
                  </a:rPr>
                  <a:t>.</a:t>
                </a:r>
                <a:endParaRPr lang="nl-BE" sz="2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5671133"/>
                <a:ext cx="11507430" cy="861774"/>
              </a:xfrm>
              <a:prstGeom prst="rect">
                <a:avLst/>
              </a:prstGeom>
              <a:blipFill>
                <a:blip r:embed="rId5"/>
                <a:stretch>
                  <a:fillRect l="-847" t="-4930" b="-1549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04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7876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The CM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torsor</a:t>
            </a:r>
            <a:endParaRPr lang="nl-BE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3509" y="992069"/>
                <a:ext cx="11507430" cy="278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Another </a:t>
                </a:r>
                <a:r>
                  <a:rPr lang="nl-BE" sz="2500" dirty="0" err="1" smtClean="0"/>
                  <a:t>fact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about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isogenies</a:t>
                </a:r>
                <a:r>
                  <a:rPr lang="nl-BE" sz="2500" dirty="0" smtClean="0"/>
                  <a:t>:</a:t>
                </a:r>
              </a:p>
              <a:p>
                <a:endParaRPr lang="nl-BE" sz="2500" dirty="0"/>
              </a:p>
              <a:p>
                <a:r>
                  <a:rPr lang="nl-BE" sz="2500" dirty="0" err="1" smtClean="0"/>
                  <a:t>Remember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that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isogeny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BE" sz="2500" dirty="0" smtClean="0"/>
                  <a:t> has a </a:t>
                </a:r>
                <a:r>
                  <a:rPr lang="nl-BE" sz="2500" dirty="0" err="1" smtClean="0"/>
                  <a:t>finite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kernel</a:t>
                </a:r>
                <a:endParaRPr lang="nl-BE" sz="2500" dirty="0" smtClean="0"/>
              </a:p>
              <a:p>
                <a:endParaRPr lang="nl-BE" sz="2500" dirty="0"/>
              </a:p>
              <a:p>
                <a:pPr algn="ctr"/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BE" sz="2500" b="0" i="0" smtClean="0">
                            <a:latin typeface="Cambria Math" panose="02040503050406030204" pitchFamily="18" charset="0"/>
                          </a:rPr>
                          <m:t>ker</m:t>
                        </m:r>
                      </m:fName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begChr m:val="{"/>
                            <m:endChr m:val="}"/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r>
                  <a:rPr lang="nl-BE" sz="2500" dirty="0" smtClean="0"/>
                  <a:t>.</a:t>
                </a:r>
              </a:p>
              <a:p>
                <a:pPr algn="ctr"/>
                <a:endParaRPr lang="nl-BE" sz="2500" dirty="0"/>
              </a:p>
              <a:p>
                <a:r>
                  <a:rPr lang="nl-BE" sz="2500" dirty="0" err="1" smtClean="0"/>
                  <a:t>Then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one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can</a:t>
                </a:r>
                <a:r>
                  <a:rPr lang="nl-BE" sz="2500" dirty="0" smtClean="0"/>
                  <a:t> show: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992069"/>
                <a:ext cx="11507430" cy="2785378"/>
              </a:xfrm>
              <a:prstGeom prst="rect">
                <a:avLst/>
              </a:prstGeom>
              <a:blipFill>
                <a:blip r:embed="rId2"/>
                <a:stretch>
                  <a:fillRect l="-847" t="-1751" b="-437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13509" y="3988011"/>
            <a:ext cx="11553097" cy="670490"/>
            <a:chOff x="371173" y="3184819"/>
            <a:chExt cx="11553097" cy="670490"/>
          </a:xfrm>
        </p:grpSpPr>
        <p:sp>
          <p:nvSpPr>
            <p:cNvPr id="5" name="Folded Corner 4"/>
            <p:cNvSpPr/>
            <p:nvPr/>
          </p:nvSpPr>
          <p:spPr>
            <a:xfrm>
              <a:off x="371174" y="3184819"/>
              <a:ext cx="11553096" cy="670490"/>
            </a:xfrm>
            <a:prstGeom prst="foldedCorner">
              <a:avLst>
                <a:gd name="adj" fmla="val 43223"/>
              </a:avLst>
            </a:prstGeom>
            <a:solidFill>
              <a:schemeClr val="accent2">
                <a:lumMod val="5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71173" y="3291186"/>
                  <a:ext cx="11449765" cy="477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Converse</a:t>
                  </a:r>
                  <a:r>
                    <a:rPr lang="nl-BE" sz="2500" dirty="0"/>
                    <a:t>: </a:t>
                  </a:r>
                  <a:r>
                    <a:rPr lang="nl-BE" sz="2500" dirty="0" err="1"/>
                    <a:t>for</a:t>
                  </a:r>
                  <a:r>
                    <a:rPr lang="nl-BE" sz="2500" dirty="0"/>
                    <a:t> </a:t>
                  </a:r>
                  <a:r>
                    <a:rPr lang="nl-BE" sz="2500" dirty="0" err="1"/>
                    <a:t>each</a:t>
                  </a:r>
                  <a:r>
                    <a:rPr lang="nl-BE" sz="2500" dirty="0"/>
                    <a:t> </a:t>
                  </a:r>
                  <a:r>
                    <a:rPr lang="nl-BE" sz="2500" dirty="0" err="1"/>
                    <a:t>finite</a:t>
                  </a:r>
                  <a:r>
                    <a:rPr lang="nl-BE" sz="2500" dirty="0"/>
                    <a:t> </a:t>
                  </a:r>
                  <a:r>
                    <a:rPr lang="nl-BE" sz="2500" dirty="0" err="1"/>
                    <a:t>subgroup</a:t>
                  </a:r>
                  <a:r>
                    <a:rPr lang="nl-BE" sz="2500" dirty="0"/>
                    <a:t> </a:t>
                  </a:r>
                  <a14:m>
                    <m:oMath xmlns:m="http://schemas.openxmlformats.org/officeDocument/2006/math">
                      <m:r>
                        <a:rPr lang="nl-BE" sz="25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l-BE" sz="2500" i="1">
                          <a:latin typeface="Cambria Math" panose="02040503050406030204" pitchFamily="18" charset="0"/>
                        </a:rPr>
                        <m:t>⊆</m:t>
                      </m:r>
                      <m:sSub>
                        <m:sSubPr>
                          <m:ctrlPr>
                            <a:rPr lang="nl-BE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nl-BE" sz="2500" dirty="0"/>
                    <a:t> </a:t>
                  </a:r>
                  <a:r>
                    <a:rPr lang="nl-BE" sz="2500" dirty="0" err="1"/>
                    <a:t>there</a:t>
                  </a:r>
                  <a:r>
                    <a:rPr lang="nl-BE" sz="2500" dirty="0"/>
                    <a:t> is </a:t>
                  </a:r>
                  <a:r>
                    <a:rPr lang="nl-BE" sz="2500" dirty="0" err="1" smtClean="0"/>
                    <a:t>isogeny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nl-BE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sz="25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nl-BE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nl-BE" sz="2500" dirty="0"/>
                    <a:t> </a:t>
                  </a:r>
                  <a:r>
                    <a:rPr lang="nl-BE" sz="2500" dirty="0" err="1"/>
                    <a:t>with</a:t>
                  </a:r>
                  <a:r>
                    <a:rPr lang="nl-BE" sz="2500" dirty="0"/>
                    <a:t> kernel </a:t>
                  </a:r>
                  <a14:m>
                    <m:oMath xmlns:m="http://schemas.openxmlformats.org/officeDocument/2006/math">
                      <m:r>
                        <a:rPr lang="nl-BE" sz="25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r>
                    <a:rPr lang="nl-BE" sz="2500" dirty="0"/>
                    <a:t>.</a:t>
                  </a: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173" y="3291186"/>
                  <a:ext cx="11449765" cy="477054"/>
                </a:xfrm>
                <a:prstGeom prst="rect">
                  <a:avLst/>
                </a:prstGeom>
                <a:blipFill>
                  <a:blip r:embed="rId3"/>
                  <a:stretch>
                    <a:fillRect l="-852" t="-10256" b="-3076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313509" y="5141307"/>
            <a:ext cx="11553097" cy="1111211"/>
            <a:chOff x="371173" y="3184818"/>
            <a:chExt cx="11553097" cy="1111211"/>
          </a:xfrm>
        </p:grpSpPr>
        <p:sp>
          <p:nvSpPr>
            <p:cNvPr id="8" name="Folded Corner 7"/>
            <p:cNvSpPr/>
            <p:nvPr/>
          </p:nvSpPr>
          <p:spPr>
            <a:xfrm>
              <a:off x="371174" y="3184818"/>
              <a:ext cx="11553096" cy="1111211"/>
            </a:xfrm>
            <a:prstGeom prst="foldedCorner">
              <a:avLst>
                <a:gd name="adj" fmla="val 43223"/>
              </a:avLst>
            </a:prstGeom>
            <a:solidFill>
              <a:schemeClr val="accent2">
                <a:lumMod val="5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371173" y="3291186"/>
                  <a:ext cx="11449765" cy="89146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nl-BE" sz="2500" dirty="0" smtClean="0"/>
                    <a:t>If we take </a:t>
                  </a:r>
                  <a:r>
                    <a:rPr lang="nl-BE" sz="2500" dirty="0" err="1" smtClean="0"/>
                    <a:t>into</a:t>
                  </a:r>
                  <a:r>
                    <a:rPr lang="nl-BE" sz="2500" dirty="0" smtClean="0"/>
                    <a:t> account </a:t>
                  </a:r>
                  <a:r>
                    <a:rPr lang="nl-BE" sz="2500" dirty="0" err="1" smtClean="0"/>
                    <a:t>multiplicities</a:t>
                  </a:r>
                  <a:r>
                    <a:rPr lang="nl-BE" sz="2500" dirty="0" smtClean="0"/>
                    <a:t> (i.e., </a:t>
                  </a:r>
                  <a:r>
                    <a:rPr lang="nl-BE" sz="2500" dirty="0" err="1" smtClean="0"/>
                    <a:t>if</a:t>
                  </a:r>
                  <a:r>
                    <a:rPr lang="nl-BE" sz="2500" dirty="0" smtClean="0"/>
                    <a:t> we </a:t>
                  </a:r>
                  <a:r>
                    <a:rPr lang="nl-BE" sz="2500" dirty="0" err="1" smtClean="0"/>
                    <a:t>restrict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to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separable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isogenies</a:t>
                  </a:r>
                  <a:r>
                    <a:rPr lang="nl-BE" sz="2500" dirty="0" smtClean="0"/>
                    <a:t>) </a:t>
                  </a:r>
                  <a:r>
                    <a:rPr lang="nl-BE" sz="2500" dirty="0" err="1" smtClean="0"/>
                    <a:t>then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both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a14:m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and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nl-BE" sz="2500" dirty="0" smtClean="0"/>
                    <a:t> are </a:t>
                  </a:r>
                  <a:r>
                    <a:rPr lang="nl-BE" sz="2500" dirty="0" err="1" smtClean="0"/>
                    <a:t>unique</a:t>
                  </a:r>
                  <a:r>
                    <a:rPr lang="nl-BE" sz="2500" dirty="0" smtClean="0"/>
                    <a:t> up </a:t>
                  </a:r>
                  <a:r>
                    <a:rPr lang="nl-BE" sz="2500" dirty="0" err="1" smtClean="0"/>
                    <a:t>to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r>
                    <a:rPr lang="nl-BE" sz="2500" dirty="0" smtClean="0"/>
                    <a:t>-</a:t>
                  </a:r>
                  <a:r>
                    <a:rPr lang="nl-BE" sz="2500" dirty="0" err="1" smtClean="0"/>
                    <a:t>rational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isomorphism</a:t>
                  </a:r>
                  <a:r>
                    <a:rPr lang="nl-BE" sz="2500" dirty="0" smtClean="0"/>
                    <a:t>. We </a:t>
                  </a:r>
                  <a:r>
                    <a:rPr lang="nl-BE" sz="2500" dirty="0" err="1" smtClean="0"/>
                    <a:t>write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r>
                    <a:rPr lang="nl-BE" sz="2500" dirty="0" smtClean="0"/>
                    <a:t>.</a:t>
                  </a:r>
                  <a:endParaRPr lang="nl-BE" sz="25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173" y="3291186"/>
                  <a:ext cx="11449765" cy="891462"/>
                </a:xfrm>
                <a:prstGeom prst="rect">
                  <a:avLst/>
                </a:prstGeom>
                <a:blipFill>
                  <a:blip r:embed="rId4"/>
                  <a:stretch>
                    <a:fillRect l="-852" t="-5479" b="-13014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5669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7876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The CM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torsor</a:t>
            </a:r>
            <a:endParaRPr lang="nl-BE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3509" y="992069"/>
                <a:ext cx="11507430" cy="4182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Let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be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elliptic</a:t>
                </a:r>
                <a:r>
                  <a:rPr lang="nl-BE" sz="2500" dirty="0" smtClean="0"/>
                  <a:t> curve </a:t>
                </a:r>
                <a:r>
                  <a:rPr lang="nl-BE" sz="2500" dirty="0" err="1" smtClean="0"/>
                  <a:t>with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endomorphism</a:t>
                </a:r>
                <a:r>
                  <a:rPr lang="nl-BE" sz="2500" dirty="0" smtClean="0"/>
                  <a:t> ring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BE" sz="2500" b="0" i="0" smtClean="0">
                        <a:latin typeface="Cambria Math" panose="02040503050406030204" pitchFamily="18" charset="0"/>
                      </a:rPr>
                      <m:t>En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sz="25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1" i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BE" sz="25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</m:oMath>
                </a14:m>
                <a:r>
                  <a:rPr lang="nl-BE" sz="2500" dirty="0" smtClean="0"/>
                  <a:t>.</a:t>
                </a:r>
              </a:p>
              <a:p>
                <a:endParaRPr lang="nl-BE" sz="2500" dirty="0"/>
              </a:p>
              <a:p>
                <a:r>
                  <a:rPr lang="nl-BE" sz="2500" dirty="0" smtClean="0"/>
                  <a:t>Let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be</a:t>
                </a:r>
                <a:r>
                  <a:rPr lang="nl-BE" sz="2500" dirty="0" smtClean="0"/>
                  <a:t> a non-zero </a:t>
                </a:r>
                <a:r>
                  <a:rPr lang="nl-BE" sz="2500" dirty="0" err="1" smtClean="0"/>
                  <a:t>ideal</a:t>
                </a:r>
                <a:r>
                  <a:rPr lang="nl-BE" sz="2500" dirty="0" smtClean="0"/>
                  <a:t>. </a:t>
                </a:r>
                <a:r>
                  <a:rPr lang="nl-BE" sz="2500" dirty="0" err="1" smtClean="0"/>
                  <a:t>Then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one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can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define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subgroup</a:t>
                </a:r>
                <a:endParaRPr lang="nl-BE" sz="2500" dirty="0" smtClean="0"/>
              </a:p>
              <a:p>
                <a:endParaRPr lang="nl-BE" sz="25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⋂"/>
                          <m:supHide m:val="on"/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BE" sz="2500" b="0" i="0" smtClean="0">
                                  <a:latin typeface="Cambria Math" panose="02040503050406030204" pitchFamily="18" charset="0"/>
                                </a:rPr>
                                <m:t>ker</m:t>
                              </m:r>
                            </m:fName>
                            <m:e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nl-BE" sz="2500" dirty="0" smtClean="0"/>
              </a:p>
              <a:p>
                <a:endParaRPr lang="nl-BE" sz="2500" dirty="0" smtClean="0"/>
              </a:p>
              <a:p>
                <a:r>
                  <a:rPr lang="nl-BE" sz="2500" dirty="0" err="1" smtClean="0"/>
                  <a:t>and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consider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associated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separable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isogeny</a:t>
                </a:r>
                <a:endParaRPr lang="nl-BE" sz="2500" dirty="0" smtClean="0"/>
              </a:p>
              <a:p>
                <a:endParaRPr lang="nl-BE" sz="25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nl-BE" sz="2500" dirty="0" smtClean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992069"/>
                <a:ext cx="11507430" cy="4182812"/>
              </a:xfrm>
              <a:prstGeom prst="rect">
                <a:avLst/>
              </a:prstGeom>
              <a:blipFill>
                <a:blip r:embed="rId2"/>
                <a:stretch>
                  <a:fillRect l="-847" t="-1166" b="-262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13509" y="5471471"/>
            <a:ext cx="11553096" cy="670490"/>
            <a:chOff x="313509" y="5471471"/>
            <a:chExt cx="11553096" cy="670490"/>
          </a:xfrm>
        </p:grpSpPr>
        <p:sp>
          <p:nvSpPr>
            <p:cNvPr id="6" name="Folded Corner 5"/>
            <p:cNvSpPr/>
            <p:nvPr/>
          </p:nvSpPr>
          <p:spPr>
            <a:xfrm>
              <a:off x="313509" y="5471471"/>
              <a:ext cx="11553096" cy="670490"/>
            </a:xfrm>
            <a:prstGeom prst="foldedCorner">
              <a:avLst>
                <a:gd name="adj" fmla="val 43223"/>
              </a:avLst>
            </a:prstGeom>
            <a:solidFill>
              <a:schemeClr val="accent2">
                <a:lumMod val="5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37079" y="5568189"/>
                  <a:ext cx="10239159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Premature 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version</a:t>
                  </a:r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 of 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the</a:t>
                  </a:r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 CM </a:t>
                  </a:r>
                  <a:r>
                    <a:rPr lang="nl-BE" sz="25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torsor</a:t>
                  </a:r>
                  <a:r>
                    <a:rPr lang="nl-BE" sz="2500" dirty="0" smtClean="0"/>
                    <a:t>: </a:t>
                  </a:r>
                  <a:r>
                    <a:rPr lang="nl-BE" sz="2500" dirty="0" err="1" smtClean="0"/>
                    <a:t>define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a14:m>
                  <a:r>
                    <a:rPr lang="nl-BE" sz="2500" dirty="0" smtClean="0"/>
                    <a:t>.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079" y="5568189"/>
                  <a:ext cx="10239159" cy="477054"/>
                </a:xfrm>
                <a:prstGeom prst="rect">
                  <a:avLst/>
                </a:prstGeom>
                <a:blipFill>
                  <a:blip r:embed="rId3"/>
                  <a:stretch>
                    <a:fillRect l="-1013" t="-8861" b="-29114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5440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3509" y="992069"/>
                <a:ext cx="11507430" cy="2045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Example: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=〈[2],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−[1]〉</m:t>
                    </m:r>
                  </m:oMath>
                </a14:m>
                <a:r>
                  <a:rPr lang="nl-BE" sz="2500" dirty="0" smtClean="0"/>
                  <a:t>.</a:t>
                </a:r>
              </a:p>
              <a:p>
                <a:endParaRPr lang="nl-BE" sz="2500" dirty="0"/>
              </a:p>
              <a:p>
                <a:r>
                  <a:rPr lang="nl-BE" sz="2500" dirty="0" err="1" smtClean="0"/>
                  <a:t>Then</a:t>
                </a:r>
                <a:r>
                  <a:rPr lang="nl-BE" sz="2500" dirty="0" smtClean="0"/>
                  <a:t>: 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BE" sz="2500" b="0" i="0" smtClean="0">
                            <a:latin typeface="Cambria Math" panose="02040503050406030204" pitchFamily="18" charset="0"/>
                          </a:rPr>
                          <m:t>ker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=∞ </m:t>
                        </m:r>
                      </m:e>
                    </m:d>
                  </m:oMath>
                </a14:m>
                <a:endParaRPr lang="nl-BE" sz="2500" dirty="0" smtClean="0"/>
              </a:p>
              <a:p>
                <a:endParaRPr lang="nl-BE" sz="2500" dirty="0"/>
              </a:p>
              <a:p>
                <a:r>
                  <a:rPr lang="nl-BE" sz="2500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BE" sz="2500" b="0" i="0" smtClean="0">
                            <a:latin typeface="Cambria Math" panose="02040503050406030204" pitchFamily="18" charset="0"/>
                          </a:rPr>
                          <m:t>ker</m:t>
                        </m:r>
                      </m:fName>
                      <m:e>
                        <m:d>
                          <m:d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1" i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nl-BE" sz="25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992069"/>
                <a:ext cx="11507430" cy="2045625"/>
              </a:xfrm>
              <a:prstGeom prst="rect">
                <a:avLst/>
              </a:prstGeom>
              <a:blipFill>
                <a:blip r:embed="rId2"/>
                <a:stretch>
                  <a:fillRect l="-847" t="-2388" b="-20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13509" y="261258"/>
            <a:ext cx="7876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The CM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torsor</a:t>
            </a:r>
            <a:endParaRPr lang="nl-BE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339911" y="1804088"/>
            <a:ext cx="4653908" cy="1186248"/>
            <a:chOff x="7339911" y="1742303"/>
            <a:chExt cx="4653908" cy="1186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611760" y="2040324"/>
                  <a:ext cx="4382059" cy="534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l-BE" sz="2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sz="2500" b="1" i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nl-BE" sz="25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 2</m:t>
                            </m:r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=∞ </m:t>
                            </m:r>
                          </m:e>
                        </m:d>
                      </m:oMath>
                    </m:oMathPara>
                  </a14:m>
                  <a:endParaRPr lang="nl-BE" sz="2500" dirty="0" smtClean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1760" y="2040324"/>
                  <a:ext cx="4382059" cy="53424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ight Brace 7"/>
            <p:cNvSpPr/>
            <p:nvPr/>
          </p:nvSpPr>
          <p:spPr>
            <a:xfrm>
              <a:off x="7339911" y="1742303"/>
              <a:ext cx="271849" cy="1186248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3509" y="3284823"/>
                <a:ext cx="11507430" cy="1737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Recall: </a:t>
                </a:r>
                <a:r>
                  <a:rPr lang="nl-BE" sz="2500" dirty="0" err="1" smtClean="0"/>
                  <a:t>if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nl-BE" sz="2500" dirty="0" smtClean="0"/>
                  <a:t> and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nl-BE" sz="2500" dirty="0" smtClean="0"/>
                  <a:t> satisfies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then</a:t>
                </a:r>
                <a:r>
                  <a:rPr lang="nl-BE" sz="2500" dirty="0" smtClean="0"/>
                  <a:t> we had </a:t>
                </a:r>
                <a:r>
                  <a:rPr lang="nl-BE" sz="2500" dirty="0" err="1" smtClean="0"/>
                  <a:t>isogeny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from</a:t>
                </a:r>
                <a:endParaRPr lang="nl-BE" sz="2500" dirty="0" smtClean="0"/>
              </a:p>
              <a:p>
                <a:endParaRPr lang="nl-BE" sz="15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nl-BE" sz="2500" dirty="0" smtClean="0"/>
                  <a:t>x          to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BE" sz="25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500" b="0" i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+(</m:t>
                    </m:r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500" dirty="0" smtClean="0"/>
                  <a:t>x</a:t>
                </a:r>
              </a:p>
              <a:p>
                <a:endParaRPr lang="nl-BE" sz="1500" dirty="0"/>
              </a:p>
              <a:p>
                <a:r>
                  <a:rPr lang="nl-BE" sz="2500" dirty="0" err="1" smtClean="0"/>
                  <a:t>with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kernel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0,0</m:t>
                            </m:r>
                          </m:e>
                        </m:d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, ∞ </m:t>
                        </m:r>
                      </m:e>
                    </m:d>
                  </m:oMath>
                </a14:m>
                <a:r>
                  <a:rPr lang="nl-BE" sz="2500" dirty="0" smtClean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3284823"/>
                <a:ext cx="11507430" cy="1737848"/>
              </a:xfrm>
              <a:prstGeom prst="rect">
                <a:avLst/>
              </a:prstGeom>
              <a:blipFill>
                <a:blip r:embed="rId4"/>
                <a:stretch>
                  <a:fillRect l="-847" t="-2456" b="-771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3509" y="5331595"/>
                <a:ext cx="1150743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nl-BE" sz="2500" dirty="0" smtClean="0"/>
                  <a:t> is </a:t>
                </a:r>
                <a:r>
                  <a:rPr lang="nl-BE" sz="2500" dirty="0" err="1" smtClean="0"/>
                  <a:t>nonsquare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then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l-BE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nl-BE" sz="2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0,0</m:t>
                            </m:r>
                          </m:e>
                        </m:d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, ∞ </m:t>
                        </m:r>
                      </m:e>
                    </m:d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and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therefore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BE" sz="2500" dirty="0" smtClean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5331595"/>
                <a:ext cx="11507430" cy="477054"/>
              </a:xfrm>
              <a:prstGeom prst="rect">
                <a:avLst/>
              </a:prstGeom>
              <a:blipFill>
                <a:blip r:embed="rId5"/>
                <a:stretch>
                  <a:fillRect l="-847" t="-10256" b="-3076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4720282" y="5758249"/>
            <a:ext cx="7100658" cy="850553"/>
            <a:chOff x="4720282" y="5807677"/>
            <a:chExt cx="7100658" cy="850553"/>
          </a:xfrm>
        </p:grpSpPr>
        <p:sp>
          <p:nvSpPr>
            <p:cNvPr id="14" name="Folded Corner 13"/>
            <p:cNvSpPr/>
            <p:nvPr/>
          </p:nvSpPr>
          <p:spPr>
            <a:xfrm>
              <a:off x="5334718" y="6030541"/>
              <a:ext cx="6486222" cy="627689"/>
            </a:xfrm>
            <a:prstGeom prst="foldedCorner">
              <a:avLst>
                <a:gd name="adj" fmla="val 26160"/>
              </a:avLst>
            </a:prstGeom>
            <a:solidFill>
              <a:schemeClr val="accent2">
                <a:lumMod val="5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424617" y="6091881"/>
                  <a:ext cx="639632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Exercise</a:t>
                  </a:r>
                  <a:r>
                    <a:rPr lang="nl-BE" sz="2500" dirty="0" smtClean="0"/>
                    <a:t>: </a:t>
                  </a:r>
                  <a:r>
                    <a:rPr lang="nl-BE" sz="2500" dirty="0" err="1" smtClean="0"/>
                    <a:t>verify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this</a:t>
                  </a:r>
                  <a:r>
                    <a:rPr lang="nl-BE" sz="2500" dirty="0" smtClean="0"/>
                    <a:t>! </a:t>
                  </a:r>
                  <a:r>
                    <a:rPr lang="nl-BE" sz="2500" dirty="0" err="1" smtClean="0"/>
                    <a:t>What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if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nl-BE" sz="2500" dirty="0" smtClean="0"/>
                    <a:t> is square?</a:t>
                  </a:r>
                  <a:endParaRPr lang="nl-BE" sz="25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617" y="6091881"/>
                  <a:ext cx="6396322" cy="477054"/>
                </a:xfrm>
                <a:prstGeom prst="rect">
                  <a:avLst/>
                </a:prstGeom>
                <a:blipFill>
                  <a:blip r:embed="rId6"/>
                  <a:stretch>
                    <a:fillRect l="-1621" t="-8974" b="-3076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Freeform 16"/>
            <p:cNvSpPr/>
            <p:nvPr/>
          </p:nvSpPr>
          <p:spPr>
            <a:xfrm>
              <a:off x="4720282" y="5807677"/>
              <a:ext cx="614436" cy="531339"/>
            </a:xfrm>
            <a:custGeom>
              <a:avLst/>
              <a:gdLst>
                <a:gd name="connsiteX0" fmla="*/ 976183 w 976183"/>
                <a:gd name="connsiteY0" fmla="*/ 469557 h 469557"/>
                <a:gd name="connsiteX1" fmla="*/ 234778 w 976183"/>
                <a:gd name="connsiteY1" fmla="*/ 383060 h 469557"/>
                <a:gd name="connsiteX2" fmla="*/ 0 w 976183"/>
                <a:gd name="connsiteY2" fmla="*/ 0 h 46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6183" h="469557">
                  <a:moveTo>
                    <a:pt x="976183" y="469557"/>
                  </a:moveTo>
                  <a:cubicBezTo>
                    <a:pt x="686829" y="465438"/>
                    <a:pt x="397475" y="461319"/>
                    <a:pt x="234778" y="383060"/>
                  </a:cubicBezTo>
                  <a:cubicBezTo>
                    <a:pt x="72081" y="304801"/>
                    <a:pt x="36040" y="152400"/>
                    <a:pt x="0" y="0"/>
                  </a:cubicBezTo>
                </a:path>
              </a:pathLst>
            </a:custGeom>
            <a:noFill/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14906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7876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The CM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torsor</a:t>
            </a:r>
            <a:endParaRPr lang="nl-BE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3509" y="992069"/>
                <a:ext cx="11623118" cy="3115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err="1" smtClean="0"/>
                  <a:t>Can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be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shown</a:t>
                </a:r>
                <a:r>
                  <a:rPr lang="nl-BE" sz="2500" dirty="0" smtClean="0"/>
                  <a:t>: </a:t>
                </a:r>
              </a:p>
              <a:p>
                <a:endParaRPr lang="nl-BE" sz="1500" dirty="0" smtClean="0"/>
              </a:p>
              <a:p>
                <a:r>
                  <a:rPr lang="nl-BE" sz="2500" dirty="0" err="1" smtClean="0"/>
                  <a:t>If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nl-BE" sz="2500" dirty="0" smtClean="0"/>
                  <a:t> is a </a:t>
                </a:r>
                <a:r>
                  <a:rPr lang="nl-BE" sz="2500" dirty="0" err="1" smtClean="0"/>
                  <a:t>nonzero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ideal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and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2500" b="0" i="0" smtClean="0">
                        <a:latin typeface="Cambria Math" panose="02040503050406030204" pitchFamily="18" charset="0"/>
                      </a:rPr>
                      <m:t>En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sz="25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1" i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nl-BE" sz="2500" i="1" dirty="0" smtClean="0"/>
                  <a:t> </a:t>
                </a:r>
                <a:r>
                  <a:rPr lang="nl-BE" sz="2500" dirty="0" err="1" smtClean="0"/>
                  <a:t>then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also</a:t>
                </a:r>
                <a:endParaRPr lang="nl-BE" sz="2500" dirty="0" smtClean="0"/>
              </a:p>
              <a:p>
                <a:endParaRPr lang="nl-BE" sz="1500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2500">
                        <a:latin typeface="Cambria Math" panose="02040503050406030204" pitchFamily="18" charset="0"/>
                      </a:rPr>
                      <m:t>En</m:t>
                    </m:r>
                    <m:sSub>
                      <m:sSubPr>
                        <m:ctrlPr>
                          <a:rPr lang="nl-BE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sz="250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sSub>
                          <m:sSubPr>
                            <m:ctrlPr>
                              <a:rPr lang="nl-BE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1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b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nl-BE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nl-BE" sz="2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nl-BE" sz="2500" dirty="0" smtClean="0"/>
                  <a:t>, </a:t>
                </a:r>
              </a:p>
              <a:p>
                <a:endParaRPr lang="nl-BE" sz="1500" dirty="0"/>
              </a:p>
              <a:p>
                <a:r>
                  <a:rPr lang="nl-BE" sz="2500" dirty="0" err="1" smtClean="0"/>
                  <a:t>so</a:t>
                </a:r>
                <a:r>
                  <a:rPr lang="nl-BE" sz="2500" dirty="0" smtClean="0"/>
                  <a:t> we </a:t>
                </a:r>
                <a:r>
                  <a:rPr lang="nl-BE" sz="2500" dirty="0" err="1" smtClean="0"/>
                  <a:t>can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repeat</a:t>
                </a:r>
                <a:r>
                  <a:rPr lang="nl-BE" sz="2500" dirty="0" smtClean="0"/>
                  <a:t>. </a:t>
                </a:r>
                <a:r>
                  <a:rPr lang="nl-BE" sz="2500" dirty="0" err="1" smtClean="0"/>
                  <a:t>Moreover</a:t>
                </a:r>
                <a:r>
                  <a:rPr lang="nl-BE" sz="25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nl-BE" sz="2500" dirty="0" smtClean="0"/>
                  <a:t>  </a:t>
                </a:r>
                <a:r>
                  <a:rPr lang="nl-BE" sz="2500" dirty="0" err="1" smtClean="0"/>
                  <a:t>for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all</a:t>
                </a:r>
                <a:r>
                  <a:rPr lang="nl-BE" sz="2500" dirty="0" smtClean="0"/>
                  <a:t> non-zero </a:t>
                </a:r>
                <a:r>
                  <a:rPr lang="nl-BE" sz="2500" dirty="0" err="1" smtClean="0"/>
                  <a:t>ideals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nl-BE" sz="2500" dirty="0" smtClean="0"/>
                  <a:t>.</a:t>
                </a:r>
              </a:p>
              <a:p>
                <a:r>
                  <a:rPr lang="nl-BE" sz="1500" dirty="0"/>
                  <a:t>	</a:t>
                </a:r>
                <a:r>
                  <a:rPr lang="nl-BE" sz="1500" dirty="0" smtClean="0"/>
                  <a:t>	</a:t>
                </a:r>
              </a:p>
              <a:p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Tate: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all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isogenous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elliptic</a:t>
                </a:r>
                <a:r>
                  <a:rPr lang="nl-BE" sz="2500" dirty="0" smtClean="0"/>
                  <a:t> curves have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same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number</a:t>
                </a:r>
                <a:r>
                  <a:rPr lang="nl-BE" sz="2500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nl-BE" sz="2500" dirty="0" smtClean="0"/>
                  <a:t>-points. </a:t>
                </a:r>
                <a:endParaRPr lang="nl-BE" sz="25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992069"/>
                <a:ext cx="11623118" cy="3115148"/>
              </a:xfrm>
              <a:prstGeom prst="rect">
                <a:avLst/>
              </a:prstGeom>
              <a:blipFill>
                <a:blip r:embed="rId2"/>
                <a:stretch>
                  <a:fillRect l="-839" t="-1566" r="-734" b="-293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42551" y="4423716"/>
            <a:ext cx="11281719" cy="2051645"/>
            <a:chOff x="654908" y="4559643"/>
            <a:chExt cx="11281719" cy="2051645"/>
          </a:xfrm>
        </p:grpSpPr>
        <p:sp>
          <p:nvSpPr>
            <p:cNvPr id="6" name="Folded Corner 5"/>
            <p:cNvSpPr/>
            <p:nvPr/>
          </p:nvSpPr>
          <p:spPr>
            <a:xfrm>
              <a:off x="654908" y="4559643"/>
              <a:ext cx="11281719" cy="2049159"/>
            </a:xfrm>
            <a:prstGeom prst="foldedCorner">
              <a:avLst>
                <a:gd name="adj" fmla="val 16174"/>
              </a:avLst>
            </a:prstGeom>
            <a:solidFill>
              <a:schemeClr val="accent2">
                <a:lumMod val="50000"/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78476" y="4715576"/>
                  <a:ext cx="11158151" cy="18957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500" dirty="0" smtClean="0"/>
                    <a:t>Thus </a:t>
                  </a:r>
                  <a:r>
                    <a:rPr lang="nl-BE" sz="2500" dirty="0" err="1" smtClean="0"/>
                    <a:t>our</a:t>
                  </a:r>
                  <a:r>
                    <a:rPr lang="nl-BE" sz="2500" dirty="0" smtClean="0"/>
                    <a:t> premature </a:t>
                  </a:r>
                  <a:r>
                    <a:rPr lang="nl-BE" sz="2500" dirty="0" err="1" smtClean="0"/>
                    <a:t>version</a:t>
                  </a:r>
                  <a:r>
                    <a:rPr lang="nl-BE" sz="2500" dirty="0" smtClean="0"/>
                    <a:t> of </a:t>
                  </a:r>
                  <a:r>
                    <a:rPr lang="nl-BE" sz="2500" dirty="0" err="1" smtClean="0"/>
                    <a:t>the</a:t>
                  </a:r>
                  <a:r>
                    <a:rPr lang="nl-BE" sz="2500" dirty="0" smtClean="0"/>
                    <a:t> CM </a:t>
                  </a:r>
                  <a:r>
                    <a:rPr lang="nl-BE" sz="2500" dirty="0" err="1" smtClean="0"/>
                    <a:t>torsor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can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be</a:t>
                  </a:r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viewed</a:t>
                  </a:r>
                  <a:r>
                    <a:rPr lang="nl-BE" sz="2500" dirty="0" smtClean="0"/>
                    <a:t> as </a:t>
                  </a:r>
                  <a:r>
                    <a:rPr lang="nl-BE" sz="2500" dirty="0" err="1" smtClean="0"/>
                    <a:t>an</a:t>
                  </a:r>
                  <a:r>
                    <a:rPr lang="nl-BE" sz="2500" dirty="0" smtClean="0"/>
                    <a:t> ‘action’ of</a:t>
                  </a:r>
                </a:p>
                <a:p>
                  <a:endParaRPr lang="nl-BE" sz="15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l-BE" sz="2500" b="0" i="0" smtClean="0">
                                <a:latin typeface="Cambria Math" panose="02040503050406030204" pitchFamily="18" charset="0"/>
                              </a:rPr>
                              <m:t>nonzero</m:t>
                            </m:r>
                            <m:r>
                              <a:rPr lang="nl-BE" sz="25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l-BE" sz="2500" b="0" i="0" smtClean="0">
                                <a:latin typeface="Cambria Math" panose="02040503050406030204" pitchFamily="18" charset="0"/>
                              </a:rPr>
                              <m:t>ideals</m:t>
                            </m:r>
                            <m:r>
                              <a:rPr lang="nl-BE" sz="25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⊆</m:t>
                            </m:r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, ⋅</m:t>
                        </m:r>
                      </m:oMath>
                    </m:oMathPara>
                  </a14:m>
                  <a:endParaRPr lang="nl-BE" sz="2500" dirty="0" smtClean="0"/>
                </a:p>
                <a:p>
                  <a:endParaRPr lang="nl-BE" sz="1500" dirty="0"/>
                </a:p>
                <a:p>
                  <a:r>
                    <a:rPr lang="nl-BE" sz="2500" dirty="0" smtClean="0">
                      <a:solidFill>
                        <a:schemeClr val="tx1"/>
                      </a:solidFill>
                    </a:rPr>
                    <a:t>on </a:t>
                  </a:r>
                  <a14:m>
                    <m:oMath xmlns:m="http://schemas.openxmlformats.org/officeDocument/2006/math">
                      <m:r>
                        <a:rPr lang="nl-BE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l-BE" sz="25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nl-BE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{"/>
                              <m:endChr m:val="}"/>
                              <m:ctrlPr>
                                <a:rPr lang="nl-BE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l-BE" sz="25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elliptic</m:t>
                              </m:r>
                              <m:r>
                                <a:rPr lang="nl-BE" sz="25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l-BE" sz="25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curves</m:t>
                              </m:r>
                              <m:r>
                                <a:rPr lang="nl-BE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type m:val="lin"/>
                                  <m:ctrlPr>
                                    <a:rPr lang="nl-BE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BE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nl-BE" sz="25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5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𝐅</m:t>
                                      </m:r>
                                    </m:e>
                                    <m:sub>
                                      <m:r>
                                        <a:rPr lang="nl-BE" sz="25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nl-BE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l-BE" sz="25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with</m:t>
                              </m:r>
                              <m:r>
                                <a:rPr lang="nl-BE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l-BE" sz="25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En</m:t>
                              </m:r>
                              <m:sSub>
                                <m:sSubPr>
                                  <m:ctrlPr>
                                    <a:rPr lang="nl-BE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BE" sz="25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nl-BE" sz="25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5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𝐅</m:t>
                                      </m:r>
                                    </m:e>
                                    <m:sub>
                                      <m:r>
                                        <a:rPr lang="nl-BE" sz="25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nl-BE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5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nl-BE" sz="25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≅</m:t>
                              </m:r>
                              <m:r>
                                <a:rPr lang="nl-BE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nl-BE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l-BE" sz="25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nl-BE" sz="25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l-BE" sz="25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prescribed</m:t>
                              </m:r>
                              <m:r>
                                <a:rPr lang="nl-BE" sz="25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l-BE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nl-BE" sz="25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l-BE" sz="25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sz="2500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𝐅</m:t>
                                          </m:r>
                                        </m:e>
                                        <m:sub>
                                          <m:r>
                                            <a:rPr lang="nl-BE" sz="25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nl-BE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BE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5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nl-BE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a14:m>
                  <a:endParaRPr lang="nl-BE" sz="25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476" y="4715576"/>
                  <a:ext cx="11158151" cy="1895712"/>
                </a:xfrm>
                <a:prstGeom prst="rect">
                  <a:avLst/>
                </a:prstGeom>
                <a:blipFill>
                  <a:blip r:embed="rId3"/>
                  <a:stretch>
                    <a:fillRect l="-929" t="-2251" b="-2251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3984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7876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The CM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torsor</a:t>
            </a:r>
            <a:endParaRPr lang="nl-BE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13509" y="1057440"/>
                <a:ext cx="11573691" cy="201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To get </a:t>
                </a:r>
                <a:r>
                  <a:rPr lang="nl-BE" sz="2500" dirty="0" err="1" smtClean="0"/>
                  <a:t>our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desired</a:t>
                </a:r>
                <a:r>
                  <a:rPr lang="nl-BE" sz="2500" dirty="0" smtClean="0"/>
                  <a:t> action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2500" b="0" i="0" smtClean="0">
                        <a:latin typeface="Cambria Math" panose="02040503050406030204" pitchFamily="18" charset="0"/>
                      </a:rPr>
                      <m:t>Cl</m:t>
                    </m:r>
                    <m:d>
                      <m:d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,⋅</m:t>
                    </m:r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it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suffices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to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remark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that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principal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ideals</a:t>
                </a:r>
                <a:r>
                  <a:rPr lang="nl-BE" sz="2500" dirty="0" smtClean="0"/>
                  <a:t> act </a:t>
                </a:r>
                <a:r>
                  <a:rPr lang="nl-BE" sz="2500" dirty="0" err="1" smtClean="0"/>
                  <a:t>trivially</a:t>
                </a:r>
                <a:r>
                  <a:rPr lang="nl-BE" sz="2500" dirty="0" smtClean="0"/>
                  <a:t>:</a:t>
                </a:r>
              </a:p>
              <a:p>
                <a:endParaRPr lang="nl-BE" sz="25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    ⇒      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BE" sz="2500" b="0" i="0" smtClean="0">
                              <a:latin typeface="Cambria Math" panose="02040503050406030204" pitchFamily="18" charset="0"/>
                            </a:rPr>
                            <m:t>ker</m:t>
                          </m:r>
                        </m:fName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     ⇒     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type m:val="lin"/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b>
                            <m:sSubPr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den>
                      </m:f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l-BE" sz="2500" dirty="0" smtClean="0"/>
              </a:p>
              <a:p>
                <a:endParaRPr lang="nl-BE" sz="2500" dirty="0"/>
              </a:p>
              <a:p>
                <a:r>
                  <a:rPr lang="nl-BE" sz="2500" dirty="0" err="1" smtClean="0"/>
                  <a:t>where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isomorphism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holds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because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nl-BE" sz="2500" dirty="0" smtClean="0"/>
                  <a:t> is </a:t>
                </a:r>
                <a:r>
                  <a:rPr lang="nl-BE" sz="2500" dirty="0" err="1" smtClean="0"/>
                  <a:t>an</a:t>
                </a:r>
                <a:r>
                  <a:rPr lang="nl-BE" sz="2500" dirty="0" smtClean="0"/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endo</a:t>
                </a:r>
                <a:r>
                  <a:rPr lang="nl-BE" sz="2500" dirty="0" err="1" smtClean="0"/>
                  <a:t>morphism</a:t>
                </a:r>
                <a:r>
                  <a:rPr lang="nl-BE" sz="2500" dirty="0" smtClean="0"/>
                  <a:t>.</a:t>
                </a:r>
                <a:endParaRPr lang="nl-BE" sz="25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1057440"/>
                <a:ext cx="11573691" cy="2015936"/>
              </a:xfrm>
              <a:prstGeom prst="rect">
                <a:avLst/>
              </a:prstGeom>
              <a:blipFill>
                <a:blip r:embed="rId2"/>
                <a:stretch>
                  <a:fillRect l="-843" t="-2115" r="-158" b="-634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79"/>
          <p:cNvGrpSpPr/>
          <p:nvPr/>
        </p:nvGrpSpPr>
        <p:grpSpPr>
          <a:xfrm>
            <a:off x="313508" y="3322898"/>
            <a:ext cx="11573691" cy="3237900"/>
            <a:chOff x="313508" y="3322898"/>
            <a:chExt cx="11573691" cy="3237900"/>
          </a:xfrm>
        </p:grpSpPr>
        <p:grpSp>
          <p:nvGrpSpPr>
            <p:cNvPr id="7" name="Group 6"/>
            <p:cNvGrpSpPr/>
            <p:nvPr/>
          </p:nvGrpSpPr>
          <p:grpSpPr>
            <a:xfrm>
              <a:off x="4663489" y="3322898"/>
              <a:ext cx="6724879" cy="2772976"/>
              <a:chOff x="2298832" y="2686700"/>
              <a:chExt cx="7647425" cy="315338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091543" y="2973211"/>
                <a:ext cx="6546049" cy="2680931"/>
                <a:chOff x="6699250" y="3460892"/>
                <a:chExt cx="4719696" cy="1932942"/>
              </a:xfrm>
            </p:grpSpPr>
            <p:sp>
              <p:nvSpPr>
                <p:cNvPr id="11" name="Freeform 10"/>
                <p:cNvSpPr/>
                <p:nvPr/>
              </p:nvSpPr>
              <p:spPr>
                <a:xfrm>
                  <a:off x="10167492" y="4592032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11205651" y="4408519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10747687" y="4688991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8225909" y="3477662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7988176" y="5102828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10690088" y="4303796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0717115" y="4280751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10233101" y="3879120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9997174" y="3629275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10677934" y="3748970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9476511" y="3675795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0744214" y="3911376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10072187" y="3621903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9528859" y="3671294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0176992" y="3990238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10060845" y="4213938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9606367" y="4122335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9680593" y="4114400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9997174" y="4332185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9745241" y="5199993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10060845" y="4981809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9479200" y="4738595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9243274" y="4488749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9468470" y="4539992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10103822" y="4643277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9425494" y="4869815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9757873" y="5176012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10047360" y="4961630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11274652" y="4391802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8461835" y="3727507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8712536" y="3803887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9306945" y="5073414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8959114" y="4163097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8852467" y="4981809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8487339" y="4450023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8248541" y="5210627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8368870" y="4840966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9010316" y="4145631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8582165" y="4439164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8335008" y="5192279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8332558" y="4840966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8895609" y="5144836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9309561" y="5232638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8036848" y="3877493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7944700" y="4500429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7525420" y="4211323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8241540" y="4092778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7603244" y="4729673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7762387" y="4345561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7829886" y="4867412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7718535" y="3990238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8175659" y="4539993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>
                  <a:off x="6699250" y="4185304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>
                  <a:off x="8969926" y="3460892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7158646" y="3824477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7225310" y="3999185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8463078" y="3486829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9041548" y="3629111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10803531" y="4849612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6821339" y="4592768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924566" y="4287633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7058263" y="4694032"/>
                  <a:ext cx="40360" cy="403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7582371" y="3785888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7741530" y="5160183"/>
                  <a:ext cx="213295" cy="183207"/>
                </a:xfrm>
                <a:custGeom>
                  <a:avLst/>
                  <a:gdLst>
                    <a:gd name="connsiteX0" fmla="*/ 783677 w 783677"/>
                    <a:gd name="connsiteY0" fmla="*/ 0 h 673128"/>
                    <a:gd name="connsiteX1" fmla="*/ 672165 w 783677"/>
                    <a:gd name="connsiteY1" fmla="*/ 143952 h 673128"/>
                    <a:gd name="connsiteX2" fmla="*/ 560653 w 783677"/>
                    <a:gd name="connsiteY2" fmla="*/ 257491 h 673128"/>
                    <a:gd name="connsiteX3" fmla="*/ 471443 w 783677"/>
                    <a:gd name="connsiteY3" fmla="*/ 300069 h 673128"/>
                    <a:gd name="connsiteX4" fmla="*/ 353848 w 783677"/>
                    <a:gd name="connsiteY4" fmla="*/ 247354 h 673128"/>
                    <a:gd name="connsiteX5" fmla="*/ 232198 w 783677"/>
                    <a:gd name="connsiteY5" fmla="*/ 192612 h 673128"/>
                    <a:gd name="connsiteX6" fmla="*/ 108521 w 783677"/>
                    <a:gd name="connsiteY6" fmla="*/ 188557 h 673128"/>
                    <a:gd name="connsiteX7" fmla="*/ 17284 w 783677"/>
                    <a:gd name="connsiteY7" fmla="*/ 261546 h 673128"/>
                    <a:gd name="connsiteX8" fmla="*/ 3092 w 783677"/>
                    <a:gd name="connsiteY8" fmla="*/ 379141 h 673128"/>
                    <a:gd name="connsiteX9" fmla="*/ 55806 w 783677"/>
                    <a:gd name="connsiteY9" fmla="*/ 466323 h 673128"/>
                    <a:gd name="connsiteX10" fmla="*/ 165291 w 783677"/>
                    <a:gd name="connsiteY10" fmla="*/ 492681 h 673128"/>
                    <a:gd name="connsiteX11" fmla="*/ 278831 w 783677"/>
                    <a:gd name="connsiteY11" fmla="*/ 464296 h 673128"/>
                    <a:gd name="connsiteX12" fmla="*/ 388315 w 783677"/>
                    <a:gd name="connsiteY12" fmla="*/ 407526 h 673128"/>
                    <a:gd name="connsiteX13" fmla="*/ 471443 w 783677"/>
                    <a:gd name="connsiteY13" fmla="*/ 377114 h 673128"/>
                    <a:gd name="connsiteX14" fmla="*/ 530240 w 783677"/>
                    <a:gd name="connsiteY14" fmla="*/ 393334 h 673128"/>
                    <a:gd name="connsiteX15" fmla="*/ 623505 w 783677"/>
                    <a:gd name="connsiteY15" fmla="*/ 474433 h 673128"/>
                    <a:gd name="connsiteX16" fmla="*/ 700550 w 783677"/>
                    <a:gd name="connsiteY16" fmla="*/ 559588 h 673128"/>
                    <a:gd name="connsiteX17" fmla="*/ 783677 w 783677"/>
                    <a:gd name="connsiteY17" fmla="*/ 673128 h 67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677" h="673128">
                      <a:moveTo>
                        <a:pt x="783677" y="0"/>
                      </a:moveTo>
                      <a:cubicBezTo>
                        <a:pt x="746506" y="50518"/>
                        <a:pt x="709336" y="101037"/>
                        <a:pt x="672165" y="143952"/>
                      </a:cubicBezTo>
                      <a:cubicBezTo>
                        <a:pt x="634994" y="186867"/>
                        <a:pt x="594107" y="231472"/>
                        <a:pt x="560653" y="257491"/>
                      </a:cubicBezTo>
                      <a:cubicBezTo>
                        <a:pt x="527199" y="283510"/>
                        <a:pt x="505910" y="301758"/>
                        <a:pt x="471443" y="300069"/>
                      </a:cubicBezTo>
                      <a:cubicBezTo>
                        <a:pt x="436976" y="298380"/>
                        <a:pt x="353848" y="247354"/>
                        <a:pt x="353848" y="247354"/>
                      </a:cubicBezTo>
                      <a:cubicBezTo>
                        <a:pt x="313974" y="229445"/>
                        <a:pt x="273086" y="202412"/>
                        <a:pt x="232198" y="192612"/>
                      </a:cubicBezTo>
                      <a:cubicBezTo>
                        <a:pt x="191310" y="182813"/>
                        <a:pt x="144340" y="177068"/>
                        <a:pt x="108521" y="188557"/>
                      </a:cubicBezTo>
                      <a:cubicBezTo>
                        <a:pt x="72702" y="200046"/>
                        <a:pt x="34855" y="229782"/>
                        <a:pt x="17284" y="261546"/>
                      </a:cubicBezTo>
                      <a:cubicBezTo>
                        <a:pt x="-287" y="293310"/>
                        <a:pt x="-3328" y="345012"/>
                        <a:pt x="3092" y="379141"/>
                      </a:cubicBezTo>
                      <a:cubicBezTo>
                        <a:pt x="9512" y="413270"/>
                        <a:pt x="28773" y="447400"/>
                        <a:pt x="55806" y="466323"/>
                      </a:cubicBezTo>
                      <a:cubicBezTo>
                        <a:pt x="82839" y="485246"/>
                        <a:pt x="128120" y="493019"/>
                        <a:pt x="165291" y="492681"/>
                      </a:cubicBezTo>
                      <a:cubicBezTo>
                        <a:pt x="202462" y="492343"/>
                        <a:pt x="241660" y="478488"/>
                        <a:pt x="278831" y="464296"/>
                      </a:cubicBezTo>
                      <a:cubicBezTo>
                        <a:pt x="316002" y="450104"/>
                        <a:pt x="356213" y="422056"/>
                        <a:pt x="388315" y="407526"/>
                      </a:cubicBezTo>
                      <a:cubicBezTo>
                        <a:pt x="420417" y="392996"/>
                        <a:pt x="447789" y="379479"/>
                        <a:pt x="471443" y="377114"/>
                      </a:cubicBezTo>
                      <a:cubicBezTo>
                        <a:pt x="495097" y="374749"/>
                        <a:pt x="504896" y="377114"/>
                        <a:pt x="530240" y="393334"/>
                      </a:cubicBezTo>
                      <a:cubicBezTo>
                        <a:pt x="555584" y="409554"/>
                        <a:pt x="595120" y="446724"/>
                        <a:pt x="623505" y="474433"/>
                      </a:cubicBezTo>
                      <a:cubicBezTo>
                        <a:pt x="651890" y="502142"/>
                        <a:pt x="673855" y="526472"/>
                        <a:pt x="700550" y="559588"/>
                      </a:cubicBezTo>
                      <a:cubicBezTo>
                        <a:pt x="727245" y="592704"/>
                        <a:pt x="755461" y="632916"/>
                        <a:pt x="783677" y="673128"/>
                      </a:cubicBez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</p:grpSp>
          <p:sp>
            <p:nvSpPr>
              <p:cNvPr id="9" name="Oval 8"/>
              <p:cNvSpPr/>
              <p:nvPr/>
            </p:nvSpPr>
            <p:spPr>
              <a:xfrm>
                <a:off x="2667030" y="2686700"/>
                <a:ext cx="7279227" cy="315338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2298832" y="3139877"/>
                    <a:ext cx="865415" cy="477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nl-BE" sz="25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98832" y="3139877"/>
                    <a:ext cx="865415" cy="47705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8696"/>
                    </a:stretch>
                  </a:blipFill>
                </p:spPr>
                <p:txBody>
                  <a:bodyPr/>
                  <a:lstStyle/>
                  <a:p>
                    <a:r>
                      <a:rPr lang="nl-B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1407421" y="4455969"/>
                  <a:ext cx="1014829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l-BE" sz="2500">
                            <a:latin typeface="Cambria Math" panose="02040503050406030204" pitchFamily="18" charset="0"/>
                          </a:rPr>
                          <m:t>Cl</m:t>
                        </m:r>
                        <m:d>
                          <m:dPr>
                            <m:ctrlPr>
                              <a:rPr lang="nl-BE" sz="2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d>
                      </m:oMath>
                    </m:oMathPara>
                  </a14:m>
                  <a:endParaRPr lang="nl-BE" sz="2500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421" y="4455969"/>
                  <a:ext cx="1014829" cy="4770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Arc 76"/>
            <p:cNvSpPr/>
            <p:nvPr/>
          </p:nvSpPr>
          <p:spPr>
            <a:xfrm>
              <a:off x="3123932" y="4313675"/>
              <a:ext cx="870749" cy="870749"/>
            </a:xfrm>
            <a:prstGeom prst="arc">
              <a:avLst>
                <a:gd name="adj1" fmla="val 7530604"/>
                <a:gd name="adj2" fmla="val 3318173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13508" y="3445766"/>
              <a:ext cx="1157369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500" dirty="0" err="1" smtClean="0"/>
                <a:t>So</a:t>
              </a:r>
              <a:r>
                <a:rPr lang="nl-BE" sz="2500" dirty="0" smtClean="0"/>
                <a:t> we </a:t>
              </a:r>
              <a:r>
                <a:rPr lang="nl-BE" sz="2500" dirty="0" err="1" smtClean="0"/>
                <a:t>finally</a:t>
              </a:r>
              <a:r>
                <a:rPr lang="nl-BE" sz="2500" dirty="0" smtClean="0"/>
                <a:t> get </a:t>
              </a:r>
              <a:r>
                <a:rPr lang="nl-BE" sz="2500" dirty="0" err="1" smtClean="0"/>
                <a:t>our</a:t>
              </a:r>
              <a:r>
                <a:rPr lang="nl-BE" sz="2500" dirty="0" smtClean="0"/>
                <a:t> action:</a:t>
              </a:r>
              <a:endParaRPr lang="nl-BE" sz="25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13508" y="5699024"/>
              <a:ext cx="1157369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500" dirty="0" smtClean="0"/>
                <a:t>… </a:t>
              </a:r>
              <a:r>
                <a:rPr lang="nl-BE" sz="2500" dirty="0" err="1" smtClean="0"/>
                <a:t>can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be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shown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to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be</a:t>
              </a:r>
              <a:r>
                <a:rPr lang="nl-BE" sz="2500" dirty="0" smtClean="0"/>
                <a:t> free </a:t>
              </a:r>
              <a:r>
                <a:rPr lang="nl-BE" sz="2500" dirty="0" err="1" smtClean="0"/>
                <a:t>and</a:t>
              </a:r>
              <a:r>
                <a:rPr lang="nl-BE" sz="2500" dirty="0" smtClean="0"/>
                <a:t> </a:t>
              </a:r>
              <a:r>
                <a:rPr lang="nl-BE" sz="2500" dirty="0" err="1" smtClean="0"/>
                <a:t>transitive</a:t>
              </a:r>
              <a:r>
                <a:rPr lang="nl-BE" sz="2500" dirty="0" smtClean="0"/>
                <a:t>,</a:t>
              </a:r>
            </a:p>
            <a:p>
              <a:r>
                <a:rPr lang="nl-BE" sz="2500" dirty="0" smtClean="0"/>
                <a:t>				</a:t>
              </a:r>
              <a:r>
                <a:rPr lang="nl-BE" sz="2500" dirty="0" err="1" smtClean="0"/>
                <a:t>hence</a:t>
              </a:r>
              <a:r>
                <a:rPr lang="nl-BE" sz="2500" dirty="0" smtClean="0"/>
                <a:t> a </a:t>
              </a:r>
              <a:r>
                <a:rPr lang="nl-BE" sz="25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torsor</a:t>
              </a:r>
              <a:r>
                <a:rPr lang="nl-BE" sz="2500" dirty="0" smtClean="0"/>
                <a:t>.</a:t>
              </a:r>
              <a:endParaRPr lang="nl-BE" sz="25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1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3216" y="2284057"/>
            <a:ext cx="99079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000" b="1" dirty="0" smtClean="0">
                <a:solidFill>
                  <a:schemeClr val="accent2">
                    <a:lumMod val="50000"/>
                  </a:schemeClr>
                </a:solidFill>
              </a:rPr>
              <a:t>Part IV:</a:t>
            </a:r>
          </a:p>
          <a:p>
            <a:r>
              <a:rPr lang="nl-BE" sz="5000" b="1" dirty="0" err="1" smtClean="0">
                <a:solidFill>
                  <a:schemeClr val="accent2">
                    <a:lumMod val="50000"/>
                  </a:schemeClr>
                </a:solidFill>
              </a:rPr>
              <a:t>Couveignes-Rostovtsev-Stolbunov</a:t>
            </a:r>
            <a:r>
              <a:rPr lang="nl-BE" sz="5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5000" b="1" dirty="0" err="1" smtClean="0">
                <a:solidFill>
                  <a:schemeClr val="accent2">
                    <a:lumMod val="50000"/>
                  </a:schemeClr>
                </a:solidFill>
              </a:rPr>
              <a:t>key</a:t>
            </a:r>
            <a:r>
              <a:rPr lang="nl-BE" sz="5000" b="1" dirty="0" smtClean="0">
                <a:solidFill>
                  <a:schemeClr val="accent2">
                    <a:lumMod val="50000"/>
                  </a:schemeClr>
                </a:solidFill>
              </a:rPr>
              <a:t> agreement</a:t>
            </a:r>
          </a:p>
        </p:txBody>
      </p:sp>
    </p:spTree>
    <p:extLst>
      <p:ext uri="{BB962C8B-B14F-4D97-AF65-F5344CB8AC3E}">
        <p14:creationId xmlns:p14="http://schemas.microsoft.com/office/powerpoint/2010/main" val="8614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9" y="261258"/>
            <a:ext cx="10548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Couveignes-Rostovtsev-Stolbunov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key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agreement</a:t>
            </a:r>
            <a:endParaRPr lang="nl-BE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510" y="1010355"/>
            <a:ext cx="115074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smtClean="0"/>
              <a:t>In 1997 </a:t>
            </a:r>
            <a:r>
              <a:rPr lang="nl-BE" sz="2500" dirty="0" err="1" smtClean="0"/>
              <a:t>Couveignes</a:t>
            </a:r>
            <a:r>
              <a:rPr lang="nl-BE" sz="2500" dirty="0" smtClean="0"/>
              <a:t> </a:t>
            </a:r>
            <a:r>
              <a:rPr lang="nl-BE" sz="2500" dirty="0" err="1" smtClean="0"/>
              <a:t>designed</a:t>
            </a:r>
            <a:r>
              <a:rPr lang="nl-BE" sz="2500" dirty="0" smtClean="0"/>
              <a:t> </a:t>
            </a:r>
            <a:r>
              <a:rPr lang="nl-BE" sz="2500" dirty="0" err="1" smtClean="0"/>
              <a:t>the</a:t>
            </a:r>
            <a:r>
              <a:rPr lang="nl-BE" sz="2500" dirty="0" smtClean="0"/>
              <a:t> first </a:t>
            </a:r>
            <a:r>
              <a:rPr lang="nl-BE" sz="2500" dirty="0" err="1" smtClean="0"/>
              <a:t>isogeny-based</a:t>
            </a:r>
            <a:r>
              <a:rPr lang="nl-BE" sz="2500" dirty="0" smtClean="0"/>
              <a:t> cryptosystem.</a:t>
            </a:r>
          </a:p>
        </p:txBody>
      </p:sp>
      <p:sp>
        <p:nvSpPr>
          <p:cNvPr id="5" name="Freeform 4"/>
          <p:cNvSpPr/>
          <p:nvPr/>
        </p:nvSpPr>
        <p:spPr>
          <a:xfrm>
            <a:off x="1806222" y="1614774"/>
            <a:ext cx="1095023" cy="609600"/>
          </a:xfrm>
          <a:custGeom>
            <a:avLst/>
            <a:gdLst>
              <a:gd name="connsiteX0" fmla="*/ 28453 w 976720"/>
              <a:gd name="connsiteY0" fmla="*/ 0 h 1140178"/>
              <a:gd name="connsiteX1" fmla="*/ 118764 w 976720"/>
              <a:gd name="connsiteY1" fmla="*/ 666045 h 1140178"/>
              <a:gd name="connsiteX2" fmla="*/ 976720 w 976720"/>
              <a:gd name="connsiteY2" fmla="*/ 1140178 h 114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6720" h="1140178">
                <a:moveTo>
                  <a:pt x="28453" y="0"/>
                </a:moveTo>
                <a:cubicBezTo>
                  <a:pt x="-5414" y="238008"/>
                  <a:pt x="-39280" y="476016"/>
                  <a:pt x="118764" y="666045"/>
                </a:cubicBezTo>
                <a:cubicBezTo>
                  <a:pt x="276808" y="856074"/>
                  <a:pt x="626764" y="998126"/>
                  <a:pt x="976720" y="1140178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2957689" y="1965192"/>
            <a:ext cx="88406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60000"/>
            </a:pPr>
            <a:r>
              <a:rPr lang="nl-BE" sz="2500" dirty="0" err="1" smtClean="0"/>
              <a:t>submitted</a:t>
            </a:r>
            <a:r>
              <a:rPr lang="nl-BE" sz="2500" dirty="0" smtClean="0"/>
              <a:t> </a:t>
            </a:r>
            <a:r>
              <a:rPr lang="nl-BE" sz="2500" dirty="0" err="1" smtClean="0"/>
              <a:t>to</a:t>
            </a:r>
            <a:r>
              <a:rPr lang="nl-BE" sz="2500" dirty="0" smtClean="0"/>
              <a:t> CRYPTO, </a:t>
            </a:r>
            <a:r>
              <a:rPr lang="nl-BE" sz="2500" dirty="0" err="1" smtClean="0"/>
              <a:t>rejected</a:t>
            </a:r>
            <a:r>
              <a:rPr lang="nl-BE" sz="2500" dirty="0" smtClean="0"/>
              <a:t> </a:t>
            </a:r>
            <a:r>
              <a:rPr lang="nl-BE" sz="2500" dirty="0" err="1" smtClean="0"/>
              <a:t>and</a:t>
            </a:r>
            <a:r>
              <a:rPr lang="nl-BE" sz="2500" dirty="0" smtClean="0"/>
              <a:t> never </a:t>
            </a:r>
            <a:r>
              <a:rPr lang="nl-BE" sz="2500" dirty="0" err="1" smtClean="0"/>
              <a:t>formally</a:t>
            </a:r>
            <a:r>
              <a:rPr lang="nl-BE" sz="2500" dirty="0" smtClean="0"/>
              <a:t> </a:t>
            </a:r>
            <a:r>
              <a:rPr lang="nl-BE" sz="2500" dirty="0" err="1" smtClean="0"/>
              <a:t>published</a:t>
            </a:r>
            <a:endParaRPr lang="nl-BE" sz="2500" dirty="0" smtClean="0"/>
          </a:p>
          <a:p>
            <a:pPr>
              <a:buSzPct val="60000"/>
            </a:pPr>
            <a:endParaRPr lang="nl-BE" sz="2500" dirty="0"/>
          </a:p>
          <a:p>
            <a:pPr>
              <a:buSzPct val="60000"/>
            </a:pPr>
            <a:r>
              <a:rPr lang="nl-BE" sz="2500" dirty="0" err="1" smtClean="0"/>
              <a:t>rediscovered</a:t>
            </a:r>
            <a:r>
              <a:rPr lang="nl-BE" sz="2500" dirty="0" smtClean="0"/>
              <a:t> </a:t>
            </a:r>
            <a:r>
              <a:rPr lang="nl-BE" sz="2500" dirty="0" err="1" smtClean="0"/>
              <a:t>by</a:t>
            </a:r>
            <a:r>
              <a:rPr lang="nl-BE" sz="2500" dirty="0" smtClean="0"/>
              <a:t> </a:t>
            </a:r>
            <a:r>
              <a:rPr lang="nl-BE" sz="2500" dirty="0" err="1" smtClean="0"/>
              <a:t>Rostovtsev</a:t>
            </a:r>
            <a:r>
              <a:rPr lang="nl-BE" sz="2500" dirty="0" smtClean="0"/>
              <a:t> </a:t>
            </a:r>
            <a:r>
              <a:rPr lang="nl-BE" sz="2500" dirty="0" err="1" smtClean="0"/>
              <a:t>and</a:t>
            </a:r>
            <a:r>
              <a:rPr lang="nl-BE" sz="2500" dirty="0" smtClean="0"/>
              <a:t> </a:t>
            </a:r>
            <a:r>
              <a:rPr lang="nl-BE" sz="2500" dirty="0" err="1" smtClean="0"/>
              <a:t>Stolbunov</a:t>
            </a:r>
            <a:r>
              <a:rPr lang="nl-BE" sz="2500" dirty="0" smtClean="0"/>
              <a:t> in 2004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509" y="3832870"/>
            <a:ext cx="115074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 err="1" smtClean="0"/>
              <a:t>Proposal</a:t>
            </a:r>
            <a:r>
              <a:rPr lang="nl-BE" sz="2500" dirty="0" smtClean="0"/>
              <a:t>: </a:t>
            </a:r>
            <a:r>
              <a:rPr lang="nl-BE" sz="2500" dirty="0" err="1" smtClean="0"/>
              <a:t>Diffie</a:t>
            </a:r>
            <a:r>
              <a:rPr lang="nl-BE" sz="2500" dirty="0" smtClean="0"/>
              <a:t>-Hellman </a:t>
            </a:r>
            <a:r>
              <a:rPr lang="nl-BE" sz="2500" dirty="0" err="1" smtClean="0"/>
              <a:t>key</a:t>
            </a:r>
            <a:r>
              <a:rPr lang="nl-BE" sz="2500" dirty="0" smtClean="0"/>
              <a:t> exchange </a:t>
            </a:r>
            <a:r>
              <a:rPr lang="nl-BE" sz="2500" dirty="0" err="1" smtClean="0"/>
              <a:t>using</a:t>
            </a:r>
            <a:r>
              <a:rPr lang="nl-BE" sz="2500" dirty="0" smtClean="0"/>
              <a:t> </a:t>
            </a:r>
            <a:r>
              <a:rPr lang="nl-BE" sz="2500" dirty="0" err="1" smtClean="0"/>
              <a:t>the</a:t>
            </a:r>
            <a:r>
              <a:rPr lang="nl-BE" sz="2500" dirty="0" smtClean="0"/>
              <a:t> CM </a:t>
            </a:r>
            <a:r>
              <a:rPr lang="nl-BE" sz="2500" dirty="0" err="1" smtClean="0"/>
              <a:t>torsor</a:t>
            </a:r>
            <a:r>
              <a:rPr lang="nl-BE" sz="2500" dirty="0" smtClean="0"/>
              <a:t> we </a:t>
            </a:r>
            <a:r>
              <a:rPr lang="nl-BE" sz="2500" dirty="0" err="1" smtClean="0"/>
              <a:t>just</a:t>
            </a:r>
            <a:r>
              <a:rPr lang="nl-BE" sz="2500" dirty="0" smtClean="0"/>
              <a:t> </a:t>
            </a:r>
            <a:r>
              <a:rPr lang="nl-BE" sz="2500" dirty="0" err="1" smtClean="0"/>
              <a:t>described</a:t>
            </a:r>
            <a:r>
              <a:rPr lang="nl-BE" sz="2500" dirty="0" smtClean="0"/>
              <a:t>. </a:t>
            </a:r>
          </a:p>
        </p:txBody>
      </p:sp>
      <p:sp>
        <p:nvSpPr>
          <p:cNvPr id="8" name="Freeform 7"/>
          <p:cNvSpPr/>
          <p:nvPr/>
        </p:nvSpPr>
        <p:spPr>
          <a:xfrm>
            <a:off x="1794933" y="1603023"/>
            <a:ext cx="1106311" cy="1358316"/>
          </a:xfrm>
          <a:custGeom>
            <a:avLst/>
            <a:gdLst>
              <a:gd name="connsiteX0" fmla="*/ 28453 w 976720"/>
              <a:gd name="connsiteY0" fmla="*/ 0 h 1140178"/>
              <a:gd name="connsiteX1" fmla="*/ 118764 w 976720"/>
              <a:gd name="connsiteY1" fmla="*/ 666045 h 1140178"/>
              <a:gd name="connsiteX2" fmla="*/ 976720 w 976720"/>
              <a:gd name="connsiteY2" fmla="*/ 1140178 h 114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6720" h="1140178">
                <a:moveTo>
                  <a:pt x="28453" y="0"/>
                </a:moveTo>
                <a:cubicBezTo>
                  <a:pt x="-5414" y="238008"/>
                  <a:pt x="-39280" y="476016"/>
                  <a:pt x="118764" y="666045"/>
                </a:cubicBezTo>
                <a:cubicBezTo>
                  <a:pt x="276808" y="856074"/>
                  <a:pt x="626764" y="998126"/>
                  <a:pt x="976720" y="1140178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982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3216" y="2416792"/>
            <a:ext cx="99079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000" b="1" dirty="0" smtClean="0">
                <a:solidFill>
                  <a:schemeClr val="accent2">
                    <a:lumMod val="50000"/>
                  </a:schemeClr>
                </a:solidFill>
              </a:rPr>
              <a:t>Part I:</a:t>
            </a:r>
          </a:p>
          <a:p>
            <a:r>
              <a:rPr lang="nl-BE" sz="5000" b="1" dirty="0" err="1" smtClean="0">
                <a:solidFill>
                  <a:schemeClr val="accent2">
                    <a:lumMod val="50000"/>
                  </a:schemeClr>
                </a:solidFill>
              </a:rPr>
              <a:t>Classical</a:t>
            </a:r>
            <a:r>
              <a:rPr lang="nl-BE" sz="5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5000" b="1" dirty="0" err="1" smtClean="0">
                <a:solidFill>
                  <a:schemeClr val="accent2">
                    <a:lumMod val="50000"/>
                  </a:schemeClr>
                </a:solidFill>
              </a:rPr>
              <a:t>elliptic</a:t>
            </a:r>
            <a:r>
              <a:rPr lang="nl-BE" sz="5000" b="1" dirty="0" smtClean="0">
                <a:solidFill>
                  <a:schemeClr val="accent2">
                    <a:lumMod val="50000"/>
                  </a:schemeClr>
                </a:solidFill>
              </a:rPr>
              <a:t> curve </a:t>
            </a:r>
            <a:r>
              <a:rPr lang="nl-BE" sz="5000" b="1" dirty="0" err="1" smtClean="0">
                <a:solidFill>
                  <a:schemeClr val="accent2">
                    <a:lumMod val="50000"/>
                  </a:schemeClr>
                </a:solidFill>
              </a:rPr>
              <a:t>Diffie</a:t>
            </a:r>
            <a:r>
              <a:rPr lang="nl-BE" sz="5000" b="1" dirty="0" smtClean="0">
                <a:solidFill>
                  <a:schemeClr val="accent2">
                    <a:lumMod val="50000"/>
                  </a:schemeClr>
                </a:solidFill>
              </a:rPr>
              <a:t>-Hellman</a:t>
            </a:r>
          </a:p>
        </p:txBody>
      </p:sp>
    </p:spTree>
    <p:extLst>
      <p:ext uri="{BB962C8B-B14F-4D97-AF65-F5344CB8AC3E}">
        <p14:creationId xmlns:p14="http://schemas.microsoft.com/office/powerpoint/2010/main" val="10408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98" y="1028166"/>
            <a:ext cx="3462196" cy="3853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79" y="4837185"/>
            <a:ext cx="2056786" cy="930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83859" y="1493637"/>
            <a:ext cx="3941225" cy="3333715"/>
          </a:xfrm>
          <a:prstGeom prst="rect">
            <a:avLst/>
          </a:prstGeom>
        </p:spPr>
      </p:pic>
      <p:pic>
        <p:nvPicPr>
          <p:cNvPr id="2052" name="Picture 4" descr="Afbeeldingsresultaat voor bob campagn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20936" y="4906430"/>
            <a:ext cx="2534981" cy="11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254556" y="1289107"/>
            <a:ext cx="5776234" cy="1584721"/>
            <a:chOff x="3254556" y="1289107"/>
            <a:chExt cx="5776234" cy="1584721"/>
          </a:xfrm>
        </p:grpSpPr>
        <p:sp>
          <p:nvSpPr>
            <p:cNvPr id="2" name="Arc 1"/>
            <p:cNvSpPr/>
            <p:nvPr/>
          </p:nvSpPr>
          <p:spPr>
            <a:xfrm>
              <a:off x="3254556" y="1289107"/>
              <a:ext cx="5776234" cy="1584721"/>
            </a:xfrm>
            <a:prstGeom prst="arc">
              <a:avLst>
                <a:gd name="adj1" fmla="val 11225214"/>
                <a:gd name="adj2" fmla="val 21204346"/>
              </a:avLst>
            </a:prstGeom>
            <a:ln w="19050">
              <a:solidFill>
                <a:schemeClr val="accent6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456800" y="1422229"/>
                  <a:ext cx="5371746" cy="9348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25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imaginary </a:t>
                  </a:r>
                  <a:r>
                    <a:rPr lang="nl-BE" sz="2500" dirty="0" err="1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quadratic</a:t>
                  </a:r>
                  <a:r>
                    <a:rPr lang="nl-BE" sz="25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 order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a14:m>
                  <a:endParaRPr lang="nl-BE" sz="2500" b="0" dirty="0" smtClean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  <a:p>
                  <a:pPr algn="ctr"/>
                  <a:r>
                    <a:rPr lang="nl-BE" sz="2500" dirty="0" err="1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ell</a:t>
                  </a:r>
                  <a:r>
                    <a:rPr lang="nl-BE" sz="25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. curve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nl-BE" sz="25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 </a:t>
                  </a:r>
                  <a:r>
                    <a:rPr lang="nl-BE" sz="2500" dirty="0" err="1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with</a:t>
                  </a:r>
                  <a:r>
                    <a:rPr lang="nl-BE" sz="25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l-BE" sz="25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En</m:t>
                      </m:r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2500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sSub>
                            <m:sSubPr>
                              <m:ctrlPr>
                                <a:rPr lang="nl-BE" sz="25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500" b="1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nl-BE" sz="25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5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BE" sz="2500" b="0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nl-BE" sz="2500" b="0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nl-BE" sz="25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nl-BE" sz="25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a14:m>
                  <a:endParaRPr lang="nl-BE" sz="2500" dirty="0" smtClean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6800" y="1422229"/>
                  <a:ext cx="5371746" cy="934871"/>
                </a:xfrm>
                <a:prstGeom prst="rect">
                  <a:avLst/>
                </a:prstGeom>
                <a:blipFill>
                  <a:blip r:embed="rId6"/>
                  <a:stretch>
                    <a:fillRect t="-4545" b="-714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3254555" y="2701263"/>
            <a:ext cx="4124529" cy="856904"/>
            <a:chOff x="3254555" y="2701263"/>
            <a:chExt cx="4124529" cy="8569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254555" y="2701263"/>
                  <a:ext cx="1490439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nl-BE" sz="25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Cl</m:t>
                        </m:r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nl-BE" sz="2500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4555" y="2701263"/>
                  <a:ext cx="1490439" cy="477054"/>
                </a:xfrm>
                <a:prstGeom prst="rect">
                  <a:avLst/>
                </a:prstGeom>
                <a:blipFill>
                  <a:blip r:embed="rId7"/>
                  <a:stretch>
                    <a:fillRect r="-2459" b="-1794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299409" y="3081113"/>
                  <a:ext cx="122328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l-BE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nl-BE" sz="2500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9409" y="3081113"/>
                  <a:ext cx="1223282" cy="477054"/>
                </a:xfrm>
                <a:prstGeom prst="rect">
                  <a:avLst/>
                </a:prstGeom>
                <a:blipFill>
                  <a:blip r:embed="rId8"/>
                  <a:stretch>
                    <a:fillRect b="-1266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4340780" y="3366348"/>
              <a:ext cx="3038304" cy="0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400550" y="4404484"/>
            <a:ext cx="4439941" cy="884769"/>
            <a:chOff x="4400550" y="4404484"/>
            <a:chExt cx="4439941" cy="884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239000" y="4404484"/>
                  <a:ext cx="1601491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nl-BE" sz="25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Cl</m:t>
                        </m:r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nl-BE" sz="2500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00" y="4404484"/>
                  <a:ext cx="1601491" cy="477054"/>
                </a:xfrm>
                <a:prstGeom prst="rect">
                  <a:avLst/>
                </a:prstGeom>
                <a:blipFill>
                  <a:blip r:embed="rId9"/>
                  <a:stretch>
                    <a:fillRect b="-1794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563895" y="4805338"/>
                  <a:ext cx="1223282" cy="4839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nl-BE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nl-BE" sz="2500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3895" y="4805338"/>
                  <a:ext cx="1223282" cy="483915"/>
                </a:xfrm>
                <a:prstGeom prst="rect">
                  <a:avLst/>
                </a:prstGeom>
                <a:blipFill>
                  <a:blip r:embed="rId10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 flipH="1">
              <a:off x="4400550" y="5067260"/>
              <a:ext cx="3331118" cy="0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254556" y="5495925"/>
            <a:ext cx="5776234" cy="983285"/>
            <a:chOff x="3254556" y="5495925"/>
            <a:chExt cx="5776234" cy="9832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254556" y="6002156"/>
                  <a:ext cx="5776234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ctrlPr>
                              <a:rPr lang="nl-BE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nl-BE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nl-BE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nl-B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nl-B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nl-B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d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nl-B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∗(</m:t>
                        </m:r>
                        <m:r>
                          <a:rPr lang="nl-BE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l-BE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nl-BE" sz="2500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4556" y="6002156"/>
                  <a:ext cx="5776234" cy="477054"/>
                </a:xfrm>
                <a:prstGeom prst="rect">
                  <a:avLst/>
                </a:prstGeom>
                <a:blipFill>
                  <a:blip r:embed="rId11"/>
                  <a:stretch>
                    <a:fillRect b="-1794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5124450" y="5495925"/>
              <a:ext cx="211455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500" dirty="0" smtClean="0"/>
                <a:t>shared </a:t>
              </a:r>
              <a:r>
                <a:rPr lang="nl-BE" sz="2500" dirty="0" err="1" smtClean="0"/>
                <a:t>secret</a:t>
              </a:r>
              <a:r>
                <a:rPr lang="nl-BE" sz="2500" dirty="0" smtClean="0"/>
                <a:t>:</a:t>
              </a:r>
              <a:endParaRPr lang="nl-BE" sz="25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3509" y="261258"/>
            <a:ext cx="10548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Couveignes-Rostovtsev-Stolbunov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key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agreement</a:t>
            </a:r>
            <a:endParaRPr lang="nl-BE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2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ded Corner 10"/>
          <p:cNvSpPr/>
          <p:nvPr/>
        </p:nvSpPr>
        <p:spPr>
          <a:xfrm>
            <a:off x="1717589" y="2409567"/>
            <a:ext cx="9588843" cy="2644347"/>
          </a:xfrm>
          <a:prstGeom prst="foldedCorner">
            <a:avLst>
              <a:gd name="adj" fmla="val 12618"/>
            </a:avLst>
          </a:prstGeom>
          <a:solidFill>
            <a:schemeClr val="accent2">
              <a:lumMod val="50000"/>
              <a:alpha val="2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xtBox 3"/>
          <p:cNvSpPr txBox="1"/>
          <p:nvPr/>
        </p:nvSpPr>
        <p:spPr>
          <a:xfrm>
            <a:off x="313509" y="261258"/>
            <a:ext cx="10548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Couveignes-Rostovtsev-Stolbunov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key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agreement</a:t>
            </a:r>
            <a:endParaRPr lang="nl-BE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3510" y="1010355"/>
                <a:ext cx="1150742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How </a:t>
                </a:r>
                <a:r>
                  <a:rPr lang="nl-BE" sz="2500" dirty="0" err="1" smtClean="0"/>
                  <a:t>to</a:t>
                </a:r>
                <a:r>
                  <a:rPr lang="nl-BE" sz="2500" dirty="0" smtClean="0"/>
                  <a:t> do </a:t>
                </a:r>
                <a:r>
                  <a:rPr lang="nl-BE" sz="2500" dirty="0" err="1" smtClean="0"/>
                  <a:t>this</a:t>
                </a:r>
                <a:r>
                  <a:rPr lang="nl-BE" sz="2500" dirty="0" smtClean="0"/>
                  <a:t> in </a:t>
                </a:r>
                <a:r>
                  <a:rPr lang="nl-BE" sz="2500" dirty="0" err="1" smtClean="0"/>
                  <a:t>practice</a:t>
                </a:r>
                <a:r>
                  <a:rPr lang="nl-BE" sz="2500" dirty="0" smtClean="0"/>
                  <a:t>? </a:t>
                </a:r>
                <a:r>
                  <a:rPr lang="nl-BE" sz="2500" dirty="0" err="1" smtClean="0"/>
                  <a:t>Remember</a:t>
                </a:r>
                <a:r>
                  <a:rPr lang="nl-BE" sz="2500" dirty="0" smtClean="0"/>
                  <a:t>: 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no square-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and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-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multiply</a:t>
                </a:r>
                <a:r>
                  <a:rPr lang="nl-BE" sz="2500" dirty="0" smtClean="0"/>
                  <a:t>!</a:t>
                </a:r>
                <a:endParaRPr lang="nl-BE" sz="2500" dirty="0"/>
              </a:p>
              <a:p>
                <a:endParaRPr lang="nl-BE" sz="1500" dirty="0" smtClean="0"/>
              </a:p>
              <a:p>
                <a:r>
                  <a:rPr lang="nl-BE" sz="2500" dirty="0" smtClean="0"/>
                  <a:t>Idea: </a:t>
                </a:r>
                <a:r>
                  <a:rPr lang="nl-BE" sz="2500" dirty="0" err="1" smtClean="0"/>
                  <a:t>find</a:t>
                </a:r>
                <a:r>
                  <a:rPr lang="nl-BE" sz="2500" dirty="0"/>
                  <a:t> </a:t>
                </a:r>
                <a:r>
                  <a:rPr lang="nl-BE" sz="2500" dirty="0" err="1" smtClean="0"/>
                  <a:t>enough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ideals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whose</a:t>
                </a:r>
                <a:r>
                  <a:rPr lang="nl-BE" sz="2500" dirty="0" smtClean="0"/>
                  <a:t> action is easy </a:t>
                </a:r>
                <a:r>
                  <a:rPr lang="nl-BE" sz="2500" dirty="0" err="1" smtClean="0"/>
                  <a:t>to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compute</a:t>
                </a:r>
                <a:r>
                  <a:rPr lang="nl-BE" sz="2500" dirty="0" smtClean="0"/>
                  <a:t>.</a:t>
                </a:r>
                <a:br>
                  <a:rPr lang="nl-BE" sz="2500" dirty="0" smtClean="0"/>
                </a:br>
                <a:endParaRPr lang="nl-BE" sz="25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10" y="1010355"/>
                <a:ext cx="11507429" cy="1477328"/>
              </a:xfrm>
              <a:prstGeom prst="rect">
                <a:avLst/>
              </a:prstGeom>
              <a:blipFill>
                <a:blip r:embed="rId2"/>
                <a:stretch>
                  <a:fillRect l="-847" t="-330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3510" y="5351692"/>
                <a:ext cx="11610760" cy="120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Assume </a:t>
                </a:r>
                <a:r>
                  <a:rPr lang="nl-BE" sz="2500" dirty="0" err="1" smtClean="0"/>
                  <a:t>that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generic</a:t>
                </a:r>
                <a:r>
                  <a:rPr lang="nl-BE" sz="2500" dirty="0" smtClean="0"/>
                  <a:t>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2500" b="0" i="0" smtClean="0">
                        <a:latin typeface="Cambria Math" panose="02040503050406030204" pitchFamily="18" charset="0"/>
                      </a:rPr>
                      <m:t>Cl</m:t>
                    </m:r>
                    <m:d>
                      <m:d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nl-BE" sz="2500" dirty="0" smtClean="0"/>
                  <a:t> is of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form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nl-BE" sz="2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nl-BE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p>
                    </m:sSub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⋯</m:t>
                    </m:r>
                    <m:sSubSup>
                      <m:sSub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for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nl-BE" sz="2500" dirty="0" smtClean="0"/>
                  <a:t>.</a:t>
                </a:r>
                <a:endParaRPr lang="nl-BE" sz="2500" dirty="0"/>
              </a:p>
              <a:p>
                <a:endParaRPr lang="nl-BE" sz="1500" dirty="0" smtClean="0"/>
              </a:p>
              <a:p>
                <a:r>
                  <a:rPr lang="nl-BE" sz="2500" dirty="0" err="1" smtClean="0"/>
                  <a:t>If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𝐶𝑙</m:t>
                        </m:r>
                        <m:d>
                          <m:d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d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rad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smtClean="0">
                    <a:sym typeface="Wingdings" panose="05000000000000000000" pitchFamily="2" charset="2"/>
                  </a:rPr>
                  <a:t>has </a:t>
                </a:r>
                <a:r>
                  <a:rPr lang="nl-BE" sz="2500" dirty="0" err="1" smtClean="0">
                    <a:sym typeface="Wingdings" panose="05000000000000000000" pitchFamily="2" charset="2"/>
                  </a:rPr>
                  <a:t>bitlength</a:t>
                </a:r>
                <a:r>
                  <a:rPr lang="nl-BE" sz="25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</m:oMath>
                </a14:m>
                <a:r>
                  <a:rPr lang="nl-BE" sz="2500" dirty="0" smtClean="0">
                    <a:sym typeface="Wingdings" panose="05000000000000000000" pitchFamily="2" charset="2"/>
                  </a:rPr>
                  <a:t> </a:t>
                </a:r>
                <a:r>
                  <a:rPr lang="nl-BE" sz="2500" dirty="0" err="1" smtClean="0">
                    <a:sym typeface="Wingdings" panose="05000000000000000000" pitchFamily="2" charset="2"/>
                  </a:rPr>
                  <a:t>then</a:t>
                </a:r>
                <a:r>
                  <a:rPr lang="nl-BE" sz="2500" dirty="0" smtClean="0">
                    <a:sym typeface="Wingdings" panose="05000000000000000000" pitchFamily="2" charset="2"/>
                  </a:rPr>
                  <a:t> </a:t>
                </a:r>
                <a:r>
                  <a:rPr lang="nl-BE" sz="2500" dirty="0" err="1" smtClean="0">
                    <a:sym typeface="Wingdings" panose="05000000000000000000" pitchFamily="2" charset="2"/>
                  </a:rPr>
                  <a:t>need</a:t>
                </a:r>
                <a:r>
                  <a:rPr lang="nl-BE" sz="25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𝜆</m:t>
                    </m:r>
                    <m:r>
                      <a:rPr lang="nl-BE" sz="25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≈</m:t>
                    </m:r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nl-BE" sz="25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𝑘</m:t>
                            </m:r>
                          </m:num>
                          <m:den>
                            <m:r>
                              <a:rPr lang="nl-BE" sz="25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𝑟</m:t>
                            </m:r>
                          </m:den>
                        </m:f>
                      </m:sup>
                    </m:sSup>
                  </m:oMath>
                </a14:m>
                <a:r>
                  <a:rPr lang="nl-BE" sz="2500" dirty="0" smtClean="0"/>
                  <a:t>, </a:t>
                </a:r>
                <a:r>
                  <a:rPr lang="nl-BE" sz="2500" dirty="0" err="1" smtClean="0"/>
                  <a:t>so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larger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better</a:t>
                </a:r>
                <a:r>
                  <a:rPr lang="nl-BE" sz="2500" dirty="0" smtClean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10" y="5351692"/>
                <a:ext cx="11610760" cy="1201804"/>
              </a:xfrm>
              <a:prstGeom prst="rect">
                <a:avLst/>
              </a:prstGeom>
              <a:blipFill>
                <a:blip r:embed="rId3"/>
                <a:stretch>
                  <a:fillRect l="-840" t="-1523" b="-1116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41157" y="2496065"/>
                <a:ext cx="9267567" cy="24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Ideal </a:t>
                </a:r>
                <a:r>
                  <a:rPr lang="nl-BE" sz="2500" dirty="0" err="1" smtClean="0"/>
                  <a:t>ideals</a:t>
                </a:r>
                <a:r>
                  <a:rPr lang="nl-BE" sz="2500" dirty="0" smtClean="0"/>
                  <a:t>: </a:t>
                </a:r>
              </a:p>
              <a:p>
                <a:r>
                  <a:rPr lang="nl-BE" sz="2500" b="0" dirty="0"/>
                  <a:t>	</a:t>
                </a:r>
                <a:r>
                  <a:rPr lang="nl-BE" sz="2500" b="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=〈</m:t>
                    </m:r>
                    <m:d>
                      <m:dPr>
                        <m:begChr m:val="["/>
                        <m:endChr m:val="]"/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nl-BE" sz="2500" dirty="0" smtClean="0"/>
                  <a:t>, </a:t>
                </a:r>
              </a:p>
              <a:p>
                <a:r>
                  <a:rPr lang="nl-BE" sz="2500" dirty="0" err="1" smtClean="0"/>
                  <a:t>so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that</a:t>
                </a:r>
                <a:r>
                  <a:rPr lang="nl-BE" sz="2500" dirty="0" smtClean="0"/>
                  <a:t> </a:t>
                </a:r>
              </a:p>
              <a:p>
                <a:r>
                  <a:rPr lang="nl-BE" sz="2500" b="0" dirty="0"/>
                  <a:t>	</a:t>
                </a:r>
                <a:r>
                  <a:rPr lang="nl-BE" sz="2500" b="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500" b="1" i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  <m:sub>
                                <m: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=∞ </m:t>
                        </m:r>
                      </m:e>
                    </m:d>
                  </m:oMath>
                </a14:m>
                <a:r>
                  <a:rPr lang="nl-BE" sz="2500" dirty="0" smtClean="0"/>
                  <a:t>.</a:t>
                </a:r>
              </a:p>
              <a:p>
                <a:endParaRPr lang="nl-BE" sz="1500" dirty="0" smtClean="0"/>
              </a:p>
              <a:p>
                <a:r>
                  <a:rPr lang="nl-BE" sz="2500" dirty="0" smtClean="0"/>
                  <a:t>In </a:t>
                </a:r>
                <a:r>
                  <a:rPr lang="nl-BE" sz="2500" dirty="0" err="1" smtClean="0"/>
                  <a:t>that</a:t>
                </a:r>
                <a:r>
                  <a:rPr lang="nl-BE" sz="2500" dirty="0" smtClean="0"/>
                  <a:t> case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can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be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computed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efficiently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using</a:t>
                </a:r>
                <a:r>
                  <a:rPr lang="nl-BE" sz="2500" dirty="0" smtClean="0"/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Vélu’s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formulae</a:t>
                </a:r>
                <a:r>
                  <a:rPr lang="nl-BE" sz="2500" dirty="0" smtClean="0"/>
                  <a:t>.</a:t>
                </a:r>
                <a:endParaRPr lang="nl-BE" sz="25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157" y="2496065"/>
                <a:ext cx="9267567" cy="2485104"/>
              </a:xfrm>
              <a:prstGeom prst="rect">
                <a:avLst/>
              </a:prstGeom>
              <a:blipFill>
                <a:blip r:embed="rId4"/>
                <a:stretch>
                  <a:fillRect l="-1053" t="-1716" b="-196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05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98" y="1028166"/>
            <a:ext cx="3462196" cy="3853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79" y="4837185"/>
            <a:ext cx="2056786" cy="930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83859" y="1493637"/>
            <a:ext cx="3941225" cy="3333715"/>
          </a:xfrm>
          <a:prstGeom prst="rect">
            <a:avLst/>
          </a:prstGeom>
        </p:spPr>
      </p:pic>
      <p:pic>
        <p:nvPicPr>
          <p:cNvPr id="2052" name="Picture 4" descr="Afbeeldingsresultaat voor bob campagn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20936" y="4906430"/>
            <a:ext cx="2534981" cy="11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254556" y="829102"/>
            <a:ext cx="5776234" cy="2044726"/>
            <a:chOff x="3254556" y="829102"/>
            <a:chExt cx="5776234" cy="2044726"/>
          </a:xfrm>
        </p:grpSpPr>
        <p:sp>
          <p:nvSpPr>
            <p:cNvPr id="2" name="Arc 1"/>
            <p:cNvSpPr/>
            <p:nvPr/>
          </p:nvSpPr>
          <p:spPr>
            <a:xfrm>
              <a:off x="3254556" y="1289107"/>
              <a:ext cx="5776234" cy="1584721"/>
            </a:xfrm>
            <a:prstGeom prst="arc">
              <a:avLst>
                <a:gd name="adj1" fmla="val 11225214"/>
                <a:gd name="adj2" fmla="val 21204346"/>
              </a:avLst>
            </a:prstGeom>
            <a:ln w="19050">
              <a:solidFill>
                <a:schemeClr val="accent6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432086" y="829102"/>
                  <a:ext cx="5371746" cy="158120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25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imaginary </a:t>
                  </a:r>
                  <a:r>
                    <a:rPr lang="nl-BE" sz="2500" dirty="0" err="1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quadratic</a:t>
                  </a:r>
                  <a:r>
                    <a:rPr lang="nl-BE" sz="25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 order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a14:m>
                  <a:endParaRPr lang="nl-BE" sz="2500" b="0" dirty="0" smtClean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  <a:p>
                  <a:pPr algn="ctr"/>
                  <a:endParaRPr lang="nl-BE" sz="1700" b="0" dirty="0" smtClean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  <a:p>
                  <a:pPr algn="ctr"/>
                  <a:r>
                    <a:rPr lang="nl-BE" sz="2500" dirty="0" err="1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ell</a:t>
                  </a:r>
                  <a:r>
                    <a:rPr lang="nl-BE" sz="25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. curve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nl-BE" sz="25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 </a:t>
                  </a:r>
                  <a:r>
                    <a:rPr lang="nl-BE" sz="2500" dirty="0" err="1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with</a:t>
                  </a:r>
                  <a:r>
                    <a:rPr lang="nl-BE" sz="25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l-BE" sz="25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En</m:t>
                      </m:r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2500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sSub>
                            <m:sSubPr>
                              <m:ctrlPr>
                                <a:rPr lang="nl-BE" sz="25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500" b="1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nl-BE" sz="25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5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BE" sz="2500" b="0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nl-BE" sz="2500" b="0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nl-BE" sz="25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nl-BE" sz="25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a14:m>
                  <a:endParaRPr lang="nl-BE" sz="2500" dirty="0" smtClean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  <a:p>
                  <a:pPr algn="ctr"/>
                  <a:r>
                    <a:rPr lang="nl-BE" sz="25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e</a:t>
                  </a:r>
                  <a:r>
                    <a:rPr lang="nl-BE" sz="2500" b="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asy </a:t>
                  </a:r>
                  <a:r>
                    <a:rPr lang="nl-BE" sz="2500" b="0" dirty="0" err="1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ideals</a:t>
                  </a:r>
                  <a:r>
                    <a:rPr lang="nl-BE" sz="2500" b="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sz="25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sz="25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nl-BE" sz="25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nl-BE" sz="25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a14:m>
                  <a:endParaRPr lang="nl-BE" sz="2500" dirty="0" smtClean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2086" y="829102"/>
                  <a:ext cx="5371746" cy="1581202"/>
                </a:xfrm>
                <a:prstGeom prst="rect">
                  <a:avLst/>
                </a:prstGeom>
                <a:blipFill>
                  <a:blip r:embed="rId6"/>
                  <a:stretch>
                    <a:fillRect t="-2703" b="-849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3192770" y="2701263"/>
            <a:ext cx="4186314" cy="898390"/>
            <a:chOff x="3192770" y="2701263"/>
            <a:chExt cx="4186314" cy="8983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192770" y="2701263"/>
                  <a:ext cx="3462197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nl-B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nl-BE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l-B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nl-BE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nl-BE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r>
                          <a:rPr lang="nl-B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nl-B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nl-BE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0, …, </m:t>
                                </m:r>
                                <m:r>
                                  <a:rPr lang="nl-BE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  <m:sup>
                            <m:r>
                              <a:rPr lang="nl-B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oMath>
                    </m:oMathPara>
                  </a14:m>
                  <a:endParaRPr lang="nl-BE" sz="2500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2770" y="2701263"/>
                  <a:ext cx="3462197" cy="477054"/>
                </a:xfrm>
                <a:prstGeom prst="rect">
                  <a:avLst/>
                </a:prstGeom>
                <a:blipFill>
                  <a:blip r:embed="rId7"/>
                  <a:stretch>
                    <a:fillRect b="-2564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299408" y="3081113"/>
                  <a:ext cx="2075779" cy="5185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l-BE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nl-BE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  <m:r>
                          <a:rPr lang="nl-BE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sSubSup>
                          <m:sSubSupPr>
                            <m:ctrlP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l-BE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nl-BE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p>
                        </m:sSubSup>
                        <m:r>
                          <a:rPr lang="nl-BE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nl-BE" sz="2500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9408" y="3081113"/>
                  <a:ext cx="2075779" cy="51854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5375189" y="3366348"/>
              <a:ext cx="2003895" cy="0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400550" y="4404484"/>
            <a:ext cx="4477012" cy="958699"/>
            <a:chOff x="4400550" y="4404484"/>
            <a:chExt cx="4477012" cy="9586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548701" y="4404484"/>
                  <a:ext cx="3328861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nl-BE" sz="25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nl-BE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l-BE" sz="2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nl-BE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nl-BE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r>
                          <a:rPr lang="nl-BE" sz="2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nl-BE" sz="2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nl-BE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0, …, </m:t>
                                </m:r>
                                <m:r>
                                  <a:rPr lang="nl-BE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  <m:sup>
                            <m:r>
                              <a:rPr lang="nl-BE" sz="2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oMath>
                    </m:oMathPara>
                  </a14:m>
                  <a:endParaRPr lang="nl-BE" sz="2500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8701" y="4404484"/>
                  <a:ext cx="3328861" cy="477054"/>
                </a:xfrm>
                <a:prstGeom prst="rect">
                  <a:avLst/>
                </a:prstGeom>
                <a:blipFill>
                  <a:blip r:embed="rId9"/>
                  <a:stretch>
                    <a:fillRect b="-2564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703283" y="4805338"/>
                  <a:ext cx="2083894" cy="5578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l-BE" sz="25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sz="25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nl-BE" sz="25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l-BE" sz="25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nl-BE" sz="25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  <m:r>
                          <a:rPr lang="nl-BE" sz="25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sSubSup>
                          <m:sSubSupPr>
                            <m:ctrlPr>
                              <a:rPr lang="nl-BE" sz="25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sz="25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nl-BE" sz="25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l-BE" sz="25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5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nl-BE" sz="25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p>
                        </m:sSubSup>
                        <m:r>
                          <a:rPr lang="nl-BE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nl-BE" sz="2500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3283" y="4805338"/>
                  <a:ext cx="2083894" cy="55784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 flipH="1">
              <a:off x="4400550" y="5067260"/>
              <a:ext cx="2197958" cy="0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13510" y="5495925"/>
            <a:ext cx="11635474" cy="1071129"/>
            <a:chOff x="313510" y="5495925"/>
            <a:chExt cx="11635474" cy="10711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13510" y="6002156"/>
                  <a:ext cx="11635474" cy="564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l-BE" sz="25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sz="25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nl-BE" sz="25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l-BE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nl-BE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  <m:r>
                          <a:rPr lang="nl-BE" sz="25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sSubSup>
                          <m:sSubSupPr>
                            <m:ctrlPr>
                              <a:rPr lang="nl-BE" sz="25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sz="25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nl-BE" sz="25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l-BE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nl-BE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p>
                        </m:sSubSup>
                        <m:r>
                          <a:rPr lang="nl-BE" sz="25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ctrlPr>
                              <a:rPr lang="nl-BE" sz="2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nl-BE" sz="25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BE" sz="25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nl-BE" sz="25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nl-BE" sz="25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sz="25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nl-BE" sz="25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p>
                            </m:sSubSup>
                            <m:r>
                              <a:rPr lang="nl-BE" sz="25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⋯</m:t>
                            </m:r>
                            <m:sSubSup>
                              <m:sSubSupPr>
                                <m:ctrlPr>
                                  <a:rPr lang="nl-BE" sz="25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BE" sz="25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nl-BE" sz="25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nl-BE" sz="25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sz="25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nl-BE" sz="2500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sup>
                            </m:sSubSup>
                            <m:r>
                              <a:rPr lang="nl-BE" sz="25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nl-BE" sz="25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5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nl-BE" sz="25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nl-BE" sz="25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sz="2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nl-BE" sz="2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l-BE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nl-BE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l-B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l-BE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nl-BE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  <m:r>
                          <a:rPr lang="nl-BE" sz="2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sSubSup>
                          <m:sSubSupPr>
                            <m:ctrlPr>
                              <a:rPr lang="nl-BE" sz="2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sz="2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nl-BE" sz="2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l-BE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nl-BE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nl-B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l-BE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nl-BE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p>
                        </m:sSubSup>
                        <m:r>
                          <a:rPr lang="nl-BE" sz="2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nl-BE" sz="2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2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nl-BE" sz="25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sz="25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nl-BE" sz="25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l-BE" sz="25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nl-BE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  <m:r>
                          <a:rPr lang="nl-BE" sz="25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sSubSup>
                          <m:sSubSupPr>
                            <m:ctrlPr>
                              <a:rPr lang="nl-BE" sz="25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sz="25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nl-BE" sz="25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l-BE" sz="25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nl-BE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p>
                        </m:sSubSup>
                        <m:r>
                          <a:rPr lang="nl-BE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nl-BE" sz="25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sz="25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nl-BE" sz="25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l-BE" sz="25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5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nl-BE" sz="25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  <m:r>
                          <a:rPr lang="nl-BE" sz="25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sSubSup>
                          <m:sSubSupPr>
                            <m:ctrlPr>
                              <a:rPr lang="nl-BE" sz="25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sz="25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nl-BE" sz="25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l-BE" sz="25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5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nl-BE" sz="25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p>
                        </m:sSubSup>
                        <m:r>
                          <a:rPr lang="nl-BE" sz="25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nl-BE" sz="25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25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l-B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nl-BE" sz="2500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510" y="6002156"/>
                  <a:ext cx="11635474" cy="56489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5124450" y="5495925"/>
              <a:ext cx="211455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500" dirty="0" smtClean="0"/>
                <a:t>shared </a:t>
              </a:r>
              <a:r>
                <a:rPr lang="nl-BE" sz="2500" dirty="0" err="1" smtClean="0"/>
                <a:t>secret</a:t>
              </a:r>
              <a:r>
                <a:rPr lang="nl-BE" sz="2500" dirty="0" smtClean="0"/>
                <a:t>:</a:t>
              </a:r>
              <a:endParaRPr lang="nl-BE" sz="25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3509" y="261258"/>
            <a:ext cx="10548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Couveignes-Rostovtsev-Stolbunov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key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agreement</a:t>
            </a:r>
            <a:endParaRPr lang="nl-BE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9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582037" y="524985"/>
            <a:ext cx="7283833" cy="5928029"/>
          </a:xfrm>
          <a:custGeom>
            <a:avLst/>
            <a:gdLst>
              <a:gd name="connsiteX0" fmla="*/ 778948 w 7283833"/>
              <a:gd name="connsiteY0" fmla="*/ 5339484 h 5928029"/>
              <a:gd name="connsiteX1" fmla="*/ 383294 w 7283833"/>
              <a:gd name="connsiteY1" fmla="*/ 4680061 h 5928029"/>
              <a:gd name="connsiteX2" fmla="*/ 189863 w 7283833"/>
              <a:gd name="connsiteY2" fmla="*/ 3255707 h 5928029"/>
              <a:gd name="connsiteX3" fmla="*/ 66771 w 7283833"/>
              <a:gd name="connsiteY3" fmla="*/ 2314930 h 5928029"/>
              <a:gd name="connsiteX4" fmla="*/ 1306486 w 7283833"/>
              <a:gd name="connsiteY4" fmla="*/ 3783246 h 5928029"/>
              <a:gd name="connsiteX5" fmla="*/ 6520325 w 7283833"/>
              <a:gd name="connsiteY5" fmla="*/ 4073392 h 5928029"/>
              <a:gd name="connsiteX6" fmla="*/ 6230178 w 7283833"/>
              <a:gd name="connsiteY6" fmla="*/ 3220538 h 5928029"/>
              <a:gd name="connsiteX7" fmla="*/ 2387940 w 7283833"/>
              <a:gd name="connsiteY7" fmla="*/ 3528269 h 5928029"/>
              <a:gd name="connsiteX8" fmla="*/ 523971 w 7283833"/>
              <a:gd name="connsiteY8" fmla="*/ 2103915 h 5928029"/>
              <a:gd name="connsiteX9" fmla="*/ 216240 w 7283833"/>
              <a:gd name="connsiteY9" fmla="*/ 881784 h 5928029"/>
              <a:gd name="connsiteX10" fmla="*/ 1280109 w 7283833"/>
              <a:gd name="connsiteY10" fmla="*/ 319077 h 5928029"/>
              <a:gd name="connsiteX11" fmla="*/ 1482332 w 7283833"/>
              <a:gd name="connsiteY11" fmla="*/ 2569907 h 5928029"/>
              <a:gd name="connsiteX12" fmla="*/ 1710932 w 7283833"/>
              <a:gd name="connsiteY12" fmla="*/ 4583346 h 5928029"/>
              <a:gd name="connsiteX13" fmla="*/ 1737309 w 7283833"/>
              <a:gd name="connsiteY13" fmla="*/ 5568084 h 5928029"/>
              <a:gd name="connsiteX14" fmla="*/ 4304663 w 7283833"/>
              <a:gd name="connsiteY14" fmla="*/ 2983146 h 5928029"/>
              <a:gd name="connsiteX15" fmla="*/ 4946501 w 7283833"/>
              <a:gd name="connsiteY15" fmla="*/ 1444492 h 5928029"/>
              <a:gd name="connsiteX16" fmla="*/ 3566109 w 7283833"/>
              <a:gd name="connsiteY16" fmla="*/ 2719377 h 5928029"/>
              <a:gd name="connsiteX17" fmla="*/ 2748425 w 7283833"/>
              <a:gd name="connsiteY17" fmla="*/ 1804977 h 5928029"/>
              <a:gd name="connsiteX18" fmla="*/ 3636448 w 7283833"/>
              <a:gd name="connsiteY18" fmla="*/ 1330192 h 5928029"/>
              <a:gd name="connsiteX19" fmla="*/ 4410171 w 7283833"/>
              <a:gd name="connsiteY19" fmla="*/ 239946 h 5928029"/>
              <a:gd name="connsiteX20" fmla="*/ 6748925 w 7283833"/>
              <a:gd name="connsiteY20" fmla="*/ 46515 h 5928029"/>
              <a:gd name="connsiteX21" fmla="*/ 5614717 w 7283833"/>
              <a:gd name="connsiteY21" fmla="*/ 890577 h 5928029"/>
              <a:gd name="connsiteX22" fmla="*/ 2669294 w 7283833"/>
              <a:gd name="connsiteY22" fmla="*/ 275115 h 5928029"/>
              <a:gd name="connsiteX23" fmla="*/ 2080209 w 7283833"/>
              <a:gd name="connsiteY23" fmla="*/ 960915 h 5928029"/>
              <a:gd name="connsiteX24" fmla="*/ 3267171 w 7283833"/>
              <a:gd name="connsiteY24" fmla="*/ 5436200 h 5928029"/>
              <a:gd name="connsiteX25" fmla="*/ 4287078 w 7283833"/>
              <a:gd name="connsiteY25" fmla="*/ 5656007 h 5928029"/>
              <a:gd name="connsiteX26" fmla="*/ 4682732 w 7283833"/>
              <a:gd name="connsiteY26" fmla="*/ 4680061 h 5928029"/>
              <a:gd name="connsiteX27" fmla="*/ 6353271 w 7283833"/>
              <a:gd name="connsiteY27" fmla="*/ 4926246 h 5928029"/>
              <a:gd name="connsiteX28" fmla="*/ 7267671 w 7283833"/>
              <a:gd name="connsiteY28" fmla="*/ 5708761 h 5928029"/>
              <a:gd name="connsiteX29" fmla="*/ 5614717 w 7283833"/>
              <a:gd name="connsiteY29" fmla="*/ 5656007 h 5928029"/>
              <a:gd name="connsiteX30" fmla="*/ 5342155 w 7283833"/>
              <a:gd name="connsiteY30" fmla="*/ 2675415 h 5928029"/>
              <a:gd name="connsiteX31" fmla="*/ 6713755 w 7283833"/>
              <a:gd name="connsiteY31" fmla="*/ 2306138 h 5928029"/>
              <a:gd name="connsiteX32" fmla="*/ 6432401 w 7283833"/>
              <a:gd name="connsiteY32" fmla="*/ 1286230 h 5928029"/>
              <a:gd name="connsiteX33" fmla="*/ 5658678 w 7283833"/>
              <a:gd name="connsiteY33" fmla="*/ 3387592 h 5928029"/>
              <a:gd name="connsiteX34" fmla="*/ 4805825 w 7283833"/>
              <a:gd name="connsiteY34" fmla="*/ 3783246 h 5928029"/>
              <a:gd name="connsiteX35" fmla="*/ 2590163 w 7283833"/>
              <a:gd name="connsiteY35" fmla="*/ 5128469 h 5928029"/>
              <a:gd name="connsiteX36" fmla="*/ 778948 w 7283833"/>
              <a:gd name="connsiteY36" fmla="*/ 5339484 h 592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283833" h="5928029">
                <a:moveTo>
                  <a:pt x="778948" y="5339484"/>
                </a:moveTo>
                <a:cubicBezTo>
                  <a:pt x="411137" y="5264749"/>
                  <a:pt x="481475" y="5027357"/>
                  <a:pt x="383294" y="4680061"/>
                </a:cubicBezTo>
                <a:cubicBezTo>
                  <a:pt x="285113" y="4332765"/>
                  <a:pt x="242617" y="3649895"/>
                  <a:pt x="189863" y="3255707"/>
                </a:cubicBezTo>
                <a:cubicBezTo>
                  <a:pt x="137109" y="2861518"/>
                  <a:pt x="-119333" y="2227007"/>
                  <a:pt x="66771" y="2314930"/>
                </a:cubicBezTo>
                <a:cubicBezTo>
                  <a:pt x="252875" y="2402853"/>
                  <a:pt x="230894" y="3490169"/>
                  <a:pt x="1306486" y="3783246"/>
                </a:cubicBezTo>
                <a:cubicBezTo>
                  <a:pt x="2382078" y="4076323"/>
                  <a:pt x="5699710" y="4167177"/>
                  <a:pt x="6520325" y="4073392"/>
                </a:cubicBezTo>
                <a:cubicBezTo>
                  <a:pt x="7340940" y="3979607"/>
                  <a:pt x="6918909" y="3311392"/>
                  <a:pt x="6230178" y="3220538"/>
                </a:cubicBezTo>
                <a:cubicBezTo>
                  <a:pt x="5541447" y="3129684"/>
                  <a:pt x="3338974" y="3714373"/>
                  <a:pt x="2387940" y="3528269"/>
                </a:cubicBezTo>
                <a:cubicBezTo>
                  <a:pt x="1436906" y="3342165"/>
                  <a:pt x="885921" y="2544996"/>
                  <a:pt x="523971" y="2103915"/>
                </a:cubicBezTo>
                <a:cubicBezTo>
                  <a:pt x="162021" y="1662834"/>
                  <a:pt x="90217" y="1179257"/>
                  <a:pt x="216240" y="881784"/>
                </a:cubicBezTo>
                <a:cubicBezTo>
                  <a:pt x="342263" y="584311"/>
                  <a:pt x="1069094" y="37723"/>
                  <a:pt x="1280109" y="319077"/>
                </a:cubicBezTo>
                <a:cubicBezTo>
                  <a:pt x="1491124" y="600431"/>
                  <a:pt x="1410528" y="1859196"/>
                  <a:pt x="1482332" y="2569907"/>
                </a:cubicBezTo>
                <a:cubicBezTo>
                  <a:pt x="1554136" y="3280618"/>
                  <a:pt x="1668436" y="4083650"/>
                  <a:pt x="1710932" y="4583346"/>
                </a:cubicBezTo>
                <a:cubicBezTo>
                  <a:pt x="1753428" y="5083042"/>
                  <a:pt x="1305021" y="5834784"/>
                  <a:pt x="1737309" y="5568084"/>
                </a:cubicBezTo>
                <a:cubicBezTo>
                  <a:pt x="2169597" y="5301384"/>
                  <a:pt x="3769798" y="3670411"/>
                  <a:pt x="4304663" y="2983146"/>
                </a:cubicBezTo>
                <a:cubicBezTo>
                  <a:pt x="4839528" y="2295881"/>
                  <a:pt x="5069593" y="1488453"/>
                  <a:pt x="4946501" y="1444492"/>
                </a:cubicBezTo>
                <a:cubicBezTo>
                  <a:pt x="4823409" y="1400530"/>
                  <a:pt x="3932455" y="2659296"/>
                  <a:pt x="3566109" y="2719377"/>
                </a:cubicBezTo>
                <a:cubicBezTo>
                  <a:pt x="3199763" y="2779458"/>
                  <a:pt x="2736702" y="2036508"/>
                  <a:pt x="2748425" y="1804977"/>
                </a:cubicBezTo>
                <a:cubicBezTo>
                  <a:pt x="2760148" y="1573446"/>
                  <a:pt x="3359490" y="1591030"/>
                  <a:pt x="3636448" y="1330192"/>
                </a:cubicBezTo>
                <a:cubicBezTo>
                  <a:pt x="3913406" y="1069353"/>
                  <a:pt x="3891425" y="453892"/>
                  <a:pt x="4410171" y="239946"/>
                </a:cubicBezTo>
                <a:cubicBezTo>
                  <a:pt x="4928917" y="26000"/>
                  <a:pt x="6548167" y="-61923"/>
                  <a:pt x="6748925" y="46515"/>
                </a:cubicBezTo>
                <a:cubicBezTo>
                  <a:pt x="6949683" y="154953"/>
                  <a:pt x="6294656" y="852477"/>
                  <a:pt x="5614717" y="890577"/>
                </a:cubicBezTo>
                <a:cubicBezTo>
                  <a:pt x="4934779" y="928677"/>
                  <a:pt x="3258379" y="263392"/>
                  <a:pt x="2669294" y="275115"/>
                </a:cubicBezTo>
                <a:cubicBezTo>
                  <a:pt x="2080209" y="286838"/>
                  <a:pt x="1980563" y="100734"/>
                  <a:pt x="2080209" y="960915"/>
                </a:cubicBezTo>
                <a:cubicBezTo>
                  <a:pt x="2179855" y="1821096"/>
                  <a:pt x="2899360" y="4653685"/>
                  <a:pt x="3267171" y="5436200"/>
                </a:cubicBezTo>
                <a:cubicBezTo>
                  <a:pt x="3634982" y="6218715"/>
                  <a:pt x="4051151" y="5782030"/>
                  <a:pt x="4287078" y="5656007"/>
                </a:cubicBezTo>
                <a:cubicBezTo>
                  <a:pt x="4523005" y="5529984"/>
                  <a:pt x="4338367" y="4801688"/>
                  <a:pt x="4682732" y="4680061"/>
                </a:cubicBezTo>
                <a:cubicBezTo>
                  <a:pt x="5027098" y="4558434"/>
                  <a:pt x="5922448" y="4754796"/>
                  <a:pt x="6353271" y="4926246"/>
                </a:cubicBezTo>
                <a:cubicBezTo>
                  <a:pt x="6784094" y="5097696"/>
                  <a:pt x="7390763" y="5587134"/>
                  <a:pt x="7267671" y="5708761"/>
                </a:cubicBezTo>
                <a:cubicBezTo>
                  <a:pt x="7144579" y="5830388"/>
                  <a:pt x="5935636" y="6161565"/>
                  <a:pt x="5614717" y="5656007"/>
                </a:cubicBezTo>
                <a:cubicBezTo>
                  <a:pt x="5293798" y="5150449"/>
                  <a:pt x="5158982" y="3233726"/>
                  <a:pt x="5342155" y="2675415"/>
                </a:cubicBezTo>
                <a:cubicBezTo>
                  <a:pt x="5525328" y="2117103"/>
                  <a:pt x="6532047" y="2537669"/>
                  <a:pt x="6713755" y="2306138"/>
                </a:cubicBezTo>
                <a:cubicBezTo>
                  <a:pt x="6895463" y="2074607"/>
                  <a:pt x="6608247" y="1105988"/>
                  <a:pt x="6432401" y="1286230"/>
                </a:cubicBezTo>
                <a:cubicBezTo>
                  <a:pt x="6256555" y="1466472"/>
                  <a:pt x="5929774" y="2971423"/>
                  <a:pt x="5658678" y="3387592"/>
                </a:cubicBezTo>
                <a:cubicBezTo>
                  <a:pt x="5387582" y="3803761"/>
                  <a:pt x="5317244" y="3493100"/>
                  <a:pt x="4805825" y="3783246"/>
                </a:cubicBezTo>
                <a:cubicBezTo>
                  <a:pt x="4294406" y="4073392"/>
                  <a:pt x="3255448" y="4864700"/>
                  <a:pt x="2590163" y="5128469"/>
                </a:cubicBezTo>
                <a:cubicBezTo>
                  <a:pt x="1924878" y="5392238"/>
                  <a:pt x="1146759" y="5414219"/>
                  <a:pt x="778948" y="5339484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Freeform 16"/>
          <p:cNvSpPr/>
          <p:nvPr/>
        </p:nvSpPr>
        <p:spPr>
          <a:xfrm>
            <a:off x="10198197" y="440273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2" name="Freeform 131"/>
          <p:cNvSpPr/>
          <p:nvPr/>
        </p:nvSpPr>
        <p:spPr>
          <a:xfrm>
            <a:off x="10596022" y="623977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4" name="Freeform 23"/>
          <p:cNvSpPr/>
          <p:nvPr/>
        </p:nvSpPr>
        <p:spPr>
          <a:xfrm>
            <a:off x="7758728" y="30626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8" name="Freeform 27"/>
          <p:cNvSpPr/>
          <p:nvPr/>
        </p:nvSpPr>
        <p:spPr>
          <a:xfrm>
            <a:off x="4960385" y="139649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1" name="Oval 70"/>
          <p:cNvSpPr/>
          <p:nvPr/>
        </p:nvSpPr>
        <p:spPr>
          <a:xfrm>
            <a:off x="4286028" y="580822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6" name="Freeform 45"/>
          <p:cNvSpPr/>
          <p:nvPr/>
        </p:nvSpPr>
        <p:spPr>
          <a:xfrm>
            <a:off x="10218158" y="60989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7" name="Oval 56"/>
          <p:cNvSpPr/>
          <p:nvPr/>
        </p:nvSpPr>
        <p:spPr>
          <a:xfrm>
            <a:off x="10291068" y="54774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9" name="Freeform 18"/>
          <p:cNvSpPr/>
          <p:nvPr/>
        </p:nvSpPr>
        <p:spPr>
          <a:xfrm>
            <a:off x="10375188" y="247950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0" name="Freeform 19"/>
          <p:cNvSpPr/>
          <p:nvPr/>
        </p:nvSpPr>
        <p:spPr>
          <a:xfrm>
            <a:off x="9738729" y="180549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1" name="Freeform 20"/>
          <p:cNvSpPr/>
          <p:nvPr/>
        </p:nvSpPr>
        <p:spPr>
          <a:xfrm>
            <a:off x="8972152" y="92698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2" name="Freeform 21"/>
          <p:cNvSpPr/>
          <p:nvPr/>
        </p:nvSpPr>
        <p:spPr>
          <a:xfrm>
            <a:off x="8334136" y="193099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6" name="Oval 55"/>
          <p:cNvSpPr/>
          <p:nvPr/>
        </p:nvSpPr>
        <p:spPr>
          <a:xfrm>
            <a:off x="9150979" y="136512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8" name="Oval 57"/>
          <p:cNvSpPr/>
          <p:nvPr/>
        </p:nvSpPr>
        <p:spPr>
          <a:xfrm>
            <a:off x="9941091" y="1785613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1" name="Oval 60"/>
          <p:cNvSpPr/>
          <p:nvPr/>
        </p:nvSpPr>
        <p:spPr>
          <a:xfrm>
            <a:off x="8475358" y="191885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2" name="Oval 61"/>
          <p:cNvSpPr/>
          <p:nvPr/>
        </p:nvSpPr>
        <p:spPr>
          <a:xfrm>
            <a:off x="10223825" y="277927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8" name="Freeform 17"/>
          <p:cNvSpPr/>
          <p:nvPr/>
        </p:nvSpPr>
        <p:spPr>
          <a:xfrm>
            <a:off x="9910493" y="338274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3" name="Freeform 22"/>
          <p:cNvSpPr/>
          <p:nvPr/>
        </p:nvSpPr>
        <p:spPr>
          <a:xfrm>
            <a:off x="8684449" y="3135628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0" name="Oval 59"/>
          <p:cNvSpPr/>
          <p:nvPr/>
        </p:nvSpPr>
        <p:spPr>
          <a:xfrm>
            <a:off x="8884687" y="311422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3" name="Oval 62"/>
          <p:cNvSpPr/>
          <p:nvPr/>
        </p:nvSpPr>
        <p:spPr>
          <a:xfrm>
            <a:off x="9738730" y="370174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5" name="Freeform 44"/>
          <p:cNvSpPr/>
          <p:nvPr/>
        </p:nvSpPr>
        <p:spPr>
          <a:xfrm>
            <a:off x="9102738" y="619559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" name="Freeform 12"/>
          <p:cNvSpPr/>
          <p:nvPr/>
        </p:nvSpPr>
        <p:spPr>
          <a:xfrm>
            <a:off x="9910493" y="545423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2" name="Freeform 31"/>
          <p:cNvSpPr/>
          <p:nvPr/>
        </p:nvSpPr>
        <p:spPr>
          <a:xfrm>
            <a:off x="8341390" y="479811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3" name="Freeform 32"/>
          <p:cNvSpPr/>
          <p:nvPr/>
        </p:nvSpPr>
        <p:spPr>
          <a:xfrm>
            <a:off x="7704930" y="412410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7" name="Oval 66"/>
          <p:cNvSpPr/>
          <p:nvPr/>
        </p:nvSpPr>
        <p:spPr>
          <a:xfrm>
            <a:off x="8312446" y="426234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8" name="Oval 67"/>
          <p:cNvSpPr/>
          <p:nvPr/>
        </p:nvSpPr>
        <p:spPr>
          <a:xfrm>
            <a:off x="10026434" y="454097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9" name="Oval 68"/>
          <p:cNvSpPr/>
          <p:nvPr/>
        </p:nvSpPr>
        <p:spPr>
          <a:xfrm>
            <a:off x="8196506" y="515210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6" name="Oval 75"/>
          <p:cNvSpPr/>
          <p:nvPr/>
        </p:nvSpPr>
        <p:spPr>
          <a:xfrm>
            <a:off x="9136816" y="613089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7" name="Oval 76"/>
          <p:cNvSpPr/>
          <p:nvPr/>
        </p:nvSpPr>
        <p:spPr>
          <a:xfrm>
            <a:off x="9874117" y="539979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3" name="Oval 132"/>
          <p:cNvSpPr/>
          <p:nvPr/>
        </p:nvSpPr>
        <p:spPr>
          <a:xfrm>
            <a:off x="10782174" y="619467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7" name="Freeform 26"/>
          <p:cNvSpPr/>
          <p:nvPr/>
        </p:nvSpPr>
        <p:spPr>
          <a:xfrm>
            <a:off x="5596844" y="2070500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3" name="Oval 52"/>
          <p:cNvSpPr/>
          <p:nvPr/>
        </p:nvSpPr>
        <p:spPr>
          <a:xfrm>
            <a:off x="6273159" y="2276549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1" name="Freeform 30"/>
          <p:cNvSpPr/>
          <p:nvPr/>
        </p:nvSpPr>
        <p:spPr>
          <a:xfrm>
            <a:off x="7876694" y="570135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4" name="Freeform 33"/>
          <p:cNvSpPr/>
          <p:nvPr/>
        </p:nvSpPr>
        <p:spPr>
          <a:xfrm>
            <a:off x="6938354" y="324559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5" name="Freeform 34"/>
          <p:cNvSpPr/>
          <p:nvPr/>
        </p:nvSpPr>
        <p:spPr>
          <a:xfrm>
            <a:off x="6650650" y="545423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6" name="Freeform 35"/>
          <p:cNvSpPr/>
          <p:nvPr/>
        </p:nvSpPr>
        <p:spPr>
          <a:xfrm>
            <a:off x="5665643" y="401963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7" name="Freeform 36"/>
          <p:cNvSpPr/>
          <p:nvPr/>
        </p:nvSpPr>
        <p:spPr>
          <a:xfrm>
            <a:off x="5021436" y="607151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1" name="Freeform 40"/>
          <p:cNvSpPr/>
          <p:nvPr/>
        </p:nvSpPr>
        <p:spPr>
          <a:xfrm>
            <a:off x="5346048" y="5074279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9" name="Oval 58"/>
          <p:cNvSpPr/>
          <p:nvPr/>
        </p:nvSpPr>
        <p:spPr>
          <a:xfrm>
            <a:off x="7076481" y="3198476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6" name="Oval 65"/>
          <p:cNvSpPr/>
          <p:nvPr/>
        </p:nvSpPr>
        <p:spPr>
          <a:xfrm>
            <a:off x="5921457" y="399034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2" name="Oval 71"/>
          <p:cNvSpPr/>
          <p:nvPr/>
        </p:nvSpPr>
        <p:spPr>
          <a:xfrm>
            <a:off x="5254701" y="602201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3" name="Oval 72"/>
          <p:cNvSpPr/>
          <p:nvPr/>
        </p:nvSpPr>
        <p:spPr>
          <a:xfrm>
            <a:off x="5248090" y="507428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4" name="Oval 73"/>
          <p:cNvSpPr/>
          <p:nvPr/>
        </p:nvSpPr>
        <p:spPr>
          <a:xfrm>
            <a:off x="6767037" y="5894033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5" name="Oval 74"/>
          <p:cNvSpPr/>
          <p:nvPr/>
        </p:nvSpPr>
        <p:spPr>
          <a:xfrm>
            <a:off x="7809615" y="613089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6" name="Freeform 25"/>
          <p:cNvSpPr/>
          <p:nvPr/>
        </p:nvSpPr>
        <p:spPr>
          <a:xfrm>
            <a:off x="4450353" y="247511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8" name="Freeform 37"/>
          <p:cNvSpPr/>
          <p:nvPr/>
        </p:nvSpPr>
        <p:spPr>
          <a:xfrm>
            <a:off x="3630546" y="547458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9" name="Freeform 38"/>
          <p:cNvSpPr/>
          <p:nvPr/>
        </p:nvSpPr>
        <p:spPr>
          <a:xfrm>
            <a:off x="4201765" y="415561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0" name="Freeform 39"/>
          <p:cNvSpPr/>
          <p:nvPr/>
        </p:nvSpPr>
        <p:spPr>
          <a:xfrm>
            <a:off x="3070673" y="3375690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2" name="Oval 51"/>
          <p:cNvSpPr/>
          <p:nvPr/>
        </p:nvSpPr>
        <p:spPr>
          <a:xfrm>
            <a:off x="5002555" y="305589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2" name="Freeform 41"/>
          <p:cNvSpPr/>
          <p:nvPr/>
        </p:nvSpPr>
        <p:spPr>
          <a:xfrm>
            <a:off x="3280619" y="477404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4" name="Oval 63"/>
          <p:cNvSpPr/>
          <p:nvPr/>
        </p:nvSpPr>
        <p:spPr>
          <a:xfrm>
            <a:off x="3709941" y="3737826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0" name="Oval 69"/>
          <p:cNvSpPr/>
          <p:nvPr/>
        </p:nvSpPr>
        <p:spPr>
          <a:xfrm>
            <a:off x="3892034" y="514562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1" name="Oval 50"/>
          <p:cNvSpPr/>
          <p:nvPr/>
        </p:nvSpPr>
        <p:spPr>
          <a:xfrm>
            <a:off x="3591641" y="277927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5" name="Oval 64"/>
          <p:cNvSpPr/>
          <p:nvPr/>
        </p:nvSpPr>
        <p:spPr>
          <a:xfrm>
            <a:off x="4824825" y="426234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3911334" y="5965656"/>
                <a:ext cx="72587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34" y="5965656"/>
                <a:ext cx="725874" cy="477054"/>
              </a:xfrm>
              <a:prstGeom prst="rect">
                <a:avLst/>
              </a:prstGeom>
              <a:blipFill>
                <a:blip r:embed="rId2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/>
          <p:cNvSpPr/>
          <p:nvPr/>
        </p:nvSpPr>
        <p:spPr>
          <a:xfrm>
            <a:off x="4193809" y="51798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5" name="Freeform 24"/>
          <p:cNvSpPr/>
          <p:nvPr/>
        </p:nvSpPr>
        <p:spPr>
          <a:xfrm>
            <a:off x="6967518" y="135125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4" name="Freeform 43"/>
          <p:cNvSpPr/>
          <p:nvPr/>
        </p:nvSpPr>
        <p:spPr>
          <a:xfrm>
            <a:off x="6015222" y="27086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8" name="Oval 47"/>
          <p:cNvSpPr/>
          <p:nvPr/>
        </p:nvSpPr>
        <p:spPr>
          <a:xfrm>
            <a:off x="6195063" y="74217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0" name="Oval 49"/>
          <p:cNvSpPr/>
          <p:nvPr/>
        </p:nvSpPr>
        <p:spPr>
          <a:xfrm>
            <a:off x="5600198" y="142122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4" name="Oval 53"/>
          <p:cNvSpPr/>
          <p:nvPr/>
        </p:nvSpPr>
        <p:spPr>
          <a:xfrm>
            <a:off x="7160735" y="180505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5" name="Oval 54"/>
          <p:cNvSpPr/>
          <p:nvPr/>
        </p:nvSpPr>
        <p:spPr>
          <a:xfrm>
            <a:off x="7909384" y="73957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3" name="Freeform 42"/>
          <p:cNvSpPr/>
          <p:nvPr/>
        </p:nvSpPr>
        <p:spPr>
          <a:xfrm>
            <a:off x="3086641" y="110413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4" name="Oval 13"/>
          <p:cNvSpPr/>
          <p:nvPr/>
        </p:nvSpPr>
        <p:spPr>
          <a:xfrm>
            <a:off x="4801644" y="79401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9" name="Oval 48"/>
          <p:cNvSpPr/>
          <p:nvPr/>
        </p:nvSpPr>
        <p:spPr>
          <a:xfrm>
            <a:off x="3725792" y="137731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0" name="Freeform 29"/>
          <p:cNvSpPr/>
          <p:nvPr/>
        </p:nvSpPr>
        <p:spPr>
          <a:xfrm>
            <a:off x="3224309" y="222799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8559" y="425843"/>
                <a:ext cx="102561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59" y="425843"/>
                <a:ext cx="1025611" cy="477054"/>
              </a:xfrm>
              <a:prstGeom prst="rect">
                <a:avLst/>
              </a:prstGeom>
              <a:blipFill>
                <a:blip r:embed="rId3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231555" y="1053671"/>
                <a:ext cx="164934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sz="2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nl-BE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55" y="1053671"/>
                <a:ext cx="1649342" cy="477054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70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77"/>
          <p:cNvSpPr/>
          <p:nvPr/>
        </p:nvSpPr>
        <p:spPr>
          <a:xfrm>
            <a:off x="3582037" y="524985"/>
            <a:ext cx="7283833" cy="5928029"/>
          </a:xfrm>
          <a:custGeom>
            <a:avLst/>
            <a:gdLst>
              <a:gd name="connsiteX0" fmla="*/ 778948 w 7283833"/>
              <a:gd name="connsiteY0" fmla="*/ 5339484 h 5928029"/>
              <a:gd name="connsiteX1" fmla="*/ 383294 w 7283833"/>
              <a:gd name="connsiteY1" fmla="*/ 4680061 h 5928029"/>
              <a:gd name="connsiteX2" fmla="*/ 189863 w 7283833"/>
              <a:gd name="connsiteY2" fmla="*/ 3255707 h 5928029"/>
              <a:gd name="connsiteX3" fmla="*/ 66771 w 7283833"/>
              <a:gd name="connsiteY3" fmla="*/ 2314930 h 5928029"/>
              <a:gd name="connsiteX4" fmla="*/ 1306486 w 7283833"/>
              <a:gd name="connsiteY4" fmla="*/ 3783246 h 5928029"/>
              <a:gd name="connsiteX5" fmla="*/ 6520325 w 7283833"/>
              <a:gd name="connsiteY5" fmla="*/ 4073392 h 5928029"/>
              <a:gd name="connsiteX6" fmla="*/ 6230178 w 7283833"/>
              <a:gd name="connsiteY6" fmla="*/ 3220538 h 5928029"/>
              <a:gd name="connsiteX7" fmla="*/ 2387940 w 7283833"/>
              <a:gd name="connsiteY7" fmla="*/ 3528269 h 5928029"/>
              <a:gd name="connsiteX8" fmla="*/ 523971 w 7283833"/>
              <a:gd name="connsiteY8" fmla="*/ 2103915 h 5928029"/>
              <a:gd name="connsiteX9" fmla="*/ 216240 w 7283833"/>
              <a:gd name="connsiteY9" fmla="*/ 881784 h 5928029"/>
              <a:gd name="connsiteX10" fmla="*/ 1280109 w 7283833"/>
              <a:gd name="connsiteY10" fmla="*/ 319077 h 5928029"/>
              <a:gd name="connsiteX11" fmla="*/ 1482332 w 7283833"/>
              <a:gd name="connsiteY11" fmla="*/ 2569907 h 5928029"/>
              <a:gd name="connsiteX12" fmla="*/ 1710932 w 7283833"/>
              <a:gd name="connsiteY12" fmla="*/ 4583346 h 5928029"/>
              <a:gd name="connsiteX13" fmla="*/ 1737309 w 7283833"/>
              <a:gd name="connsiteY13" fmla="*/ 5568084 h 5928029"/>
              <a:gd name="connsiteX14" fmla="*/ 4304663 w 7283833"/>
              <a:gd name="connsiteY14" fmla="*/ 2983146 h 5928029"/>
              <a:gd name="connsiteX15" fmla="*/ 4946501 w 7283833"/>
              <a:gd name="connsiteY15" fmla="*/ 1444492 h 5928029"/>
              <a:gd name="connsiteX16" fmla="*/ 3566109 w 7283833"/>
              <a:gd name="connsiteY16" fmla="*/ 2719377 h 5928029"/>
              <a:gd name="connsiteX17" fmla="*/ 2748425 w 7283833"/>
              <a:gd name="connsiteY17" fmla="*/ 1804977 h 5928029"/>
              <a:gd name="connsiteX18" fmla="*/ 3636448 w 7283833"/>
              <a:gd name="connsiteY18" fmla="*/ 1330192 h 5928029"/>
              <a:gd name="connsiteX19" fmla="*/ 4410171 w 7283833"/>
              <a:gd name="connsiteY19" fmla="*/ 239946 h 5928029"/>
              <a:gd name="connsiteX20" fmla="*/ 6748925 w 7283833"/>
              <a:gd name="connsiteY20" fmla="*/ 46515 h 5928029"/>
              <a:gd name="connsiteX21" fmla="*/ 5614717 w 7283833"/>
              <a:gd name="connsiteY21" fmla="*/ 890577 h 5928029"/>
              <a:gd name="connsiteX22" fmla="*/ 2669294 w 7283833"/>
              <a:gd name="connsiteY22" fmla="*/ 275115 h 5928029"/>
              <a:gd name="connsiteX23" fmla="*/ 2080209 w 7283833"/>
              <a:gd name="connsiteY23" fmla="*/ 960915 h 5928029"/>
              <a:gd name="connsiteX24" fmla="*/ 3267171 w 7283833"/>
              <a:gd name="connsiteY24" fmla="*/ 5436200 h 5928029"/>
              <a:gd name="connsiteX25" fmla="*/ 4287078 w 7283833"/>
              <a:gd name="connsiteY25" fmla="*/ 5656007 h 5928029"/>
              <a:gd name="connsiteX26" fmla="*/ 4682732 w 7283833"/>
              <a:gd name="connsiteY26" fmla="*/ 4680061 h 5928029"/>
              <a:gd name="connsiteX27" fmla="*/ 6353271 w 7283833"/>
              <a:gd name="connsiteY27" fmla="*/ 4926246 h 5928029"/>
              <a:gd name="connsiteX28" fmla="*/ 7267671 w 7283833"/>
              <a:gd name="connsiteY28" fmla="*/ 5708761 h 5928029"/>
              <a:gd name="connsiteX29" fmla="*/ 5614717 w 7283833"/>
              <a:gd name="connsiteY29" fmla="*/ 5656007 h 5928029"/>
              <a:gd name="connsiteX30" fmla="*/ 5342155 w 7283833"/>
              <a:gd name="connsiteY30" fmla="*/ 2675415 h 5928029"/>
              <a:gd name="connsiteX31" fmla="*/ 6713755 w 7283833"/>
              <a:gd name="connsiteY31" fmla="*/ 2306138 h 5928029"/>
              <a:gd name="connsiteX32" fmla="*/ 6432401 w 7283833"/>
              <a:gd name="connsiteY32" fmla="*/ 1286230 h 5928029"/>
              <a:gd name="connsiteX33" fmla="*/ 5658678 w 7283833"/>
              <a:gd name="connsiteY33" fmla="*/ 3387592 h 5928029"/>
              <a:gd name="connsiteX34" fmla="*/ 4805825 w 7283833"/>
              <a:gd name="connsiteY34" fmla="*/ 3783246 h 5928029"/>
              <a:gd name="connsiteX35" fmla="*/ 2590163 w 7283833"/>
              <a:gd name="connsiteY35" fmla="*/ 5128469 h 5928029"/>
              <a:gd name="connsiteX36" fmla="*/ 778948 w 7283833"/>
              <a:gd name="connsiteY36" fmla="*/ 5339484 h 592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283833" h="5928029">
                <a:moveTo>
                  <a:pt x="778948" y="5339484"/>
                </a:moveTo>
                <a:cubicBezTo>
                  <a:pt x="411137" y="5264749"/>
                  <a:pt x="481475" y="5027357"/>
                  <a:pt x="383294" y="4680061"/>
                </a:cubicBezTo>
                <a:cubicBezTo>
                  <a:pt x="285113" y="4332765"/>
                  <a:pt x="242617" y="3649895"/>
                  <a:pt x="189863" y="3255707"/>
                </a:cubicBezTo>
                <a:cubicBezTo>
                  <a:pt x="137109" y="2861518"/>
                  <a:pt x="-119333" y="2227007"/>
                  <a:pt x="66771" y="2314930"/>
                </a:cubicBezTo>
                <a:cubicBezTo>
                  <a:pt x="252875" y="2402853"/>
                  <a:pt x="230894" y="3490169"/>
                  <a:pt x="1306486" y="3783246"/>
                </a:cubicBezTo>
                <a:cubicBezTo>
                  <a:pt x="2382078" y="4076323"/>
                  <a:pt x="5699710" y="4167177"/>
                  <a:pt x="6520325" y="4073392"/>
                </a:cubicBezTo>
                <a:cubicBezTo>
                  <a:pt x="7340940" y="3979607"/>
                  <a:pt x="6918909" y="3311392"/>
                  <a:pt x="6230178" y="3220538"/>
                </a:cubicBezTo>
                <a:cubicBezTo>
                  <a:pt x="5541447" y="3129684"/>
                  <a:pt x="3338974" y="3714373"/>
                  <a:pt x="2387940" y="3528269"/>
                </a:cubicBezTo>
                <a:cubicBezTo>
                  <a:pt x="1436906" y="3342165"/>
                  <a:pt x="885921" y="2544996"/>
                  <a:pt x="523971" y="2103915"/>
                </a:cubicBezTo>
                <a:cubicBezTo>
                  <a:pt x="162021" y="1662834"/>
                  <a:pt x="90217" y="1179257"/>
                  <a:pt x="216240" y="881784"/>
                </a:cubicBezTo>
                <a:cubicBezTo>
                  <a:pt x="342263" y="584311"/>
                  <a:pt x="1069094" y="37723"/>
                  <a:pt x="1280109" y="319077"/>
                </a:cubicBezTo>
                <a:cubicBezTo>
                  <a:pt x="1491124" y="600431"/>
                  <a:pt x="1410528" y="1859196"/>
                  <a:pt x="1482332" y="2569907"/>
                </a:cubicBezTo>
                <a:cubicBezTo>
                  <a:pt x="1554136" y="3280618"/>
                  <a:pt x="1668436" y="4083650"/>
                  <a:pt x="1710932" y="4583346"/>
                </a:cubicBezTo>
                <a:cubicBezTo>
                  <a:pt x="1753428" y="5083042"/>
                  <a:pt x="1305021" y="5834784"/>
                  <a:pt x="1737309" y="5568084"/>
                </a:cubicBezTo>
                <a:cubicBezTo>
                  <a:pt x="2169597" y="5301384"/>
                  <a:pt x="3769798" y="3670411"/>
                  <a:pt x="4304663" y="2983146"/>
                </a:cubicBezTo>
                <a:cubicBezTo>
                  <a:pt x="4839528" y="2295881"/>
                  <a:pt x="5069593" y="1488453"/>
                  <a:pt x="4946501" y="1444492"/>
                </a:cubicBezTo>
                <a:cubicBezTo>
                  <a:pt x="4823409" y="1400530"/>
                  <a:pt x="3932455" y="2659296"/>
                  <a:pt x="3566109" y="2719377"/>
                </a:cubicBezTo>
                <a:cubicBezTo>
                  <a:pt x="3199763" y="2779458"/>
                  <a:pt x="2736702" y="2036508"/>
                  <a:pt x="2748425" y="1804977"/>
                </a:cubicBezTo>
                <a:cubicBezTo>
                  <a:pt x="2760148" y="1573446"/>
                  <a:pt x="3359490" y="1591030"/>
                  <a:pt x="3636448" y="1330192"/>
                </a:cubicBezTo>
                <a:cubicBezTo>
                  <a:pt x="3913406" y="1069353"/>
                  <a:pt x="3891425" y="453892"/>
                  <a:pt x="4410171" y="239946"/>
                </a:cubicBezTo>
                <a:cubicBezTo>
                  <a:pt x="4928917" y="26000"/>
                  <a:pt x="6548167" y="-61923"/>
                  <a:pt x="6748925" y="46515"/>
                </a:cubicBezTo>
                <a:cubicBezTo>
                  <a:pt x="6949683" y="154953"/>
                  <a:pt x="6294656" y="852477"/>
                  <a:pt x="5614717" y="890577"/>
                </a:cubicBezTo>
                <a:cubicBezTo>
                  <a:pt x="4934779" y="928677"/>
                  <a:pt x="3258379" y="263392"/>
                  <a:pt x="2669294" y="275115"/>
                </a:cubicBezTo>
                <a:cubicBezTo>
                  <a:pt x="2080209" y="286838"/>
                  <a:pt x="1980563" y="100734"/>
                  <a:pt x="2080209" y="960915"/>
                </a:cubicBezTo>
                <a:cubicBezTo>
                  <a:pt x="2179855" y="1821096"/>
                  <a:pt x="2899360" y="4653685"/>
                  <a:pt x="3267171" y="5436200"/>
                </a:cubicBezTo>
                <a:cubicBezTo>
                  <a:pt x="3634982" y="6218715"/>
                  <a:pt x="4051151" y="5782030"/>
                  <a:pt x="4287078" y="5656007"/>
                </a:cubicBezTo>
                <a:cubicBezTo>
                  <a:pt x="4523005" y="5529984"/>
                  <a:pt x="4338367" y="4801688"/>
                  <a:pt x="4682732" y="4680061"/>
                </a:cubicBezTo>
                <a:cubicBezTo>
                  <a:pt x="5027098" y="4558434"/>
                  <a:pt x="5922448" y="4754796"/>
                  <a:pt x="6353271" y="4926246"/>
                </a:cubicBezTo>
                <a:cubicBezTo>
                  <a:pt x="6784094" y="5097696"/>
                  <a:pt x="7390763" y="5587134"/>
                  <a:pt x="7267671" y="5708761"/>
                </a:cubicBezTo>
                <a:cubicBezTo>
                  <a:pt x="7144579" y="5830388"/>
                  <a:pt x="5935636" y="6161565"/>
                  <a:pt x="5614717" y="5656007"/>
                </a:cubicBezTo>
                <a:cubicBezTo>
                  <a:pt x="5293798" y="5150449"/>
                  <a:pt x="5158982" y="3233726"/>
                  <a:pt x="5342155" y="2675415"/>
                </a:cubicBezTo>
                <a:cubicBezTo>
                  <a:pt x="5525328" y="2117103"/>
                  <a:pt x="6532047" y="2537669"/>
                  <a:pt x="6713755" y="2306138"/>
                </a:cubicBezTo>
                <a:cubicBezTo>
                  <a:pt x="6895463" y="2074607"/>
                  <a:pt x="6608247" y="1105988"/>
                  <a:pt x="6432401" y="1286230"/>
                </a:cubicBezTo>
                <a:cubicBezTo>
                  <a:pt x="6256555" y="1466472"/>
                  <a:pt x="5929774" y="2971423"/>
                  <a:pt x="5658678" y="3387592"/>
                </a:cubicBezTo>
                <a:cubicBezTo>
                  <a:pt x="5387582" y="3803761"/>
                  <a:pt x="5317244" y="3493100"/>
                  <a:pt x="4805825" y="3783246"/>
                </a:cubicBezTo>
                <a:cubicBezTo>
                  <a:pt x="4294406" y="4073392"/>
                  <a:pt x="3255448" y="4864700"/>
                  <a:pt x="2590163" y="5128469"/>
                </a:cubicBezTo>
                <a:cubicBezTo>
                  <a:pt x="1924878" y="5392238"/>
                  <a:pt x="1146759" y="5414219"/>
                  <a:pt x="778948" y="5339484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Freeform 16"/>
          <p:cNvSpPr/>
          <p:nvPr/>
        </p:nvSpPr>
        <p:spPr>
          <a:xfrm>
            <a:off x="10198197" y="440273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2" name="Freeform 131"/>
          <p:cNvSpPr/>
          <p:nvPr/>
        </p:nvSpPr>
        <p:spPr>
          <a:xfrm>
            <a:off x="10596022" y="623977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4" name="Freeform 23"/>
          <p:cNvSpPr/>
          <p:nvPr/>
        </p:nvSpPr>
        <p:spPr>
          <a:xfrm>
            <a:off x="7758728" y="30626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8" name="Freeform 27"/>
          <p:cNvSpPr/>
          <p:nvPr/>
        </p:nvSpPr>
        <p:spPr>
          <a:xfrm>
            <a:off x="4960385" y="139649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1" name="Oval 70"/>
          <p:cNvSpPr/>
          <p:nvPr/>
        </p:nvSpPr>
        <p:spPr>
          <a:xfrm>
            <a:off x="4286028" y="580822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6" name="Freeform 45"/>
          <p:cNvSpPr/>
          <p:nvPr/>
        </p:nvSpPr>
        <p:spPr>
          <a:xfrm>
            <a:off x="10218158" y="60989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7" name="Oval 56"/>
          <p:cNvSpPr/>
          <p:nvPr/>
        </p:nvSpPr>
        <p:spPr>
          <a:xfrm>
            <a:off x="10291068" y="54774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9" name="Freeform 18"/>
          <p:cNvSpPr/>
          <p:nvPr/>
        </p:nvSpPr>
        <p:spPr>
          <a:xfrm>
            <a:off x="10375188" y="247950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0" name="Freeform 19"/>
          <p:cNvSpPr/>
          <p:nvPr/>
        </p:nvSpPr>
        <p:spPr>
          <a:xfrm>
            <a:off x="9738729" y="180549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1" name="Freeform 20"/>
          <p:cNvSpPr/>
          <p:nvPr/>
        </p:nvSpPr>
        <p:spPr>
          <a:xfrm>
            <a:off x="8972152" y="92698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2" name="Freeform 21"/>
          <p:cNvSpPr/>
          <p:nvPr/>
        </p:nvSpPr>
        <p:spPr>
          <a:xfrm>
            <a:off x="8334136" y="193099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6" name="Oval 55"/>
          <p:cNvSpPr/>
          <p:nvPr/>
        </p:nvSpPr>
        <p:spPr>
          <a:xfrm>
            <a:off x="9150979" y="136512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8" name="Oval 57"/>
          <p:cNvSpPr/>
          <p:nvPr/>
        </p:nvSpPr>
        <p:spPr>
          <a:xfrm>
            <a:off x="9941091" y="1785613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1" name="Oval 60"/>
          <p:cNvSpPr/>
          <p:nvPr/>
        </p:nvSpPr>
        <p:spPr>
          <a:xfrm>
            <a:off x="8475358" y="191885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2" name="Oval 61"/>
          <p:cNvSpPr/>
          <p:nvPr/>
        </p:nvSpPr>
        <p:spPr>
          <a:xfrm>
            <a:off x="10223825" y="277927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8" name="Freeform 17"/>
          <p:cNvSpPr/>
          <p:nvPr/>
        </p:nvSpPr>
        <p:spPr>
          <a:xfrm>
            <a:off x="9910493" y="338274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3" name="Freeform 22"/>
          <p:cNvSpPr/>
          <p:nvPr/>
        </p:nvSpPr>
        <p:spPr>
          <a:xfrm>
            <a:off x="8684449" y="3135628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0" name="Oval 59"/>
          <p:cNvSpPr/>
          <p:nvPr/>
        </p:nvSpPr>
        <p:spPr>
          <a:xfrm>
            <a:off x="8884687" y="311422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3" name="Oval 62"/>
          <p:cNvSpPr/>
          <p:nvPr/>
        </p:nvSpPr>
        <p:spPr>
          <a:xfrm>
            <a:off x="9738730" y="370174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5" name="Freeform 44"/>
          <p:cNvSpPr/>
          <p:nvPr/>
        </p:nvSpPr>
        <p:spPr>
          <a:xfrm>
            <a:off x="9102738" y="619559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" name="Freeform 12"/>
          <p:cNvSpPr/>
          <p:nvPr/>
        </p:nvSpPr>
        <p:spPr>
          <a:xfrm>
            <a:off x="9910493" y="545423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2" name="Freeform 31"/>
          <p:cNvSpPr/>
          <p:nvPr/>
        </p:nvSpPr>
        <p:spPr>
          <a:xfrm>
            <a:off x="8341390" y="479811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3" name="Freeform 32"/>
          <p:cNvSpPr/>
          <p:nvPr/>
        </p:nvSpPr>
        <p:spPr>
          <a:xfrm>
            <a:off x="7704930" y="412410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7" name="Oval 66"/>
          <p:cNvSpPr/>
          <p:nvPr/>
        </p:nvSpPr>
        <p:spPr>
          <a:xfrm>
            <a:off x="8312446" y="426234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8" name="Oval 67"/>
          <p:cNvSpPr/>
          <p:nvPr/>
        </p:nvSpPr>
        <p:spPr>
          <a:xfrm>
            <a:off x="10026434" y="454097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9" name="Oval 68"/>
          <p:cNvSpPr/>
          <p:nvPr/>
        </p:nvSpPr>
        <p:spPr>
          <a:xfrm>
            <a:off x="8196506" y="515210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6" name="Oval 75"/>
          <p:cNvSpPr/>
          <p:nvPr/>
        </p:nvSpPr>
        <p:spPr>
          <a:xfrm>
            <a:off x="9136816" y="613089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7" name="Oval 76"/>
          <p:cNvSpPr/>
          <p:nvPr/>
        </p:nvSpPr>
        <p:spPr>
          <a:xfrm>
            <a:off x="9874117" y="539979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3" name="Oval 132"/>
          <p:cNvSpPr/>
          <p:nvPr/>
        </p:nvSpPr>
        <p:spPr>
          <a:xfrm>
            <a:off x="10782174" y="619467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7" name="Freeform 26"/>
          <p:cNvSpPr/>
          <p:nvPr/>
        </p:nvSpPr>
        <p:spPr>
          <a:xfrm>
            <a:off x="5596844" y="2070500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3" name="Oval 52"/>
          <p:cNvSpPr/>
          <p:nvPr/>
        </p:nvSpPr>
        <p:spPr>
          <a:xfrm>
            <a:off x="6273159" y="2276549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1" name="Freeform 30"/>
          <p:cNvSpPr/>
          <p:nvPr/>
        </p:nvSpPr>
        <p:spPr>
          <a:xfrm>
            <a:off x="7876694" y="570135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4" name="Freeform 33"/>
          <p:cNvSpPr/>
          <p:nvPr/>
        </p:nvSpPr>
        <p:spPr>
          <a:xfrm>
            <a:off x="6938354" y="324559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5" name="Freeform 34"/>
          <p:cNvSpPr/>
          <p:nvPr/>
        </p:nvSpPr>
        <p:spPr>
          <a:xfrm>
            <a:off x="6650650" y="545423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6" name="Freeform 35"/>
          <p:cNvSpPr/>
          <p:nvPr/>
        </p:nvSpPr>
        <p:spPr>
          <a:xfrm>
            <a:off x="5665643" y="401963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7" name="Freeform 36"/>
          <p:cNvSpPr/>
          <p:nvPr/>
        </p:nvSpPr>
        <p:spPr>
          <a:xfrm>
            <a:off x="5021436" y="607151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1" name="Freeform 40"/>
          <p:cNvSpPr/>
          <p:nvPr/>
        </p:nvSpPr>
        <p:spPr>
          <a:xfrm>
            <a:off x="5346048" y="5074279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9" name="Oval 58"/>
          <p:cNvSpPr/>
          <p:nvPr/>
        </p:nvSpPr>
        <p:spPr>
          <a:xfrm>
            <a:off x="7076481" y="3198476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6" name="Oval 65"/>
          <p:cNvSpPr/>
          <p:nvPr/>
        </p:nvSpPr>
        <p:spPr>
          <a:xfrm>
            <a:off x="5921457" y="399034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2" name="Oval 71"/>
          <p:cNvSpPr/>
          <p:nvPr/>
        </p:nvSpPr>
        <p:spPr>
          <a:xfrm>
            <a:off x="5254701" y="602201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3" name="Oval 72"/>
          <p:cNvSpPr/>
          <p:nvPr/>
        </p:nvSpPr>
        <p:spPr>
          <a:xfrm>
            <a:off x="5248090" y="507428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4" name="Oval 73"/>
          <p:cNvSpPr/>
          <p:nvPr/>
        </p:nvSpPr>
        <p:spPr>
          <a:xfrm>
            <a:off x="6767037" y="5894033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5" name="Oval 74"/>
          <p:cNvSpPr/>
          <p:nvPr/>
        </p:nvSpPr>
        <p:spPr>
          <a:xfrm>
            <a:off x="7809615" y="613089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6" name="Freeform 25"/>
          <p:cNvSpPr/>
          <p:nvPr/>
        </p:nvSpPr>
        <p:spPr>
          <a:xfrm>
            <a:off x="4450353" y="247511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8" name="Freeform 37"/>
          <p:cNvSpPr/>
          <p:nvPr/>
        </p:nvSpPr>
        <p:spPr>
          <a:xfrm>
            <a:off x="3630546" y="547458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9" name="Freeform 38"/>
          <p:cNvSpPr/>
          <p:nvPr/>
        </p:nvSpPr>
        <p:spPr>
          <a:xfrm>
            <a:off x="4201765" y="415561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0" name="Freeform 39"/>
          <p:cNvSpPr/>
          <p:nvPr/>
        </p:nvSpPr>
        <p:spPr>
          <a:xfrm>
            <a:off x="3070673" y="3375690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2" name="Oval 51"/>
          <p:cNvSpPr/>
          <p:nvPr/>
        </p:nvSpPr>
        <p:spPr>
          <a:xfrm>
            <a:off x="5002555" y="305589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2" name="Freeform 41"/>
          <p:cNvSpPr/>
          <p:nvPr/>
        </p:nvSpPr>
        <p:spPr>
          <a:xfrm>
            <a:off x="3280619" y="477404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4" name="Oval 63"/>
          <p:cNvSpPr/>
          <p:nvPr/>
        </p:nvSpPr>
        <p:spPr>
          <a:xfrm>
            <a:off x="3709941" y="3737826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0" name="Oval 69"/>
          <p:cNvSpPr/>
          <p:nvPr/>
        </p:nvSpPr>
        <p:spPr>
          <a:xfrm>
            <a:off x="3892034" y="514562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1" name="Oval 50"/>
          <p:cNvSpPr/>
          <p:nvPr/>
        </p:nvSpPr>
        <p:spPr>
          <a:xfrm>
            <a:off x="3591641" y="277927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5" name="Oval 64"/>
          <p:cNvSpPr/>
          <p:nvPr/>
        </p:nvSpPr>
        <p:spPr>
          <a:xfrm>
            <a:off x="4824825" y="426234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3911334" y="5965656"/>
                <a:ext cx="72587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34" y="5965656"/>
                <a:ext cx="725874" cy="477054"/>
              </a:xfrm>
              <a:prstGeom prst="rect">
                <a:avLst/>
              </a:prstGeom>
              <a:blipFill>
                <a:blip r:embed="rId2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/>
          <p:cNvSpPr/>
          <p:nvPr/>
        </p:nvSpPr>
        <p:spPr>
          <a:xfrm>
            <a:off x="4193809" y="51798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5" name="Freeform 24"/>
          <p:cNvSpPr/>
          <p:nvPr/>
        </p:nvSpPr>
        <p:spPr>
          <a:xfrm>
            <a:off x="6967518" y="135125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4" name="Freeform 43"/>
          <p:cNvSpPr/>
          <p:nvPr/>
        </p:nvSpPr>
        <p:spPr>
          <a:xfrm>
            <a:off x="6015222" y="27086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8" name="Oval 47"/>
          <p:cNvSpPr/>
          <p:nvPr/>
        </p:nvSpPr>
        <p:spPr>
          <a:xfrm>
            <a:off x="6195063" y="74217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0" name="Oval 49"/>
          <p:cNvSpPr/>
          <p:nvPr/>
        </p:nvSpPr>
        <p:spPr>
          <a:xfrm>
            <a:off x="5600198" y="142122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4" name="Oval 53"/>
          <p:cNvSpPr/>
          <p:nvPr/>
        </p:nvSpPr>
        <p:spPr>
          <a:xfrm>
            <a:off x="7160735" y="180505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5" name="Oval 54"/>
          <p:cNvSpPr/>
          <p:nvPr/>
        </p:nvSpPr>
        <p:spPr>
          <a:xfrm>
            <a:off x="7909384" y="73957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3" name="Freeform 42"/>
          <p:cNvSpPr/>
          <p:nvPr/>
        </p:nvSpPr>
        <p:spPr>
          <a:xfrm>
            <a:off x="3086641" y="110413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4" name="Oval 13"/>
          <p:cNvSpPr/>
          <p:nvPr/>
        </p:nvSpPr>
        <p:spPr>
          <a:xfrm>
            <a:off x="4801644" y="79401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9" name="Oval 48"/>
          <p:cNvSpPr/>
          <p:nvPr/>
        </p:nvSpPr>
        <p:spPr>
          <a:xfrm>
            <a:off x="3725792" y="137731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0" name="Freeform 29"/>
          <p:cNvSpPr/>
          <p:nvPr/>
        </p:nvSpPr>
        <p:spPr>
          <a:xfrm>
            <a:off x="3224309" y="222799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8559" y="425843"/>
                <a:ext cx="102561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59" y="425843"/>
                <a:ext cx="1025611" cy="477054"/>
              </a:xfrm>
              <a:prstGeom prst="rect">
                <a:avLst/>
              </a:prstGeom>
              <a:blipFill>
                <a:blip r:embed="rId3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231555" y="1053671"/>
                <a:ext cx="164934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sz="2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nl-BE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55" y="1053671"/>
                <a:ext cx="1649342" cy="477054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5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77"/>
          <p:cNvSpPr/>
          <p:nvPr/>
        </p:nvSpPr>
        <p:spPr>
          <a:xfrm>
            <a:off x="3582037" y="524985"/>
            <a:ext cx="7283833" cy="5928029"/>
          </a:xfrm>
          <a:custGeom>
            <a:avLst/>
            <a:gdLst>
              <a:gd name="connsiteX0" fmla="*/ 778948 w 7283833"/>
              <a:gd name="connsiteY0" fmla="*/ 5339484 h 5928029"/>
              <a:gd name="connsiteX1" fmla="*/ 383294 w 7283833"/>
              <a:gd name="connsiteY1" fmla="*/ 4680061 h 5928029"/>
              <a:gd name="connsiteX2" fmla="*/ 189863 w 7283833"/>
              <a:gd name="connsiteY2" fmla="*/ 3255707 h 5928029"/>
              <a:gd name="connsiteX3" fmla="*/ 66771 w 7283833"/>
              <a:gd name="connsiteY3" fmla="*/ 2314930 h 5928029"/>
              <a:gd name="connsiteX4" fmla="*/ 1306486 w 7283833"/>
              <a:gd name="connsiteY4" fmla="*/ 3783246 h 5928029"/>
              <a:gd name="connsiteX5" fmla="*/ 6520325 w 7283833"/>
              <a:gd name="connsiteY5" fmla="*/ 4073392 h 5928029"/>
              <a:gd name="connsiteX6" fmla="*/ 6230178 w 7283833"/>
              <a:gd name="connsiteY6" fmla="*/ 3220538 h 5928029"/>
              <a:gd name="connsiteX7" fmla="*/ 2387940 w 7283833"/>
              <a:gd name="connsiteY7" fmla="*/ 3528269 h 5928029"/>
              <a:gd name="connsiteX8" fmla="*/ 523971 w 7283833"/>
              <a:gd name="connsiteY8" fmla="*/ 2103915 h 5928029"/>
              <a:gd name="connsiteX9" fmla="*/ 216240 w 7283833"/>
              <a:gd name="connsiteY9" fmla="*/ 881784 h 5928029"/>
              <a:gd name="connsiteX10" fmla="*/ 1280109 w 7283833"/>
              <a:gd name="connsiteY10" fmla="*/ 319077 h 5928029"/>
              <a:gd name="connsiteX11" fmla="*/ 1482332 w 7283833"/>
              <a:gd name="connsiteY11" fmla="*/ 2569907 h 5928029"/>
              <a:gd name="connsiteX12" fmla="*/ 1710932 w 7283833"/>
              <a:gd name="connsiteY12" fmla="*/ 4583346 h 5928029"/>
              <a:gd name="connsiteX13" fmla="*/ 1737309 w 7283833"/>
              <a:gd name="connsiteY13" fmla="*/ 5568084 h 5928029"/>
              <a:gd name="connsiteX14" fmla="*/ 4304663 w 7283833"/>
              <a:gd name="connsiteY14" fmla="*/ 2983146 h 5928029"/>
              <a:gd name="connsiteX15" fmla="*/ 4946501 w 7283833"/>
              <a:gd name="connsiteY15" fmla="*/ 1444492 h 5928029"/>
              <a:gd name="connsiteX16" fmla="*/ 3566109 w 7283833"/>
              <a:gd name="connsiteY16" fmla="*/ 2719377 h 5928029"/>
              <a:gd name="connsiteX17" fmla="*/ 2748425 w 7283833"/>
              <a:gd name="connsiteY17" fmla="*/ 1804977 h 5928029"/>
              <a:gd name="connsiteX18" fmla="*/ 3636448 w 7283833"/>
              <a:gd name="connsiteY18" fmla="*/ 1330192 h 5928029"/>
              <a:gd name="connsiteX19" fmla="*/ 4410171 w 7283833"/>
              <a:gd name="connsiteY19" fmla="*/ 239946 h 5928029"/>
              <a:gd name="connsiteX20" fmla="*/ 6748925 w 7283833"/>
              <a:gd name="connsiteY20" fmla="*/ 46515 h 5928029"/>
              <a:gd name="connsiteX21" fmla="*/ 5614717 w 7283833"/>
              <a:gd name="connsiteY21" fmla="*/ 890577 h 5928029"/>
              <a:gd name="connsiteX22" fmla="*/ 2669294 w 7283833"/>
              <a:gd name="connsiteY22" fmla="*/ 275115 h 5928029"/>
              <a:gd name="connsiteX23" fmla="*/ 2080209 w 7283833"/>
              <a:gd name="connsiteY23" fmla="*/ 960915 h 5928029"/>
              <a:gd name="connsiteX24" fmla="*/ 3267171 w 7283833"/>
              <a:gd name="connsiteY24" fmla="*/ 5436200 h 5928029"/>
              <a:gd name="connsiteX25" fmla="*/ 4287078 w 7283833"/>
              <a:gd name="connsiteY25" fmla="*/ 5656007 h 5928029"/>
              <a:gd name="connsiteX26" fmla="*/ 4682732 w 7283833"/>
              <a:gd name="connsiteY26" fmla="*/ 4680061 h 5928029"/>
              <a:gd name="connsiteX27" fmla="*/ 6353271 w 7283833"/>
              <a:gd name="connsiteY27" fmla="*/ 4926246 h 5928029"/>
              <a:gd name="connsiteX28" fmla="*/ 7267671 w 7283833"/>
              <a:gd name="connsiteY28" fmla="*/ 5708761 h 5928029"/>
              <a:gd name="connsiteX29" fmla="*/ 5614717 w 7283833"/>
              <a:gd name="connsiteY29" fmla="*/ 5656007 h 5928029"/>
              <a:gd name="connsiteX30" fmla="*/ 5342155 w 7283833"/>
              <a:gd name="connsiteY30" fmla="*/ 2675415 h 5928029"/>
              <a:gd name="connsiteX31" fmla="*/ 6713755 w 7283833"/>
              <a:gd name="connsiteY31" fmla="*/ 2306138 h 5928029"/>
              <a:gd name="connsiteX32" fmla="*/ 6432401 w 7283833"/>
              <a:gd name="connsiteY32" fmla="*/ 1286230 h 5928029"/>
              <a:gd name="connsiteX33" fmla="*/ 5658678 w 7283833"/>
              <a:gd name="connsiteY33" fmla="*/ 3387592 h 5928029"/>
              <a:gd name="connsiteX34" fmla="*/ 4805825 w 7283833"/>
              <a:gd name="connsiteY34" fmla="*/ 3783246 h 5928029"/>
              <a:gd name="connsiteX35" fmla="*/ 2590163 w 7283833"/>
              <a:gd name="connsiteY35" fmla="*/ 5128469 h 5928029"/>
              <a:gd name="connsiteX36" fmla="*/ 778948 w 7283833"/>
              <a:gd name="connsiteY36" fmla="*/ 5339484 h 592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283833" h="5928029">
                <a:moveTo>
                  <a:pt x="778948" y="5339484"/>
                </a:moveTo>
                <a:cubicBezTo>
                  <a:pt x="411137" y="5264749"/>
                  <a:pt x="481475" y="5027357"/>
                  <a:pt x="383294" y="4680061"/>
                </a:cubicBezTo>
                <a:cubicBezTo>
                  <a:pt x="285113" y="4332765"/>
                  <a:pt x="242617" y="3649895"/>
                  <a:pt x="189863" y="3255707"/>
                </a:cubicBezTo>
                <a:cubicBezTo>
                  <a:pt x="137109" y="2861518"/>
                  <a:pt x="-119333" y="2227007"/>
                  <a:pt x="66771" y="2314930"/>
                </a:cubicBezTo>
                <a:cubicBezTo>
                  <a:pt x="252875" y="2402853"/>
                  <a:pt x="230894" y="3490169"/>
                  <a:pt x="1306486" y="3783246"/>
                </a:cubicBezTo>
                <a:cubicBezTo>
                  <a:pt x="2382078" y="4076323"/>
                  <a:pt x="5699710" y="4167177"/>
                  <a:pt x="6520325" y="4073392"/>
                </a:cubicBezTo>
                <a:cubicBezTo>
                  <a:pt x="7340940" y="3979607"/>
                  <a:pt x="6918909" y="3311392"/>
                  <a:pt x="6230178" y="3220538"/>
                </a:cubicBezTo>
                <a:cubicBezTo>
                  <a:pt x="5541447" y="3129684"/>
                  <a:pt x="3338974" y="3714373"/>
                  <a:pt x="2387940" y="3528269"/>
                </a:cubicBezTo>
                <a:cubicBezTo>
                  <a:pt x="1436906" y="3342165"/>
                  <a:pt x="885921" y="2544996"/>
                  <a:pt x="523971" y="2103915"/>
                </a:cubicBezTo>
                <a:cubicBezTo>
                  <a:pt x="162021" y="1662834"/>
                  <a:pt x="90217" y="1179257"/>
                  <a:pt x="216240" y="881784"/>
                </a:cubicBezTo>
                <a:cubicBezTo>
                  <a:pt x="342263" y="584311"/>
                  <a:pt x="1069094" y="37723"/>
                  <a:pt x="1280109" y="319077"/>
                </a:cubicBezTo>
                <a:cubicBezTo>
                  <a:pt x="1491124" y="600431"/>
                  <a:pt x="1410528" y="1859196"/>
                  <a:pt x="1482332" y="2569907"/>
                </a:cubicBezTo>
                <a:cubicBezTo>
                  <a:pt x="1554136" y="3280618"/>
                  <a:pt x="1668436" y="4083650"/>
                  <a:pt x="1710932" y="4583346"/>
                </a:cubicBezTo>
                <a:cubicBezTo>
                  <a:pt x="1753428" y="5083042"/>
                  <a:pt x="1305021" y="5834784"/>
                  <a:pt x="1737309" y="5568084"/>
                </a:cubicBezTo>
                <a:cubicBezTo>
                  <a:pt x="2169597" y="5301384"/>
                  <a:pt x="3769798" y="3670411"/>
                  <a:pt x="4304663" y="2983146"/>
                </a:cubicBezTo>
                <a:cubicBezTo>
                  <a:pt x="4839528" y="2295881"/>
                  <a:pt x="5069593" y="1488453"/>
                  <a:pt x="4946501" y="1444492"/>
                </a:cubicBezTo>
                <a:cubicBezTo>
                  <a:pt x="4823409" y="1400530"/>
                  <a:pt x="3932455" y="2659296"/>
                  <a:pt x="3566109" y="2719377"/>
                </a:cubicBezTo>
                <a:cubicBezTo>
                  <a:pt x="3199763" y="2779458"/>
                  <a:pt x="2736702" y="2036508"/>
                  <a:pt x="2748425" y="1804977"/>
                </a:cubicBezTo>
                <a:cubicBezTo>
                  <a:pt x="2760148" y="1573446"/>
                  <a:pt x="3359490" y="1591030"/>
                  <a:pt x="3636448" y="1330192"/>
                </a:cubicBezTo>
                <a:cubicBezTo>
                  <a:pt x="3913406" y="1069353"/>
                  <a:pt x="3891425" y="453892"/>
                  <a:pt x="4410171" y="239946"/>
                </a:cubicBezTo>
                <a:cubicBezTo>
                  <a:pt x="4928917" y="26000"/>
                  <a:pt x="6548167" y="-61923"/>
                  <a:pt x="6748925" y="46515"/>
                </a:cubicBezTo>
                <a:cubicBezTo>
                  <a:pt x="6949683" y="154953"/>
                  <a:pt x="6294656" y="852477"/>
                  <a:pt x="5614717" y="890577"/>
                </a:cubicBezTo>
                <a:cubicBezTo>
                  <a:pt x="4934779" y="928677"/>
                  <a:pt x="3258379" y="263392"/>
                  <a:pt x="2669294" y="275115"/>
                </a:cubicBezTo>
                <a:cubicBezTo>
                  <a:pt x="2080209" y="286838"/>
                  <a:pt x="1980563" y="100734"/>
                  <a:pt x="2080209" y="960915"/>
                </a:cubicBezTo>
                <a:cubicBezTo>
                  <a:pt x="2179855" y="1821096"/>
                  <a:pt x="2899360" y="4653685"/>
                  <a:pt x="3267171" y="5436200"/>
                </a:cubicBezTo>
                <a:cubicBezTo>
                  <a:pt x="3634982" y="6218715"/>
                  <a:pt x="4051151" y="5782030"/>
                  <a:pt x="4287078" y="5656007"/>
                </a:cubicBezTo>
                <a:cubicBezTo>
                  <a:pt x="4523005" y="5529984"/>
                  <a:pt x="4338367" y="4801688"/>
                  <a:pt x="4682732" y="4680061"/>
                </a:cubicBezTo>
                <a:cubicBezTo>
                  <a:pt x="5027098" y="4558434"/>
                  <a:pt x="5922448" y="4754796"/>
                  <a:pt x="6353271" y="4926246"/>
                </a:cubicBezTo>
                <a:cubicBezTo>
                  <a:pt x="6784094" y="5097696"/>
                  <a:pt x="7390763" y="5587134"/>
                  <a:pt x="7267671" y="5708761"/>
                </a:cubicBezTo>
                <a:cubicBezTo>
                  <a:pt x="7144579" y="5830388"/>
                  <a:pt x="5935636" y="6161565"/>
                  <a:pt x="5614717" y="5656007"/>
                </a:cubicBezTo>
                <a:cubicBezTo>
                  <a:pt x="5293798" y="5150449"/>
                  <a:pt x="5158982" y="3233726"/>
                  <a:pt x="5342155" y="2675415"/>
                </a:cubicBezTo>
                <a:cubicBezTo>
                  <a:pt x="5525328" y="2117103"/>
                  <a:pt x="6532047" y="2537669"/>
                  <a:pt x="6713755" y="2306138"/>
                </a:cubicBezTo>
                <a:cubicBezTo>
                  <a:pt x="6895463" y="2074607"/>
                  <a:pt x="6608247" y="1105988"/>
                  <a:pt x="6432401" y="1286230"/>
                </a:cubicBezTo>
                <a:cubicBezTo>
                  <a:pt x="6256555" y="1466472"/>
                  <a:pt x="5929774" y="2971423"/>
                  <a:pt x="5658678" y="3387592"/>
                </a:cubicBezTo>
                <a:cubicBezTo>
                  <a:pt x="5387582" y="3803761"/>
                  <a:pt x="5317244" y="3493100"/>
                  <a:pt x="4805825" y="3783246"/>
                </a:cubicBezTo>
                <a:cubicBezTo>
                  <a:pt x="4294406" y="4073392"/>
                  <a:pt x="3255448" y="4864700"/>
                  <a:pt x="2590163" y="5128469"/>
                </a:cubicBezTo>
                <a:cubicBezTo>
                  <a:pt x="1924878" y="5392238"/>
                  <a:pt x="1146759" y="5414219"/>
                  <a:pt x="778948" y="5339484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Freeform 16"/>
          <p:cNvSpPr/>
          <p:nvPr/>
        </p:nvSpPr>
        <p:spPr>
          <a:xfrm>
            <a:off x="10198197" y="440273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2" name="Freeform 131"/>
          <p:cNvSpPr/>
          <p:nvPr/>
        </p:nvSpPr>
        <p:spPr>
          <a:xfrm>
            <a:off x="10596022" y="623977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4" name="Freeform 23"/>
          <p:cNvSpPr/>
          <p:nvPr/>
        </p:nvSpPr>
        <p:spPr>
          <a:xfrm>
            <a:off x="7758728" y="30626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8" name="Freeform 27"/>
          <p:cNvSpPr/>
          <p:nvPr/>
        </p:nvSpPr>
        <p:spPr>
          <a:xfrm>
            <a:off x="4960385" y="139649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1" name="Oval 70"/>
          <p:cNvSpPr/>
          <p:nvPr/>
        </p:nvSpPr>
        <p:spPr>
          <a:xfrm>
            <a:off x="4286028" y="580822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6" name="Freeform 45"/>
          <p:cNvSpPr/>
          <p:nvPr/>
        </p:nvSpPr>
        <p:spPr>
          <a:xfrm>
            <a:off x="10218158" y="60989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7" name="Oval 56"/>
          <p:cNvSpPr/>
          <p:nvPr/>
        </p:nvSpPr>
        <p:spPr>
          <a:xfrm>
            <a:off x="10291068" y="54774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9" name="Freeform 18"/>
          <p:cNvSpPr/>
          <p:nvPr/>
        </p:nvSpPr>
        <p:spPr>
          <a:xfrm>
            <a:off x="10375188" y="247950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0" name="Freeform 19"/>
          <p:cNvSpPr/>
          <p:nvPr/>
        </p:nvSpPr>
        <p:spPr>
          <a:xfrm>
            <a:off x="9738729" y="180549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1" name="Freeform 20"/>
          <p:cNvSpPr/>
          <p:nvPr/>
        </p:nvSpPr>
        <p:spPr>
          <a:xfrm>
            <a:off x="8972152" y="92698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2" name="Freeform 21"/>
          <p:cNvSpPr/>
          <p:nvPr/>
        </p:nvSpPr>
        <p:spPr>
          <a:xfrm>
            <a:off x="8334136" y="193099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6" name="Oval 55"/>
          <p:cNvSpPr/>
          <p:nvPr/>
        </p:nvSpPr>
        <p:spPr>
          <a:xfrm>
            <a:off x="9150979" y="136512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8" name="Oval 57"/>
          <p:cNvSpPr/>
          <p:nvPr/>
        </p:nvSpPr>
        <p:spPr>
          <a:xfrm>
            <a:off x="9941091" y="1785613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1" name="Oval 60"/>
          <p:cNvSpPr/>
          <p:nvPr/>
        </p:nvSpPr>
        <p:spPr>
          <a:xfrm>
            <a:off x="8475358" y="191885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2" name="Oval 61"/>
          <p:cNvSpPr/>
          <p:nvPr/>
        </p:nvSpPr>
        <p:spPr>
          <a:xfrm>
            <a:off x="10223825" y="277927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8" name="Freeform 17"/>
          <p:cNvSpPr/>
          <p:nvPr/>
        </p:nvSpPr>
        <p:spPr>
          <a:xfrm>
            <a:off x="9910493" y="338274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3" name="Freeform 22"/>
          <p:cNvSpPr/>
          <p:nvPr/>
        </p:nvSpPr>
        <p:spPr>
          <a:xfrm>
            <a:off x="8684449" y="3135628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0" name="Oval 59"/>
          <p:cNvSpPr/>
          <p:nvPr/>
        </p:nvSpPr>
        <p:spPr>
          <a:xfrm>
            <a:off x="8884687" y="311422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3" name="Oval 62"/>
          <p:cNvSpPr/>
          <p:nvPr/>
        </p:nvSpPr>
        <p:spPr>
          <a:xfrm>
            <a:off x="9738730" y="370174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5" name="Freeform 44"/>
          <p:cNvSpPr/>
          <p:nvPr/>
        </p:nvSpPr>
        <p:spPr>
          <a:xfrm>
            <a:off x="9102738" y="619559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" name="Freeform 12"/>
          <p:cNvSpPr/>
          <p:nvPr/>
        </p:nvSpPr>
        <p:spPr>
          <a:xfrm>
            <a:off x="9910493" y="545423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2" name="Freeform 31"/>
          <p:cNvSpPr/>
          <p:nvPr/>
        </p:nvSpPr>
        <p:spPr>
          <a:xfrm>
            <a:off x="8341390" y="479811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3" name="Freeform 32"/>
          <p:cNvSpPr/>
          <p:nvPr/>
        </p:nvSpPr>
        <p:spPr>
          <a:xfrm>
            <a:off x="7704930" y="412410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7" name="Oval 66"/>
          <p:cNvSpPr/>
          <p:nvPr/>
        </p:nvSpPr>
        <p:spPr>
          <a:xfrm>
            <a:off x="8312446" y="426234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8" name="Oval 67"/>
          <p:cNvSpPr/>
          <p:nvPr/>
        </p:nvSpPr>
        <p:spPr>
          <a:xfrm>
            <a:off x="10026434" y="454097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9" name="Oval 68"/>
          <p:cNvSpPr/>
          <p:nvPr/>
        </p:nvSpPr>
        <p:spPr>
          <a:xfrm>
            <a:off x="8196506" y="515210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6" name="Oval 75"/>
          <p:cNvSpPr/>
          <p:nvPr/>
        </p:nvSpPr>
        <p:spPr>
          <a:xfrm>
            <a:off x="9136816" y="613089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7" name="Oval 76"/>
          <p:cNvSpPr/>
          <p:nvPr/>
        </p:nvSpPr>
        <p:spPr>
          <a:xfrm>
            <a:off x="9874117" y="539979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3" name="Oval 132"/>
          <p:cNvSpPr/>
          <p:nvPr/>
        </p:nvSpPr>
        <p:spPr>
          <a:xfrm>
            <a:off x="10782174" y="619467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7" name="Freeform 26"/>
          <p:cNvSpPr/>
          <p:nvPr/>
        </p:nvSpPr>
        <p:spPr>
          <a:xfrm>
            <a:off x="5596844" y="2070500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3" name="Oval 52"/>
          <p:cNvSpPr/>
          <p:nvPr/>
        </p:nvSpPr>
        <p:spPr>
          <a:xfrm>
            <a:off x="6273159" y="2276549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1" name="Freeform 30"/>
          <p:cNvSpPr/>
          <p:nvPr/>
        </p:nvSpPr>
        <p:spPr>
          <a:xfrm>
            <a:off x="7876694" y="570135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4" name="Freeform 33"/>
          <p:cNvSpPr/>
          <p:nvPr/>
        </p:nvSpPr>
        <p:spPr>
          <a:xfrm>
            <a:off x="6938354" y="324559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5" name="Freeform 34"/>
          <p:cNvSpPr/>
          <p:nvPr/>
        </p:nvSpPr>
        <p:spPr>
          <a:xfrm>
            <a:off x="6650650" y="545423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6" name="Freeform 35"/>
          <p:cNvSpPr/>
          <p:nvPr/>
        </p:nvSpPr>
        <p:spPr>
          <a:xfrm>
            <a:off x="5665643" y="401963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7" name="Freeform 36"/>
          <p:cNvSpPr/>
          <p:nvPr/>
        </p:nvSpPr>
        <p:spPr>
          <a:xfrm>
            <a:off x="5021436" y="607151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1" name="Freeform 40"/>
          <p:cNvSpPr/>
          <p:nvPr/>
        </p:nvSpPr>
        <p:spPr>
          <a:xfrm>
            <a:off x="5346048" y="5074279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9" name="Oval 58"/>
          <p:cNvSpPr/>
          <p:nvPr/>
        </p:nvSpPr>
        <p:spPr>
          <a:xfrm>
            <a:off x="7076481" y="3198476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6" name="Oval 65"/>
          <p:cNvSpPr/>
          <p:nvPr/>
        </p:nvSpPr>
        <p:spPr>
          <a:xfrm>
            <a:off x="5921457" y="399034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2" name="Oval 71"/>
          <p:cNvSpPr/>
          <p:nvPr/>
        </p:nvSpPr>
        <p:spPr>
          <a:xfrm>
            <a:off x="5254701" y="602201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3" name="Oval 72"/>
          <p:cNvSpPr/>
          <p:nvPr/>
        </p:nvSpPr>
        <p:spPr>
          <a:xfrm>
            <a:off x="5248090" y="507428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4" name="Oval 73"/>
          <p:cNvSpPr/>
          <p:nvPr/>
        </p:nvSpPr>
        <p:spPr>
          <a:xfrm>
            <a:off x="6767037" y="5894033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5" name="Oval 74"/>
          <p:cNvSpPr/>
          <p:nvPr/>
        </p:nvSpPr>
        <p:spPr>
          <a:xfrm>
            <a:off x="7809615" y="613089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6" name="Freeform 25"/>
          <p:cNvSpPr/>
          <p:nvPr/>
        </p:nvSpPr>
        <p:spPr>
          <a:xfrm>
            <a:off x="4450353" y="247511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8" name="Freeform 37"/>
          <p:cNvSpPr/>
          <p:nvPr/>
        </p:nvSpPr>
        <p:spPr>
          <a:xfrm>
            <a:off x="3630546" y="547458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9" name="Freeform 38"/>
          <p:cNvSpPr/>
          <p:nvPr/>
        </p:nvSpPr>
        <p:spPr>
          <a:xfrm>
            <a:off x="4201765" y="415561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0" name="Freeform 39"/>
          <p:cNvSpPr/>
          <p:nvPr/>
        </p:nvSpPr>
        <p:spPr>
          <a:xfrm>
            <a:off x="3070673" y="3375690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2" name="Oval 51"/>
          <p:cNvSpPr/>
          <p:nvPr/>
        </p:nvSpPr>
        <p:spPr>
          <a:xfrm>
            <a:off x="5002555" y="305589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2" name="Freeform 41"/>
          <p:cNvSpPr/>
          <p:nvPr/>
        </p:nvSpPr>
        <p:spPr>
          <a:xfrm>
            <a:off x="3280619" y="477404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4" name="Oval 63"/>
          <p:cNvSpPr/>
          <p:nvPr/>
        </p:nvSpPr>
        <p:spPr>
          <a:xfrm>
            <a:off x="3709941" y="3737826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0" name="Oval 69"/>
          <p:cNvSpPr/>
          <p:nvPr/>
        </p:nvSpPr>
        <p:spPr>
          <a:xfrm>
            <a:off x="3892034" y="514562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1" name="Oval 50"/>
          <p:cNvSpPr/>
          <p:nvPr/>
        </p:nvSpPr>
        <p:spPr>
          <a:xfrm>
            <a:off x="3591641" y="277927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5" name="Oval 64"/>
          <p:cNvSpPr/>
          <p:nvPr/>
        </p:nvSpPr>
        <p:spPr>
          <a:xfrm>
            <a:off x="4824825" y="426234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3911334" y="5965656"/>
                <a:ext cx="72587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34" y="5965656"/>
                <a:ext cx="725874" cy="477054"/>
              </a:xfrm>
              <a:prstGeom prst="rect">
                <a:avLst/>
              </a:prstGeom>
              <a:blipFill>
                <a:blip r:embed="rId2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/>
          <p:cNvSpPr/>
          <p:nvPr/>
        </p:nvSpPr>
        <p:spPr>
          <a:xfrm>
            <a:off x="4193809" y="51798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5" name="Freeform 24"/>
          <p:cNvSpPr/>
          <p:nvPr/>
        </p:nvSpPr>
        <p:spPr>
          <a:xfrm>
            <a:off x="6967518" y="135125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4" name="Freeform 43"/>
          <p:cNvSpPr/>
          <p:nvPr/>
        </p:nvSpPr>
        <p:spPr>
          <a:xfrm>
            <a:off x="6015222" y="27086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8" name="Oval 47"/>
          <p:cNvSpPr/>
          <p:nvPr/>
        </p:nvSpPr>
        <p:spPr>
          <a:xfrm>
            <a:off x="6195063" y="74217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0" name="Oval 49"/>
          <p:cNvSpPr/>
          <p:nvPr/>
        </p:nvSpPr>
        <p:spPr>
          <a:xfrm>
            <a:off x="5600198" y="142122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4" name="Oval 53"/>
          <p:cNvSpPr/>
          <p:nvPr/>
        </p:nvSpPr>
        <p:spPr>
          <a:xfrm>
            <a:off x="7160735" y="180505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5" name="Oval 54"/>
          <p:cNvSpPr/>
          <p:nvPr/>
        </p:nvSpPr>
        <p:spPr>
          <a:xfrm>
            <a:off x="7909384" y="73957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3" name="Freeform 42"/>
          <p:cNvSpPr/>
          <p:nvPr/>
        </p:nvSpPr>
        <p:spPr>
          <a:xfrm>
            <a:off x="3086641" y="110413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4" name="Oval 13"/>
          <p:cNvSpPr/>
          <p:nvPr/>
        </p:nvSpPr>
        <p:spPr>
          <a:xfrm>
            <a:off x="4801644" y="79401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9" name="Oval 48"/>
          <p:cNvSpPr/>
          <p:nvPr/>
        </p:nvSpPr>
        <p:spPr>
          <a:xfrm>
            <a:off x="3725792" y="137731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0" name="Freeform 29"/>
          <p:cNvSpPr/>
          <p:nvPr/>
        </p:nvSpPr>
        <p:spPr>
          <a:xfrm>
            <a:off x="3224309" y="222799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8559" y="425843"/>
                <a:ext cx="102561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59" y="425843"/>
                <a:ext cx="1025611" cy="477054"/>
              </a:xfrm>
              <a:prstGeom prst="rect">
                <a:avLst/>
              </a:prstGeom>
              <a:blipFill>
                <a:blip r:embed="rId3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231555" y="1053671"/>
                <a:ext cx="164934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sz="2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nl-BE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55" y="1053671"/>
                <a:ext cx="1649342" cy="477054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69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>
            <a:off x="3582037" y="524985"/>
            <a:ext cx="7283833" cy="5928029"/>
          </a:xfrm>
          <a:custGeom>
            <a:avLst/>
            <a:gdLst>
              <a:gd name="connsiteX0" fmla="*/ 778948 w 7283833"/>
              <a:gd name="connsiteY0" fmla="*/ 5339484 h 5928029"/>
              <a:gd name="connsiteX1" fmla="*/ 383294 w 7283833"/>
              <a:gd name="connsiteY1" fmla="*/ 4680061 h 5928029"/>
              <a:gd name="connsiteX2" fmla="*/ 189863 w 7283833"/>
              <a:gd name="connsiteY2" fmla="*/ 3255707 h 5928029"/>
              <a:gd name="connsiteX3" fmla="*/ 66771 w 7283833"/>
              <a:gd name="connsiteY3" fmla="*/ 2314930 h 5928029"/>
              <a:gd name="connsiteX4" fmla="*/ 1306486 w 7283833"/>
              <a:gd name="connsiteY4" fmla="*/ 3783246 h 5928029"/>
              <a:gd name="connsiteX5" fmla="*/ 6520325 w 7283833"/>
              <a:gd name="connsiteY5" fmla="*/ 4073392 h 5928029"/>
              <a:gd name="connsiteX6" fmla="*/ 6230178 w 7283833"/>
              <a:gd name="connsiteY6" fmla="*/ 3220538 h 5928029"/>
              <a:gd name="connsiteX7" fmla="*/ 2387940 w 7283833"/>
              <a:gd name="connsiteY7" fmla="*/ 3528269 h 5928029"/>
              <a:gd name="connsiteX8" fmla="*/ 523971 w 7283833"/>
              <a:gd name="connsiteY8" fmla="*/ 2103915 h 5928029"/>
              <a:gd name="connsiteX9" fmla="*/ 216240 w 7283833"/>
              <a:gd name="connsiteY9" fmla="*/ 881784 h 5928029"/>
              <a:gd name="connsiteX10" fmla="*/ 1280109 w 7283833"/>
              <a:gd name="connsiteY10" fmla="*/ 319077 h 5928029"/>
              <a:gd name="connsiteX11" fmla="*/ 1482332 w 7283833"/>
              <a:gd name="connsiteY11" fmla="*/ 2569907 h 5928029"/>
              <a:gd name="connsiteX12" fmla="*/ 1710932 w 7283833"/>
              <a:gd name="connsiteY12" fmla="*/ 4583346 h 5928029"/>
              <a:gd name="connsiteX13" fmla="*/ 1737309 w 7283833"/>
              <a:gd name="connsiteY13" fmla="*/ 5568084 h 5928029"/>
              <a:gd name="connsiteX14" fmla="*/ 4304663 w 7283833"/>
              <a:gd name="connsiteY14" fmla="*/ 2983146 h 5928029"/>
              <a:gd name="connsiteX15" fmla="*/ 4946501 w 7283833"/>
              <a:gd name="connsiteY15" fmla="*/ 1444492 h 5928029"/>
              <a:gd name="connsiteX16" fmla="*/ 3566109 w 7283833"/>
              <a:gd name="connsiteY16" fmla="*/ 2719377 h 5928029"/>
              <a:gd name="connsiteX17" fmla="*/ 2748425 w 7283833"/>
              <a:gd name="connsiteY17" fmla="*/ 1804977 h 5928029"/>
              <a:gd name="connsiteX18" fmla="*/ 3636448 w 7283833"/>
              <a:gd name="connsiteY18" fmla="*/ 1330192 h 5928029"/>
              <a:gd name="connsiteX19" fmla="*/ 4410171 w 7283833"/>
              <a:gd name="connsiteY19" fmla="*/ 239946 h 5928029"/>
              <a:gd name="connsiteX20" fmla="*/ 6748925 w 7283833"/>
              <a:gd name="connsiteY20" fmla="*/ 46515 h 5928029"/>
              <a:gd name="connsiteX21" fmla="*/ 5614717 w 7283833"/>
              <a:gd name="connsiteY21" fmla="*/ 890577 h 5928029"/>
              <a:gd name="connsiteX22" fmla="*/ 2669294 w 7283833"/>
              <a:gd name="connsiteY22" fmla="*/ 275115 h 5928029"/>
              <a:gd name="connsiteX23" fmla="*/ 2080209 w 7283833"/>
              <a:gd name="connsiteY23" fmla="*/ 960915 h 5928029"/>
              <a:gd name="connsiteX24" fmla="*/ 3267171 w 7283833"/>
              <a:gd name="connsiteY24" fmla="*/ 5436200 h 5928029"/>
              <a:gd name="connsiteX25" fmla="*/ 4287078 w 7283833"/>
              <a:gd name="connsiteY25" fmla="*/ 5656007 h 5928029"/>
              <a:gd name="connsiteX26" fmla="*/ 4682732 w 7283833"/>
              <a:gd name="connsiteY26" fmla="*/ 4680061 h 5928029"/>
              <a:gd name="connsiteX27" fmla="*/ 6353271 w 7283833"/>
              <a:gd name="connsiteY27" fmla="*/ 4926246 h 5928029"/>
              <a:gd name="connsiteX28" fmla="*/ 7267671 w 7283833"/>
              <a:gd name="connsiteY28" fmla="*/ 5708761 h 5928029"/>
              <a:gd name="connsiteX29" fmla="*/ 5614717 w 7283833"/>
              <a:gd name="connsiteY29" fmla="*/ 5656007 h 5928029"/>
              <a:gd name="connsiteX30" fmla="*/ 5342155 w 7283833"/>
              <a:gd name="connsiteY30" fmla="*/ 2675415 h 5928029"/>
              <a:gd name="connsiteX31" fmla="*/ 6713755 w 7283833"/>
              <a:gd name="connsiteY31" fmla="*/ 2306138 h 5928029"/>
              <a:gd name="connsiteX32" fmla="*/ 6432401 w 7283833"/>
              <a:gd name="connsiteY32" fmla="*/ 1286230 h 5928029"/>
              <a:gd name="connsiteX33" fmla="*/ 5658678 w 7283833"/>
              <a:gd name="connsiteY33" fmla="*/ 3387592 h 5928029"/>
              <a:gd name="connsiteX34" fmla="*/ 4805825 w 7283833"/>
              <a:gd name="connsiteY34" fmla="*/ 3783246 h 5928029"/>
              <a:gd name="connsiteX35" fmla="*/ 2590163 w 7283833"/>
              <a:gd name="connsiteY35" fmla="*/ 5128469 h 5928029"/>
              <a:gd name="connsiteX36" fmla="*/ 778948 w 7283833"/>
              <a:gd name="connsiteY36" fmla="*/ 5339484 h 592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283833" h="5928029">
                <a:moveTo>
                  <a:pt x="778948" y="5339484"/>
                </a:moveTo>
                <a:cubicBezTo>
                  <a:pt x="411137" y="5264749"/>
                  <a:pt x="481475" y="5027357"/>
                  <a:pt x="383294" y="4680061"/>
                </a:cubicBezTo>
                <a:cubicBezTo>
                  <a:pt x="285113" y="4332765"/>
                  <a:pt x="242617" y="3649895"/>
                  <a:pt x="189863" y="3255707"/>
                </a:cubicBezTo>
                <a:cubicBezTo>
                  <a:pt x="137109" y="2861518"/>
                  <a:pt x="-119333" y="2227007"/>
                  <a:pt x="66771" y="2314930"/>
                </a:cubicBezTo>
                <a:cubicBezTo>
                  <a:pt x="252875" y="2402853"/>
                  <a:pt x="230894" y="3490169"/>
                  <a:pt x="1306486" y="3783246"/>
                </a:cubicBezTo>
                <a:cubicBezTo>
                  <a:pt x="2382078" y="4076323"/>
                  <a:pt x="5699710" y="4167177"/>
                  <a:pt x="6520325" y="4073392"/>
                </a:cubicBezTo>
                <a:cubicBezTo>
                  <a:pt x="7340940" y="3979607"/>
                  <a:pt x="6918909" y="3311392"/>
                  <a:pt x="6230178" y="3220538"/>
                </a:cubicBezTo>
                <a:cubicBezTo>
                  <a:pt x="5541447" y="3129684"/>
                  <a:pt x="3338974" y="3714373"/>
                  <a:pt x="2387940" y="3528269"/>
                </a:cubicBezTo>
                <a:cubicBezTo>
                  <a:pt x="1436906" y="3342165"/>
                  <a:pt x="885921" y="2544996"/>
                  <a:pt x="523971" y="2103915"/>
                </a:cubicBezTo>
                <a:cubicBezTo>
                  <a:pt x="162021" y="1662834"/>
                  <a:pt x="90217" y="1179257"/>
                  <a:pt x="216240" y="881784"/>
                </a:cubicBezTo>
                <a:cubicBezTo>
                  <a:pt x="342263" y="584311"/>
                  <a:pt x="1069094" y="37723"/>
                  <a:pt x="1280109" y="319077"/>
                </a:cubicBezTo>
                <a:cubicBezTo>
                  <a:pt x="1491124" y="600431"/>
                  <a:pt x="1410528" y="1859196"/>
                  <a:pt x="1482332" y="2569907"/>
                </a:cubicBezTo>
                <a:cubicBezTo>
                  <a:pt x="1554136" y="3280618"/>
                  <a:pt x="1668436" y="4083650"/>
                  <a:pt x="1710932" y="4583346"/>
                </a:cubicBezTo>
                <a:cubicBezTo>
                  <a:pt x="1753428" y="5083042"/>
                  <a:pt x="1305021" y="5834784"/>
                  <a:pt x="1737309" y="5568084"/>
                </a:cubicBezTo>
                <a:cubicBezTo>
                  <a:pt x="2169597" y="5301384"/>
                  <a:pt x="3769798" y="3670411"/>
                  <a:pt x="4304663" y="2983146"/>
                </a:cubicBezTo>
                <a:cubicBezTo>
                  <a:pt x="4839528" y="2295881"/>
                  <a:pt x="5069593" y="1488453"/>
                  <a:pt x="4946501" y="1444492"/>
                </a:cubicBezTo>
                <a:cubicBezTo>
                  <a:pt x="4823409" y="1400530"/>
                  <a:pt x="3932455" y="2659296"/>
                  <a:pt x="3566109" y="2719377"/>
                </a:cubicBezTo>
                <a:cubicBezTo>
                  <a:pt x="3199763" y="2779458"/>
                  <a:pt x="2736702" y="2036508"/>
                  <a:pt x="2748425" y="1804977"/>
                </a:cubicBezTo>
                <a:cubicBezTo>
                  <a:pt x="2760148" y="1573446"/>
                  <a:pt x="3359490" y="1591030"/>
                  <a:pt x="3636448" y="1330192"/>
                </a:cubicBezTo>
                <a:cubicBezTo>
                  <a:pt x="3913406" y="1069353"/>
                  <a:pt x="3891425" y="453892"/>
                  <a:pt x="4410171" y="239946"/>
                </a:cubicBezTo>
                <a:cubicBezTo>
                  <a:pt x="4928917" y="26000"/>
                  <a:pt x="6548167" y="-61923"/>
                  <a:pt x="6748925" y="46515"/>
                </a:cubicBezTo>
                <a:cubicBezTo>
                  <a:pt x="6949683" y="154953"/>
                  <a:pt x="6294656" y="852477"/>
                  <a:pt x="5614717" y="890577"/>
                </a:cubicBezTo>
                <a:cubicBezTo>
                  <a:pt x="4934779" y="928677"/>
                  <a:pt x="3258379" y="263392"/>
                  <a:pt x="2669294" y="275115"/>
                </a:cubicBezTo>
                <a:cubicBezTo>
                  <a:pt x="2080209" y="286838"/>
                  <a:pt x="1980563" y="100734"/>
                  <a:pt x="2080209" y="960915"/>
                </a:cubicBezTo>
                <a:cubicBezTo>
                  <a:pt x="2179855" y="1821096"/>
                  <a:pt x="2899360" y="4653685"/>
                  <a:pt x="3267171" y="5436200"/>
                </a:cubicBezTo>
                <a:cubicBezTo>
                  <a:pt x="3634982" y="6218715"/>
                  <a:pt x="4051151" y="5782030"/>
                  <a:pt x="4287078" y="5656007"/>
                </a:cubicBezTo>
                <a:cubicBezTo>
                  <a:pt x="4523005" y="5529984"/>
                  <a:pt x="4338367" y="4801688"/>
                  <a:pt x="4682732" y="4680061"/>
                </a:cubicBezTo>
                <a:cubicBezTo>
                  <a:pt x="5027098" y="4558434"/>
                  <a:pt x="5922448" y="4754796"/>
                  <a:pt x="6353271" y="4926246"/>
                </a:cubicBezTo>
                <a:cubicBezTo>
                  <a:pt x="6784094" y="5097696"/>
                  <a:pt x="7390763" y="5587134"/>
                  <a:pt x="7267671" y="5708761"/>
                </a:cubicBezTo>
                <a:cubicBezTo>
                  <a:pt x="7144579" y="5830388"/>
                  <a:pt x="5935636" y="6161565"/>
                  <a:pt x="5614717" y="5656007"/>
                </a:cubicBezTo>
                <a:cubicBezTo>
                  <a:pt x="5293798" y="5150449"/>
                  <a:pt x="5158982" y="3233726"/>
                  <a:pt x="5342155" y="2675415"/>
                </a:cubicBezTo>
                <a:cubicBezTo>
                  <a:pt x="5525328" y="2117103"/>
                  <a:pt x="6532047" y="2537669"/>
                  <a:pt x="6713755" y="2306138"/>
                </a:cubicBezTo>
                <a:cubicBezTo>
                  <a:pt x="6895463" y="2074607"/>
                  <a:pt x="6608247" y="1105988"/>
                  <a:pt x="6432401" y="1286230"/>
                </a:cubicBezTo>
                <a:cubicBezTo>
                  <a:pt x="6256555" y="1466472"/>
                  <a:pt x="5929774" y="2971423"/>
                  <a:pt x="5658678" y="3387592"/>
                </a:cubicBezTo>
                <a:cubicBezTo>
                  <a:pt x="5387582" y="3803761"/>
                  <a:pt x="5317244" y="3493100"/>
                  <a:pt x="4805825" y="3783246"/>
                </a:cubicBezTo>
                <a:cubicBezTo>
                  <a:pt x="4294406" y="4073392"/>
                  <a:pt x="3255448" y="4864700"/>
                  <a:pt x="2590163" y="5128469"/>
                </a:cubicBezTo>
                <a:cubicBezTo>
                  <a:pt x="1924878" y="5392238"/>
                  <a:pt x="1146759" y="5414219"/>
                  <a:pt x="778948" y="5339484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Freeform 16"/>
          <p:cNvSpPr/>
          <p:nvPr/>
        </p:nvSpPr>
        <p:spPr>
          <a:xfrm>
            <a:off x="10198197" y="440273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2" name="Freeform 131"/>
          <p:cNvSpPr/>
          <p:nvPr/>
        </p:nvSpPr>
        <p:spPr>
          <a:xfrm>
            <a:off x="10596022" y="623977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4" name="Freeform 23"/>
          <p:cNvSpPr/>
          <p:nvPr/>
        </p:nvSpPr>
        <p:spPr>
          <a:xfrm>
            <a:off x="7758728" y="30626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8" name="Freeform 27"/>
          <p:cNvSpPr/>
          <p:nvPr/>
        </p:nvSpPr>
        <p:spPr>
          <a:xfrm>
            <a:off x="4960385" y="139649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1" name="Oval 70"/>
          <p:cNvSpPr/>
          <p:nvPr/>
        </p:nvSpPr>
        <p:spPr>
          <a:xfrm>
            <a:off x="4286028" y="580822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6" name="Freeform 45"/>
          <p:cNvSpPr/>
          <p:nvPr/>
        </p:nvSpPr>
        <p:spPr>
          <a:xfrm>
            <a:off x="10218158" y="60989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7" name="Oval 56"/>
          <p:cNvSpPr/>
          <p:nvPr/>
        </p:nvSpPr>
        <p:spPr>
          <a:xfrm>
            <a:off x="10291068" y="54774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9" name="Freeform 18"/>
          <p:cNvSpPr/>
          <p:nvPr/>
        </p:nvSpPr>
        <p:spPr>
          <a:xfrm>
            <a:off x="10375188" y="247950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0" name="Freeform 19"/>
          <p:cNvSpPr/>
          <p:nvPr/>
        </p:nvSpPr>
        <p:spPr>
          <a:xfrm>
            <a:off x="9738729" y="180549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1" name="Freeform 20"/>
          <p:cNvSpPr/>
          <p:nvPr/>
        </p:nvSpPr>
        <p:spPr>
          <a:xfrm>
            <a:off x="8972152" y="92698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2" name="Freeform 21"/>
          <p:cNvSpPr/>
          <p:nvPr/>
        </p:nvSpPr>
        <p:spPr>
          <a:xfrm>
            <a:off x="8334136" y="193099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6" name="Oval 55"/>
          <p:cNvSpPr/>
          <p:nvPr/>
        </p:nvSpPr>
        <p:spPr>
          <a:xfrm>
            <a:off x="9150979" y="136512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8" name="Oval 57"/>
          <p:cNvSpPr/>
          <p:nvPr/>
        </p:nvSpPr>
        <p:spPr>
          <a:xfrm>
            <a:off x="9941091" y="1785613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1" name="Oval 60"/>
          <p:cNvSpPr/>
          <p:nvPr/>
        </p:nvSpPr>
        <p:spPr>
          <a:xfrm>
            <a:off x="8475358" y="191885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2" name="Oval 61"/>
          <p:cNvSpPr/>
          <p:nvPr/>
        </p:nvSpPr>
        <p:spPr>
          <a:xfrm>
            <a:off x="10223825" y="277927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8" name="Freeform 17"/>
          <p:cNvSpPr/>
          <p:nvPr/>
        </p:nvSpPr>
        <p:spPr>
          <a:xfrm>
            <a:off x="9910493" y="338274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3" name="Freeform 22"/>
          <p:cNvSpPr/>
          <p:nvPr/>
        </p:nvSpPr>
        <p:spPr>
          <a:xfrm>
            <a:off x="8684449" y="3135628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0" name="Oval 59"/>
          <p:cNvSpPr/>
          <p:nvPr/>
        </p:nvSpPr>
        <p:spPr>
          <a:xfrm>
            <a:off x="8884687" y="311422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3" name="Oval 62"/>
          <p:cNvSpPr/>
          <p:nvPr/>
        </p:nvSpPr>
        <p:spPr>
          <a:xfrm>
            <a:off x="9738730" y="370174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5" name="Freeform 44"/>
          <p:cNvSpPr/>
          <p:nvPr/>
        </p:nvSpPr>
        <p:spPr>
          <a:xfrm>
            <a:off x="9102738" y="619559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" name="Freeform 12"/>
          <p:cNvSpPr/>
          <p:nvPr/>
        </p:nvSpPr>
        <p:spPr>
          <a:xfrm>
            <a:off x="9910493" y="545423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2" name="Freeform 31"/>
          <p:cNvSpPr/>
          <p:nvPr/>
        </p:nvSpPr>
        <p:spPr>
          <a:xfrm>
            <a:off x="8341390" y="479811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3" name="Freeform 32"/>
          <p:cNvSpPr/>
          <p:nvPr/>
        </p:nvSpPr>
        <p:spPr>
          <a:xfrm>
            <a:off x="7704930" y="412410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7" name="Oval 66"/>
          <p:cNvSpPr/>
          <p:nvPr/>
        </p:nvSpPr>
        <p:spPr>
          <a:xfrm>
            <a:off x="8312446" y="426234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8" name="Oval 67"/>
          <p:cNvSpPr/>
          <p:nvPr/>
        </p:nvSpPr>
        <p:spPr>
          <a:xfrm>
            <a:off x="10026434" y="454097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9" name="Oval 68"/>
          <p:cNvSpPr/>
          <p:nvPr/>
        </p:nvSpPr>
        <p:spPr>
          <a:xfrm>
            <a:off x="8196506" y="515210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6" name="Oval 75"/>
          <p:cNvSpPr/>
          <p:nvPr/>
        </p:nvSpPr>
        <p:spPr>
          <a:xfrm>
            <a:off x="9136816" y="613089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7" name="Oval 76"/>
          <p:cNvSpPr/>
          <p:nvPr/>
        </p:nvSpPr>
        <p:spPr>
          <a:xfrm>
            <a:off x="9874117" y="539979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3" name="Oval 132"/>
          <p:cNvSpPr/>
          <p:nvPr/>
        </p:nvSpPr>
        <p:spPr>
          <a:xfrm>
            <a:off x="10782174" y="619467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7" name="Freeform 26"/>
          <p:cNvSpPr/>
          <p:nvPr/>
        </p:nvSpPr>
        <p:spPr>
          <a:xfrm>
            <a:off x="5596844" y="2070500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3" name="Oval 52"/>
          <p:cNvSpPr/>
          <p:nvPr/>
        </p:nvSpPr>
        <p:spPr>
          <a:xfrm>
            <a:off x="6273159" y="2276549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1" name="Freeform 30"/>
          <p:cNvSpPr/>
          <p:nvPr/>
        </p:nvSpPr>
        <p:spPr>
          <a:xfrm>
            <a:off x="7876694" y="570135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4" name="Freeform 33"/>
          <p:cNvSpPr/>
          <p:nvPr/>
        </p:nvSpPr>
        <p:spPr>
          <a:xfrm>
            <a:off x="6938354" y="324559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5" name="Freeform 34"/>
          <p:cNvSpPr/>
          <p:nvPr/>
        </p:nvSpPr>
        <p:spPr>
          <a:xfrm>
            <a:off x="6650650" y="545423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6" name="Freeform 35"/>
          <p:cNvSpPr/>
          <p:nvPr/>
        </p:nvSpPr>
        <p:spPr>
          <a:xfrm>
            <a:off x="5665643" y="401963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7" name="Freeform 36"/>
          <p:cNvSpPr/>
          <p:nvPr/>
        </p:nvSpPr>
        <p:spPr>
          <a:xfrm>
            <a:off x="5021436" y="607151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1" name="Freeform 40"/>
          <p:cNvSpPr/>
          <p:nvPr/>
        </p:nvSpPr>
        <p:spPr>
          <a:xfrm>
            <a:off x="5346048" y="5074279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9" name="Oval 58"/>
          <p:cNvSpPr/>
          <p:nvPr/>
        </p:nvSpPr>
        <p:spPr>
          <a:xfrm>
            <a:off x="7076481" y="3198476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6" name="Oval 65"/>
          <p:cNvSpPr/>
          <p:nvPr/>
        </p:nvSpPr>
        <p:spPr>
          <a:xfrm>
            <a:off x="5921457" y="399034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2" name="Oval 71"/>
          <p:cNvSpPr/>
          <p:nvPr/>
        </p:nvSpPr>
        <p:spPr>
          <a:xfrm>
            <a:off x="5254701" y="602201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3" name="Oval 72"/>
          <p:cNvSpPr/>
          <p:nvPr/>
        </p:nvSpPr>
        <p:spPr>
          <a:xfrm>
            <a:off x="5248090" y="507428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4" name="Oval 73"/>
          <p:cNvSpPr/>
          <p:nvPr/>
        </p:nvSpPr>
        <p:spPr>
          <a:xfrm>
            <a:off x="6767037" y="5894033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5" name="Oval 74"/>
          <p:cNvSpPr/>
          <p:nvPr/>
        </p:nvSpPr>
        <p:spPr>
          <a:xfrm>
            <a:off x="7809615" y="613089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6" name="Freeform 25"/>
          <p:cNvSpPr/>
          <p:nvPr/>
        </p:nvSpPr>
        <p:spPr>
          <a:xfrm>
            <a:off x="4450353" y="247511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8" name="Freeform 37"/>
          <p:cNvSpPr/>
          <p:nvPr/>
        </p:nvSpPr>
        <p:spPr>
          <a:xfrm>
            <a:off x="3630546" y="547458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9" name="Freeform 38"/>
          <p:cNvSpPr/>
          <p:nvPr/>
        </p:nvSpPr>
        <p:spPr>
          <a:xfrm>
            <a:off x="4201765" y="415561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0" name="Freeform 39"/>
          <p:cNvSpPr/>
          <p:nvPr/>
        </p:nvSpPr>
        <p:spPr>
          <a:xfrm>
            <a:off x="3070673" y="3375690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2" name="Oval 51"/>
          <p:cNvSpPr/>
          <p:nvPr/>
        </p:nvSpPr>
        <p:spPr>
          <a:xfrm>
            <a:off x="5002555" y="305589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2" name="Freeform 41"/>
          <p:cNvSpPr/>
          <p:nvPr/>
        </p:nvSpPr>
        <p:spPr>
          <a:xfrm>
            <a:off x="3280619" y="477404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4" name="Oval 63"/>
          <p:cNvSpPr/>
          <p:nvPr/>
        </p:nvSpPr>
        <p:spPr>
          <a:xfrm>
            <a:off x="3709941" y="3737826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0" name="Oval 69"/>
          <p:cNvSpPr/>
          <p:nvPr/>
        </p:nvSpPr>
        <p:spPr>
          <a:xfrm>
            <a:off x="3892034" y="514562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1" name="Oval 50"/>
          <p:cNvSpPr/>
          <p:nvPr/>
        </p:nvSpPr>
        <p:spPr>
          <a:xfrm>
            <a:off x="3591641" y="277927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5" name="Oval 64"/>
          <p:cNvSpPr/>
          <p:nvPr/>
        </p:nvSpPr>
        <p:spPr>
          <a:xfrm>
            <a:off x="4824825" y="426234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3911334" y="5965656"/>
                <a:ext cx="72587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34" y="5965656"/>
                <a:ext cx="725874" cy="477054"/>
              </a:xfrm>
              <a:prstGeom prst="rect">
                <a:avLst/>
              </a:prstGeom>
              <a:blipFill>
                <a:blip r:embed="rId2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/>
          <p:cNvSpPr/>
          <p:nvPr/>
        </p:nvSpPr>
        <p:spPr>
          <a:xfrm>
            <a:off x="4193809" y="51798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5" name="Freeform 24"/>
          <p:cNvSpPr/>
          <p:nvPr/>
        </p:nvSpPr>
        <p:spPr>
          <a:xfrm>
            <a:off x="6967518" y="135125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4" name="Freeform 43"/>
          <p:cNvSpPr/>
          <p:nvPr/>
        </p:nvSpPr>
        <p:spPr>
          <a:xfrm>
            <a:off x="6015222" y="27086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8" name="Oval 47"/>
          <p:cNvSpPr/>
          <p:nvPr/>
        </p:nvSpPr>
        <p:spPr>
          <a:xfrm>
            <a:off x="6195063" y="74217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0" name="Oval 49"/>
          <p:cNvSpPr/>
          <p:nvPr/>
        </p:nvSpPr>
        <p:spPr>
          <a:xfrm>
            <a:off x="5600198" y="142122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4" name="Oval 53"/>
          <p:cNvSpPr/>
          <p:nvPr/>
        </p:nvSpPr>
        <p:spPr>
          <a:xfrm>
            <a:off x="7160735" y="180505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5" name="Oval 54"/>
          <p:cNvSpPr/>
          <p:nvPr/>
        </p:nvSpPr>
        <p:spPr>
          <a:xfrm>
            <a:off x="7909384" y="73957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3" name="Freeform 42"/>
          <p:cNvSpPr/>
          <p:nvPr/>
        </p:nvSpPr>
        <p:spPr>
          <a:xfrm>
            <a:off x="3086641" y="110413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4" name="Oval 13"/>
          <p:cNvSpPr/>
          <p:nvPr/>
        </p:nvSpPr>
        <p:spPr>
          <a:xfrm>
            <a:off x="4801644" y="79401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9" name="Oval 48"/>
          <p:cNvSpPr/>
          <p:nvPr/>
        </p:nvSpPr>
        <p:spPr>
          <a:xfrm>
            <a:off x="3725792" y="137731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0" name="Freeform 29"/>
          <p:cNvSpPr/>
          <p:nvPr/>
        </p:nvSpPr>
        <p:spPr>
          <a:xfrm>
            <a:off x="3224309" y="222799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8559" y="425843"/>
                <a:ext cx="102561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59" y="425843"/>
                <a:ext cx="1025611" cy="477054"/>
              </a:xfrm>
              <a:prstGeom prst="rect">
                <a:avLst/>
              </a:prstGeom>
              <a:blipFill>
                <a:blip r:embed="rId3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231555" y="1053671"/>
                <a:ext cx="164934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sz="2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nl-BE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55" y="1053671"/>
                <a:ext cx="1649342" cy="477054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19109" y="1973293"/>
                <a:ext cx="2905200" cy="483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nl-BE" sz="2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sz="2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nl-BE" sz="2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nl-BE" sz="2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09" y="1973293"/>
                <a:ext cx="2905200" cy="483337"/>
              </a:xfrm>
              <a:prstGeom prst="rect">
                <a:avLst/>
              </a:prstGeom>
              <a:blipFill>
                <a:blip r:embed="rId5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3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508261" y="234782"/>
            <a:ext cx="7430847" cy="6138463"/>
          </a:xfrm>
          <a:custGeom>
            <a:avLst/>
            <a:gdLst>
              <a:gd name="connsiteX0" fmla="*/ 136982 w 7430847"/>
              <a:gd name="connsiteY0" fmla="*/ 2607272 h 6138463"/>
              <a:gd name="connsiteX1" fmla="*/ 2126420 w 7430847"/>
              <a:gd name="connsiteY1" fmla="*/ 1248029 h 6138463"/>
              <a:gd name="connsiteX2" fmla="*/ 3720442 w 7430847"/>
              <a:gd name="connsiteY2" fmla="*/ 1631088 h 6138463"/>
              <a:gd name="connsiteX3" fmla="*/ 2830755 w 7430847"/>
              <a:gd name="connsiteY3" fmla="*/ 2125359 h 6138463"/>
              <a:gd name="connsiteX4" fmla="*/ 3312669 w 7430847"/>
              <a:gd name="connsiteY4" fmla="*/ 5733532 h 6138463"/>
              <a:gd name="connsiteX5" fmla="*/ 4375350 w 7430847"/>
              <a:gd name="connsiteY5" fmla="*/ 5968310 h 6138463"/>
              <a:gd name="connsiteX6" fmla="*/ 4746053 w 7430847"/>
              <a:gd name="connsiteY6" fmla="*/ 4979769 h 6138463"/>
              <a:gd name="connsiteX7" fmla="*/ 6562496 w 7430847"/>
              <a:gd name="connsiteY7" fmla="*/ 4386645 h 6138463"/>
              <a:gd name="connsiteX8" fmla="*/ 6327717 w 7430847"/>
              <a:gd name="connsiteY8" fmla="*/ 3546386 h 6138463"/>
              <a:gd name="connsiteX9" fmla="*/ 5438031 w 7430847"/>
              <a:gd name="connsiteY9" fmla="*/ 2965618 h 6138463"/>
              <a:gd name="connsiteX10" fmla="*/ 4894334 w 7430847"/>
              <a:gd name="connsiteY10" fmla="*/ 4114796 h 6138463"/>
              <a:gd name="connsiteX11" fmla="*/ 5697523 w 7430847"/>
              <a:gd name="connsiteY11" fmla="*/ 5943596 h 6138463"/>
              <a:gd name="connsiteX12" fmla="*/ 6426571 w 7430847"/>
              <a:gd name="connsiteY12" fmla="*/ 5226904 h 6138463"/>
              <a:gd name="connsiteX13" fmla="*/ 4214712 w 7430847"/>
              <a:gd name="connsiteY13" fmla="*/ 4510213 h 6138463"/>
              <a:gd name="connsiteX14" fmla="*/ 3621588 w 7430847"/>
              <a:gd name="connsiteY14" fmla="*/ 3064472 h 6138463"/>
              <a:gd name="connsiteX15" fmla="*/ 5030258 w 7430847"/>
              <a:gd name="connsiteY15" fmla="*/ 1729942 h 6138463"/>
              <a:gd name="connsiteX16" fmla="*/ 5709880 w 7430847"/>
              <a:gd name="connsiteY16" fmla="*/ 1198602 h 6138463"/>
              <a:gd name="connsiteX17" fmla="*/ 4461847 w 7430847"/>
              <a:gd name="connsiteY17" fmla="*/ 580764 h 6138463"/>
              <a:gd name="connsiteX18" fmla="*/ 6846701 w 7430847"/>
              <a:gd name="connsiteY18" fmla="*/ 383056 h 6138463"/>
              <a:gd name="connsiteX19" fmla="*/ 7353328 w 7430847"/>
              <a:gd name="connsiteY19" fmla="*/ 6017737 h 6138463"/>
              <a:gd name="connsiteX20" fmla="*/ 6784917 w 7430847"/>
              <a:gd name="connsiteY20" fmla="*/ 2594915 h 6138463"/>
              <a:gd name="connsiteX21" fmla="*/ 1545653 w 7430847"/>
              <a:gd name="connsiteY21" fmla="*/ 2903834 h 6138463"/>
              <a:gd name="connsiteX22" fmla="*/ 2484766 w 7430847"/>
              <a:gd name="connsiteY22" fmla="*/ 3805877 h 6138463"/>
              <a:gd name="connsiteX23" fmla="*/ 1360301 w 7430847"/>
              <a:gd name="connsiteY23" fmla="*/ 4077726 h 6138463"/>
              <a:gd name="connsiteX24" fmla="*/ 1817501 w 7430847"/>
              <a:gd name="connsiteY24" fmla="*/ 4905629 h 6138463"/>
              <a:gd name="connsiteX25" fmla="*/ 6500712 w 7430847"/>
              <a:gd name="connsiteY25" fmla="*/ 1594018 h 6138463"/>
              <a:gd name="connsiteX26" fmla="*/ 5536885 w 7430847"/>
              <a:gd name="connsiteY26" fmla="*/ 1594018 h 6138463"/>
              <a:gd name="connsiteX27" fmla="*/ 2744258 w 7430847"/>
              <a:gd name="connsiteY27" fmla="*/ 568407 h 6138463"/>
              <a:gd name="connsiteX28" fmla="*/ 1360301 w 7430847"/>
              <a:gd name="connsiteY28" fmla="*/ 605477 h 6138463"/>
              <a:gd name="connsiteX29" fmla="*/ 272907 w 7430847"/>
              <a:gd name="connsiteY29" fmla="*/ 3546386 h 6138463"/>
              <a:gd name="connsiteX30" fmla="*/ 1829858 w 7430847"/>
              <a:gd name="connsiteY30" fmla="*/ 5844742 h 6138463"/>
              <a:gd name="connsiteX31" fmla="*/ 866031 w 7430847"/>
              <a:gd name="connsiteY31" fmla="*/ 5609964 h 6138463"/>
              <a:gd name="connsiteX32" fmla="*/ 458258 w 7430847"/>
              <a:gd name="connsiteY32" fmla="*/ 4967413 h 6138463"/>
              <a:gd name="connsiteX33" fmla="*/ 1088453 w 7430847"/>
              <a:gd name="connsiteY33" fmla="*/ 2248926 h 6138463"/>
              <a:gd name="connsiteX34" fmla="*/ 272907 w 7430847"/>
              <a:gd name="connsiteY34" fmla="*/ 1198602 h 6138463"/>
              <a:gd name="connsiteX35" fmla="*/ 136982 w 7430847"/>
              <a:gd name="connsiteY35" fmla="*/ 2607272 h 61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430847" h="6138463">
                <a:moveTo>
                  <a:pt x="136982" y="2607272"/>
                </a:moveTo>
                <a:cubicBezTo>
                  <a:pt x="445901" y="2615510"/>
                  <a:pt x="1529177" y="1410726"/>
                  <a:pt x="2126420" y="1248029"/>
                </a:cubicBezTo>
                <a:cubicBezTo>
                  <a:pt x="2723663" y="1085332"/>
                  <a:pt x="3603053" y="1484866"/>
                  <a:pt x="3720442" y="1631088"/>
                </a:cubicBezTo>
                <a:cubicBezTo>
                  <a:pt x="3837831" y="1777310"/>
                  <a:pt x="2898717" y="1441618"/>
                  <a:pt x="2830755" y="2125359"/>
                </a:cubicBezTo>
                <a:cubicBezTo>
                  <a:pt x="2762793" y="2809100"/>
                  <a:pt x="3055237" y="5093040"/>
                  <a:pt x="3312669" y="5733532"/>
                </a:cubicBezTo>
                <a:cubicBezTo>
                  <a:pt x="3570101" y="6374024"/>
                  <a:pt x="4136453" y="6093937"/>
                  <a:pt x="4375350" y="5968310"/>
                </a:cubicBezTo>
                <a:cubicBezTo>
                  <a:pt x="4614247" y="5842683"/>
                  <a:pt x="4381529" y="5243380"/>
                  <a:pt x="4746053" y="4979769"/>
                </a:cubicBezTo>
                <a:cubicBezTo>
                  <a:pt x="5110577" y="4716158"/>
                  <a:pt x="6298885" y="4625542"/>
                  <a:pt x="6562496" y="4386645"/>
                </a:cubicBezTo>
                <a:cubicBezTo>
                  <a:pt x="6826107" y="4147748"/>
                  <a:pt x="6515128" y="3783224"/>
                  <a:pt x="6327717" y="3546386"/>
                </a:cubicBezTo>
                <a:cubicBezTo>
                  <a:pt x="6140306" y="3309548"/>
                  <a:pt x="5676928" y="2870883"/>
                  <a:pt x="5438031" y="2965618"/>
                </a:cubicBezTo>
                <a:cubicBezTo>
                  <a:pt x="5199134" y="3060353"/>
                  <a:pt x="4851085" y="3618466"/>
                  <a:pt x="4894334" y="4114796"/>
                </a:cubicBezTo>
                <a:cubicBezTo>
                  <a:pt x="4937583" y="4611126"/>
                  <a:pt x="5442150" y="5758245"/>
                  <a:pt x="5697523" y="5943596"/>
                </a:cubicBezTo>
                <a:cubicBezTo>
                  <a:pt x="5952896" y="6128947"/>
                  <a:pt x="6673706" y="5465801"/>
                  <a:pt x="6426571" y="5226904"/>
                </a:cubicBezTo>
                <a:cubicBezTo>
                  <a:pt x="6179436" y="4988007"/>
                  <a:pt x="4682209" y="4870618"/>
                  <a:pt x="4214712" y="4510213"/>
                </a:cubicBezTo>
                <a:cubicBezTo>
                  <a:pt x="3747215" y="4149808"/>
                  <a:pt x="3485664" y="3527850"/>
                  <a:pt x="3621588" y="3064472"/>
                </a:cubicBezTo>
                <a:cubicBezTo>
                  <a:pt x="3757512" y="2601094"/>
                  <a:pt x="4682210" y="2040920"/>
                  <a:pt x="5030258" y="1729942"/>
                </a:cubicBezTo>
                <a:cubicBezTo>
                  <a:pt x="5378306" y="1418964"/>
                  <a:pt x="5804615" y="1390132"/>
                  <a:pt x="5709880" y="1198602"/>
                </a:cubicBezTo>
                <a:cubicBezTo>
                  <a:pt x="5615145" y="1007072"/>
                  <a:pt x="4272377" y="716688"/>
                  <a:pt x="4461847" y="580764"/>
                </a:cubicBezTo>
                <a:cubicBezTo>
                  <a:pt x="4651317" y="444840"/>
                  <a:pt x="6364788" y="-523106"/>
                  <a:pt x="6846701" y="383056"/>
                </a:cubicBezTo>
                <a:cubicBezTo>
                  <a:pt x="7328614" y="1289218"/>
                  <a:pt x="7363625" y="5649094"/>
                  <a:pt x="7353328" y="6017737"/>
                </a:cubicBezTo>
                <a:cubicBezTo>
                  <a:pt x="7343031" y="6386380"/>
                  <a:pt x="7752863" y="3113899"/>
                  <a:pt x="6784917" y="2594915"/>
                </a:cubicBezTo>
                <a:cubicBezTo>
                  <a:pt x="5816971" y="2075931"/>
                  <a:pt x="2262345" y="2702007"/>
                  <a:pt x="1545653" y="2903834"/>
                </a:cubicBezTo>
                <a:cubicBezTo>
                  <a:pt x="828961" y="3105661"/>
                  <a:pt x="2515658" y="3610228"/>
                  <a:pt x="2484766" y="3805877"/>
                </a:cubicBezTo>
                <a:cubicBezTo>
                  <a:pt x="2453874" y="4001526"/>
                  <a:pt x="1471512" y="3894434"/>
                  <a:pt x="1360301" y="4077726"/>
                </a:cubicBezTo>
                <a:cubicBezTo>
                  <a:pt x="1249090" y="4261018"/>
                  <a:pt x="960766" y="5319580"/>
                  <a:pt x="1817501" y="4905629"/>
                </a:cubicBezTo>
                <a:cubicBezTo>
                  <a:pt x="2674236" y="4491678"/>
                  <a:pt x="5880815" y="2145953"/>
                  <a:pt x="6500712" y="1594018"/>
                </a:cubicBezTo>
                <a:cubicBezTo>
                  <a:pt x="7120609" y="1042083"/>
                  <a:pt x="6162961" y="1764953"/>
                  <a:pt x="5536885" y="1594018"/>
                </a:cubicBezTo>
                <a:cubicBezTo>
                  <a:pt x="4910809" y="1423083"/>
                  <a:pt x="3440355" y="733164"/>
                  <a:pt x="2744258" y="568407"/>
                </a:cubicBezTo>
                <a:cubicBezTo>
                  <a:pt x="2048161" y="403650"/>
                  <a:pt x="1772193" y="109147"/>
                  <a:pt x="1360301" y="605477"/>
                </a:cubicBezTo>
                <a:cubicBezTo>
                  <a:pt x="948409" y="1101807"/>
                  <a:pt x="194648" y="2673175"/>
                  <a:pt x="272907" y="3546386"/>
                </a:cubicBezTo>
                <a:cubicBezTo>
                  <a:pt x="351166" y="4419597"/>
                  <a:pt x="1731004" y="5500812"/>
                  <a:pt x="1829858" y="5844742"/>
                </a:cubicBezTo>
                <a:cubicBezTo>
                  <a:pt x="1928712" y="6188672"/>
                  <a:pt x="1094631" y="5756185"/>
                  <a:pt x="866031" y="5609964"/>
                </a:cubicBezTo>
                <a:cubicBezTo>
                  <a:pt x="637431" y="5463743"/>
                  <a:pt x="421188" y="5527586"/>
                  <a:pt x="458258" y="4967413"/>
                </a:cubicBezTo>
                <a:cubicBezTo>
                  <a:pt x="495328" y="4407240"/>
                  <a:pt x="1119345" y="2877061"/>
                  <a:pt x="1088453" y="2248926"/>
                </a:cubicBezTo>
                <a:cubicBezTo>
                  <a:pt x="1057561" y="1620791"/>
                  <a:pt x="429426" y="1142996"/>
                  <a:pt x="272907" y="1198602"/>
                </a:cubicBezTo>
                <a:cubicBezTo>
                  <a:pt x="116388" y="1254208"/>
                  <a:pt x="-171937" y="2599034"/>
                  <a:pt x="136982" y="2607272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Freeform 16"/>
          <p:cNvSpPr/>
          <p:nvPr/>
        </p:nvSpPr>
        <p:spPr>
          <a:xfrm>
            <a:off x="10198197" y="440273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2" name="Freeform 131"/>
          <p:cNvSpPr/>
          <p:nvPr/>
        </p:nvSpPr>
        <p:spPr>
          <a:xfrm>
            <a:off x="10596022" y="623977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4" name="Freeform 23"/>
          <p:cNvSpPr/>
          <p:nvPr/>
        </p:nvSpPr>
        <p:spPr>
          <a:xfrm>
            <a:off x="7758728" y="30626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8" name="Freeform 27"/>
          <p:cNvSpPr/>
          <p:nvPr/>
        </p:nvSpPr>
        <p:spPr>
          <a:xfrm>
            <a:off x="4960385" y="139649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1" name="Oval 70"/>
          <p:cNvSpPr/>
          <p:nvPr/>
        </p:nvSpPr>
        <p:spPr>
          <a:xfrm>
            <a:off x="4286028" y="580822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6" name="Freeform 45"/>
          <p:cNvSpPr/>
          <p:nvPr/>
        </p:nvSpPr>
        <p:spPr>
          <a:xfrm>
            <a:off x="10218158" y="60989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7" name="Oval 56"/>
          <p:cNvSpPr/>
          <p:nvPr/>
        </p:nvSpPr>
        <p:spPr>
          <a:xfrm>
            <a:off x="10291068" y="54774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9" name="Freeform 18"/>
          <p:cNvSpPr/>
          <p:nvPr/>
        </p:nvSpPr>
        <p:spPr>
          <a:xfrm>
            <a:off x="10375188" y="247950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0" name="Freeform 19"/>
          <p:cNvSpPr/>
          <p:nvPr/>
        </p:nvSpPr>
        <p:spPr>
          <a:xfrm>
            <a:off x="9738729" y="180549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1" name="Freeform 20"/>
          <p:cNvSpPr/>
          <p:nvPr/>
        </p:nvSpPr>
        <p:spPr>
          <a:xfrm>
            <a:off x="8972152" y="92698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2" name="Freeform 21"/>
          <p:cNvSpPr/>
          <p:nvPr/>
        </p:nvSpPr>
        <p:spPr>
          <a:xfrm>
            <a:off x="8334136" y="193099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6" name="Oval 55"/>
          <p:cNvSpPr/>
          <p:nvPr/>
        </p:nvSpPr>
        <p:spPr>
          <a:xfrm>
            <a:off x="9150979" y="136512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8" name="Oval 57"/>
          <p:cNvSpPr/>
          <p:nvPr/>
        </p:nvSpPr>
        <p:spPr>
          <a:xfrm>
            <a:off x="9941091" y="1785613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1" name="Oval 60"/>
          <p:cNvSpPr/>
          <p:nvPr/>
        </p:nvSpPr>
        <p:spPr>
          <a:xfrm>
            <a:off x="8475358" y="191885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2" name="Oval 61"/>
          <p:cNvSpPr/>
          <p:nvPr/>
        </p:nvSpPr>
        <p:spPr>
          <a:xfrm>
            <a:off x="10223825" y="277927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8" name="Freeform 17"/>
          <p:cNvSpPr/>
          <p:nvPr/>
        </p:nvSpPr>
        <p:spPr>
          <a:xfrm>
            <a:off x="9910493" y="338274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3" name="Freeform 22"/>
          <p:cNvSpPr/>
          <p:nvPr/>
        </p:nvSpPr>
        <p:spPr>
          <a:xfrm>
            <a:off x="8684449" y="3135628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0" name="Oval 59"/>
          <p:cNvSpPr/>
          <p:nvPr/>
        </p:nvSpPr>
        <p:spPr>
          <a:xfrm>
            <a:off x="8884687" y="311422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3" name="Oval 62"/>
          <p:cNvSpPr/>
          <p:nvPr/>
        </p:nvSpPr>
        <p:spPr>
          <a:xfrm>
            <a:off x="9738730" y="370174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5" name="Freeform 44"/>
          <p:cNvSpPr/>
          <p:nvPr/>
        </p:nvSpPr>
        <p:spPr>
          <a:xfrm>
            <a:off x="9102738" y="619559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" name="Freeform 12"/>
          <p:cNvSpPr/>
          <p:nvPr/>
        </p:nvSpPr>
        <p:spPr>
          <a:xfrm>
            <a:off x="9910493" y="545423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2" name="Freeform 31"/>
          <p:cNvSpPr/>
          <p:nvPr/>
        </p:nvSpPr>
        <p:spPr>
          <a:xfrm>
            <a:off x="8341390" y="479811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3" name="Freeform 32"/>
          <p:cNvSpPr/>
          <p:nvPr/>
        </p:nvSpPr>
        <p:spPr>
          <a:xfrm>
            <a:off x="7704930" y="412410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7" name="Oval 66"/>
          <p:cNvSpPr/>
          <p:nvPr/>
        </p:nvSpPr>
        <p:spPr>
          <a:xfrm>
            <a:off x="8312446" y="426234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8" name="Oval 67"/>
          <p:cNvSpPr/>
          <p:nvPr/>
        </p:nvSpPr>
        <p:spPr>
          <a:xfrm>
            <a:off x="10026434" y="454097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9" name="Oval 68"/>
          <p:cNvSpPr/>
          <p:nvPr/>
        </p:nvSpPr>
        <p:spPr>
          <a:xfrm>
            <a:off x="8196506" y="515210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6" name="Oval 75"/>
          <p:cNvSpPr/>
          <p:nvPr/>
        </p:nvSpPr>
        <p:spPr>
          <a:xfrm>
            <a:off x="9136816" y="613089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7" name="Oval 76"/>
          <p:cNvSpPr/>
          <p:nvPr/>
        </p:nvSpPr>
        <p:spPr>
          <a:xfrm>
            <a:off x="9874117" y="539979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3" name="Oval 132"/>
          <p:cNvSpPr/>
          <p:nvPr/>
        </p:nvSpPr>
        <p:spPr>
          <a:xfrm>
            <a:off x="10782174" y="619467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7" name="Freeform 26"/>
          <p:cNvSpPr/>
          <p:nvPr/>
        </p:nvSpPr>
        <p:spPr>
          <a:xfrm>
            <a:off x="5596844" y="2070500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3" name="Oval 52"/>
          <p:cNvSpPr/>
          <p:nvPr/>
        </p:nvSpPr>
        <p:spPr>
          <a:xfrm>
            <a:off x="6273159" y="2276549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1" name="Freeform 30"/>
          <p:cNvSpPr/>
          <p:nvPr/>
        </p:nvSpPr>
        <p:spPr>
          <a:xfrm>
            <a:off x="7876694" y="570135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4" name="Freeform 33"/>
          <p:cNvSpPr/>
          <p:nvPr/>
        </p:nvSpPr>
        <p:spPr>
          <a:xfrm>
            <a:off x="6938354" y="324559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5" name="Freeform 34"/>
          <p:cNvSpPr/>
          <p:nvPr/>
        </p:nvSpPr>
        <p:spPr>
          <a:xfrm>
            <a:off x="6650650" y="545423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6" name="Freeform 35"/>
          <p:cNvSpPr/>
          <p:nvPr/>
        </p:nvSpPr>
        <p:spPr>
          <a:xfrm>
            <a:off x="5665643" y="401963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7" name="Freeform 36"/>
          <p:cNvSpPr/>
          <p:nvPr/>
        </p:nvSpPr>
        <p:spPr>
          <a:xfrm>
            <a:off x="5021436" y="607151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1" name="Freeform 40"/>
          <p:cNvSpPr/>
          <p:nvPr/>
        </p:nvSpPr>
        <p:spPr>
          <a:xfrm>
            <a:off x="5346048" y="5074279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9" name="Oval 58"/>
          <p:cNvSpPr/>
          <p:nvPr/>
        </p:nvSpPr>
        <p:spPr>
          <a:xfrm>
            <a:off x="7076481" y="3198476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6" name="Oval 65"/>
          <p:cNvSpPr/>
          <p:nvPr/>
        </p:nvSpPr>
        <p:spPr>
          <a:xfrm>
            <a:off x="5921457" y="399034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2" name="Oval 71"/>
          <p:cNvSpPr/>
          <p:nvPr/>
        </p:nvSpPr>
        <p:spPr>
          <a:xfrm>
            <a:off x="5254701" y="602201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3" name="Oval 72"/>
          <p:cNvSpPr/>
          <p:nvPr/>
        </p:nvSpPr>
        <p:spPr>
          <a:xfrm>
            <a:off x="5248090" y="507428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4" name="Oval 73"/>
          <p:cNvSpPr/>
          <p:nvPr/>
        </p:nvSpPr>
        <p:spPr>
          <a:xfrm>
            <a:off x="6767037" y="5894033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5" name="Oval 74"/>
          <p:cNvSpPr/>
          <p:nvPr/>
        </p:nvSpPr>
        <p:spPr>
          <a:xfrm>
            <a:off x="7809615" y="613089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6" name="Freeform 25"/>
          <p:cNvSpPr/>
          <p:nvPr/>
        </p:nvSpPr>
        <p:spPr>
          <a:xfrm>
            <a:off x="4450353" y="247511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8" name="Freeform 37"/>
          <p:cNvSpPr/>
          <p:nvPr/>
        </p:nvSpPr>
        <p:spPr>
          <a:xfrm>
            <a:off x="3630546" y="547458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9" name="Freeform 38"/>
          <p:cNvSpPr/>
          <p:nvPr/>
        </p:nvSpPr>
        <p:spPr>
          <a:xfrm>
            <a:off x="4201765" y="415561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0" name="Freeform 39"/>
          <p:cNvSpPr/>
          <p:nvPr/>
        </p:nvSpPr>
        <p:spPr>
          <a:xfrm>
            <a:off x="3070673" y="3375690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2" name="Oval 51"/>
          <p:cNvSpPr/>
          <p:nvPr/>
        </p:nvSpPr>
        <p:spPr>
          <a:xfrm>
            <a:off x="5002555" y="305589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2" name="Freeform 41"/>
          <p:cNvSpPr/>
          <p:nvPr/>
        </p:nvSpPr>
        <p:spPr>
          <a:xfrm>
            <a:off x="3280619" y="477404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4" name="Oval 63"/>
          <p:cNvSpPr/>
          <p:nvPr/>
        </p:nvSpPr>
        <p:spPr>
          <a:xfrm>
            <a:off x="3709941" y="3737826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0" name="Oval 69"/>
          <p:cNvSpPr/>
          <p:nvPr/>
        </p:nvSpPr>
        <p:spPr>
          <a:xfrm>
            <a:off x="3892034" y="514562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1" name="Oval 50"/>
          <p:cNvSpPr/>
          <p:nvPr/>
        </p:nvSpPr>
        <p:spPr>
          <a:xfrm>
            <a:off x="3591641" y="277927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5" name="Oval 64"/>
          <p:cNvSpPr/>
          <p:nvPr/>
        </p:nvSpPr>
        <p:spPr>
          <a:xfrm>
            <a:off x="4824825" y="426234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3911334" y="5965656"/>
                <a:ext cx="72587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34" y="5965656"/>
                <a:ext cx="725874" cy="477054"/>
              </a:xfrm>
              <a:prstGeom prst="rect">
                <a:avLst/>
              </a:prstGeom>
              <a:blipFill>
                <a:blip r:embed="rId2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/>
          <p:cNvSpPr/>
          <p:nvPr/>
        </p:nvSpPr>
        <p:spPr>
          <a:xfrm>
            <a:off x="4193809" y="51798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5" name="Freeform 24"/>
          <p:cNvSpPr/>
          <p:nvPr/>
        </p:nvSpPr>
        <p:spPr>
          <a:xfrm>
            <a:off x="6967518" y="135125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4" name="Freeform 43"/>
          <p:cNvSpPr/>
          <p:nvPr/>
        </p:nvSpPr>
        <p:spPr>
          <a:xfrm>
            <a:off x="6015222" y="27086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8" name="Oval 47"/>
          <p:cNvSpPr/>
          <p:nvPr/>
        </p:nvSpPr>
        <p:spPr>
          <a:xfrm>
            <a:off x="6195063" y="74217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0" name="Oval 49"/>
          <p:cNvSpPr/>
          <p:nvPr/>
        </p:nvSpPr>
        <p:spPr>
          <a:xfrm>
            <a:off x="5600198" y="142122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4" name="Oval 53"/>
          <p:cNvSpPr/>
          <p:nvPr/>
        </p:nvSpPr>
        <p:spPr>
          <a:xfrm>
            <a:off x="7160735" y="180505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5" name="Oval 54"/>
          <p:cNvSpPr/>
          <p:nvPr/>
        </p:nvSpPr>
        <p:spPr>
          <a:xfrm>
            <a:off x="7909384" y="73957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3" name="Freeform 42"/>
          <p:cNvSpPr/>
          <p:nvPr/>
        </p:nvSpPr>
        <p:spPr>
          <a:xfrm>
            <a:off x="3086641" y="110413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4" name="Oval 13"/>
          <p:cNvSpPr/>
          <p:nvPr/>
        </p:nvSpPr>
        <p:spPr>
          <a:xfrm>
            <a:off x="4801644" y="79401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9" name="Oval 48"/>
          <p:cNvSpPr/>
          <p:nvPr/>
        </p:nvSpPr>
        <p:spPr>
          <a:xfrm>
            <a:off x="3725792" y="137731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0" name="Freeform 29"/>
          <p:cNvSpPr/>
          <p:nvPr/>
        </p:nvSpPr>
        <p:spPr>
          <a:xfrm>
            <a:off x="3224309" y="222799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8559" y="425843"/>
                <a:ext cx="102561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59" y="425843"/>
                <a:ext cx="1025611" cy="477054"/>
              </a:xfrm>
              <a:prstGeom prst="rect">
                <a:avLst/>
              </a:prstGeom>
              <a:blipFill>
                <a:blip r:embed="rId3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231555" y="1053671"/>
                <a:ext cx="164934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sz="2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nl-BE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55" y="1053671"/>
                <a:ext cx="1649342" cy="477054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19109" y="1973293"/>
                <a:ext cx="2905200" cy="483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nl-BE" sz="2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sz="2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nl-BE" sz="2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nl-BE" sz="2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09" y="1973293"/>
                <a:ext cx="2905200" cy="483337"/>
              </a:xfrm>
              <a:prstGeom prst="rect">
                <a:avLst/>
              </a:prstGeom>
              <a:blipFill>
                <a:blip r:embed="rId5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16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508261" y="234782"/>
            <a:ext cx="7430847" cy="6138463"/>
          </a:xfrm>
          <a:custGeom>
            <a:avLst/>
            <a:gdLst>
              <a:gd name="connsiteX0" fmla="*/ 136982 w 7430847"/>
              <a:gd name="connsiteY0" fmla="*/ 2607272 h 6138463"/>
              <a:gd name="connsiteX1" fmla="*/ 2126420 w 7430847"/>
              <a:gd name="connsiteY1" fmla="*/ 1248029 h 6138463"/>
              <a:gd name="connsiteX2" fmla="*/ 3720442 w 7430847"/>
              <a:gd name="connsiteY2" fmla="*/ 1631088 h 6138463"/>
              <a:gd name="connsiteX3" fmla="*/ 2830755 w 7430847"/>
              <a:gd name="connsiteY3" fmla="*/ 2125359 h 6138463"/>
              <a:gd name="connsiteX4" fmla="*/ 3312669 w 7430847"/>
              <a:gd name="connsiteY4" fmla="*/ 5733532 h 6138463"/>
              <a:gd name="connsiteX5" fmla="*/ 4375350 w 7430847"/>
              <a:gd name="connsiteY5" fmla="*/ 5968310 h 6138463"/>
              <a:gd name="connsiteX6" fmla="*/ 4746053 w 7430847"/>
              <a:gd name="connsiteY6" fmla="*/ 4979769 h 6138463"/>
              <a:gd name="connsiteX7" fmla="*/ 6562496 w 7430847"/>
              <a:gd name="connsiteY7" fmla="*/ 4386645 h 6138463"/>
              <a:gd name="connsiteX8" fmla="*/ 6327717 w 7430847"/>
              <a:gd name="connsiteY8" fmla="*/ 3546386 h 6138463"/>
              <a:gd name="connsiteX9" fmla="*/ 5438031 w 7430847"/>
              <a:gd name="connsiteY9" fmla="*/ 2965618 h 6138463"/>
              <a:gd name="connsiteX10" fmla="*/ 4894334 w 7430847"/>
              <a:gd name="connsiteY10" fmla="*/ 4114796 h 6138463"/>
              <a:gd name="connsiteX11" fmla="*/ 5697523 w 7430847"/>
              <a:gd name="connsiteY11" fmla="*/ 5943596 h 6138463"/>
              <a:gd name="connsiteX12" fmla="*/ 6426571 w 7430847"/>
              <a:gd name="connsiteY12" fmla="*/ 5226904 h 6138463"/>
              <a:gd name="connsiteX13" fmla="*/ 4214712 w 7430847"/>
              <a:gd name="connsiteY13" fmla="*/ 4510213 h 6138463"/>
              <a:gd name="connsiteX14" fmla="*/ 3621588 w 7430847"/>
              <a:gd name="connsiteY14" fmla="*/ 3064472 h 6138463"/>
              <a:gd name="connsiteX15" fmla="*/ 5030258 w 7430847"/>
              <a:gd name="connsiteY15" fmla="*/ 1729942 h 6138463"/>
              <a:gd name="connsiteX16" fmla="*/ 5709880 w 7430847"/>
              <a:gd name="connsiteY16" fmla="*/ 1198602 h 6138463"/>
              <a:gd name="connsiteX17" fmla="*/ 4461847 w 7430847"/>
              <a:gd name="connsiteY17" fmla="*/ 580764 h 6138463"/>
              <a:gd name="connsiteX18" fmla="*/ 6846701 w 7430847"/>
              <a:gd name="connsiteY18" fmla="*/ 383056 h 6138463"/>
              <a:gd name="connsiteX19" fmla="*/ 7353328 w 7430847"/>
              <a:gd name="connsiteY19" fmla="*/ 6017737 h 6138463"/>
              <a:gd name="connsiteX20" fmla="*/ 6784917 w 7430847"/>
              <a:gd name="connsiteY20" fmla="*/ 2594915 h 6138463"/>
              <a:gd name="connsiteX21" fmla="*/ 1545653 w 7430847"/>
              <a:gd name="connsiteY21" fmla="*/ 2903834 h 6138463"/>
              <a:gd name="connsiteX22" fmla="*/ 2484766 w 7430847"/>
              <a:gd name="connsiteY22" fmla="*/ 3805877 h 6138463"/>
              <a:gd name="connsiteX23" fmla="*/ 1360301 w 7430847"/>
              <a:gd name="connsiteY23" fmla="*/ 4077726 h 6138463"/>
              <a:gd name="connsiteX24" fmla="*/ 1817501 w 7430847"/>
              <a:gd name="connsiteY24" fmla="*/ 4905629 h 6138463"/>
              <a:gd name="connsiteX25" fmla="*/ 6500712 w 7430847"/>
              <a:gd name="connsiteY25" fmla="*/ 1594018 h 6138463"/>
              <a:gd name="connsiteX26" fmla="*/ 5536885 w 7430847"/>
              <a:gd name="connsiteY26" fmla="*/ 1594018 h 6138463"/>
              <a:gd name="connsiteX27" fmla="*/ 2744258 w 7430847"/>
              <a:gd name="connsiteY27" fmla="*/ 568407 h 6138463"/>
              <a:gd name="connsiteX28" fmla="*/ 1360301 w 7430847"/>
              <a:gd name="connsiteY28" fmla="*/ 605477 h 6138463"/>
              <a:gd name="connsiteX29" fmla="*/ 272907 w 7430847"/>
              <a:gd name="connsiteY29" fmla="*/ 3546386 h 6138463"/>
              <a:gd name="connsiteX30" fmla="*/ 1829858 w 7430847"/>
              <a:gd name="connsiteY30" fmla="*/ 5844742 h 6138463"/>
              <a:gd name="connsiteX31" fmla="*/ 866031 w 7430847"/>
              <a:gd name="connsiteY31" fmla="*/ 5609964 h 6138463"/>
              <a:gd name="connsiteX32" fmla="*/ 458258 w 7430847"/>
              <a:gd name="connsiteY32" fmla="*/ 4967413 h 6138463"/>
              <a:gd name="connsiteX33" fmla="*/ 1088453 w 7430847"/>
              <a:gd name="connsiteY33" fmla="*/ 2248926 h 6138463"/>
              <a:gd name="connsiteX34" fmla="*/ 272907 w 7430847"/>
              <a:gd name="connsiteY34" fmla="*/ 1198602 h 6138463"/>
              <a:gd name="connsiteX35" fmla="*/ 136982 w 7430847"/>
              <a:gd name="connsiteY35" fmla="*/ 2607272 h 61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430847" h="6138463">
                <a:moveTo>
                  <a:pt x="136982" y="2607272"/>
                </a:moveTo>
                <a:cubicBezTo>
                  <a:pt x="445901" y="2615510"/>
                  <a:pt x="1529177" y="1410726"/>
                  <a:pt x="2126420" y="1248029"/>
                </a:cubicBezTo>
                <a:cubicBezTo>
                  <a:pt x="2723663" y="1085332"/>
                  <a:pt x="3603053" y="1484866"/>
                  <a:pt x="3720442" y="1631088"/>
                </a:cubicBezTo>
                <a:cubicBezTo>
                  <a:pt x="3837831" y="1777310"/>
                  <a:pt x="2898717" y="1441618"/>
                  <a:pt x="2830755" y="2125359"/>
                </a:cubicBezTo>
                <a:cubicBezTo>
                  <a:pt x="2762793" y="2809100"/>
                  <a:pt x="3055237" y="5093040"/>
                  <a:pt x="3312669" y="5733532"/>
                </a:cubicBezTo>
                <a:cubicBezTo>
                  <a:pt x="3570101" y="6374024"/>
                  <a:pt x="4136453" y="6093937"/>
                  <a:pt x="4375350" y="5968310"/>
                </a:cubicBezTo>
                <a:cubicBezTo>
                  <a:pt x="4614247" y="5842683"/>
                  <a:pt x="4381529" y="5243380"/>
                  <a:pt x="4746053" y="4979769"/>
                </a:cubicBezTo>
                <a:cubicBezTo>
                  <a:pt x="5110577" y="4716158"/>
                  <a:pt x="6298885" y="4625542"/>
                  <a:pt x="6562496" y="4386645"/>
                </a:cubicBezTo>
                <a:cubicBezTo>
                  <a:pt x="6826107" y="4147748"/>
                  <a:pt x="6515128" y="3783224"/>
                  <a:pt x="6327717" y="3546386"/>
                </a:cubicBezTo>
                <a:cubicBezTo>
                  <a:pt x="6140306" y="3309548"/>
                  <a:pt x="5676928" y="2870883"/>
                  <a:pt x="5438031" y="2965618"/>
                </a:cubicBezTo>
                <a:cubicBezTo>
                  <a:pt x="5199134" y="3060353"/>
                  <a:pt x="4851085" y="3618466"/>
                  <a:pt x="4894334" y="4114796"/>
                </a:cubicBezTo>
                <a:cubicBezTo>
                  <a:pt x="4937583" y="4611126"/>
                  <a:pt x="5442150" y="5758245"/>
                  <a:pt x="5697523" y="5943596"/>
                </a:cubicBezTo>
                <a:cubicBezTo>
                  <a:pt x="5952896" y="6128947"/>
                  <a:pt x="6673706" y="5465801"/>
                  <a:pt x="6426571" y="5226904"/>
                </a:cubicBezTo>
                <a:cubicBezTo>
                  <a:pt x="6179436" y="4988007"/>
                  <a:pt x="4682209" y="4870618"/>
                  <a:pt x="4214712" y="4510213"/>
                </a:cubicBezTo>
                <a:cubicBezTo>
                  <a:pt x="3747215" y="4149808"/>
                  <a:pt x="3485664" y="3527850"/>
                  <a:pt x="3621588" y="3064472"/>
                </a:cubicBezTo>
                <a:cubicBezTo>
                  <a:pt x="3757512" y="2601094"/>
                  <a:pt x="4682210" y="2040920"/>
                  <a:pt x="5030258" y="1729942"/>
                </a:cubicBezTo>
                <a:cubicBezTo>
                  <a:pt x="5378306" y="1418964"/>
                  <a:pt x="5804615" y="1390132"/>
                  <a:pt x="5709880" y="1198602"/>
                </a:cubicBezTo>
                <a:cubicBezTo>
                  <a:pt x="5615145" y="1007072"/>
                  <a:pt x="4272377" y="716688"/>
                  <a:pt x="4461847" y="580764"/>
                </a:cubicBezTo>
                <a:cubicBezTo>
                  <a:pt x="4651317" y="444840"/>
                  <a:pt x="6364788" y="-523106"/>
                  <a:pt x="6846701" y="383056"/>
                </a:cubicBezTo>
                <a:cubicBezTo>
                  <a:pt x="7328614" y="1289218"/>
                  <a:pt x="7363625" y="5649094"/>
                  <a:pt x="7353328" y="6017737"/>
                </a:cubicBezTo>
                <a:cubicBezTo>
                  <a:pt x="7343031" y="6386380"/>
                  <a:pt x="7752863" y="3113899"/>
                  <a:pt x="6784917" y="2594915"/>
                </a:cubicBezTo>
                <a:cubicBezTo>
                  <a:pt x="5816971" y="2075931"/>
                  <a:pt x="2262345" y="2702007"/>
                  <a:pt x="1545653" y="2903834"/>
                </a:cubicBezTo>
                <a:cubicBezTo>
                  <a:pt x="828961" y="3105661"/>
                  <a:pt x="2515658" y="3610228"/>
                  <a:pt x="2484766" y="3805877"/>
                </a:cubicBezTo>
                <a:cubicBezTo>
                  <a:pt x="2453874" y="4001526"/>
                  <a:pt x="1471512" y="3894434"/>
                  <a:pt x="1360301" y="4077726"/>
                </a:cubicBezTo>
                <a:cubicBezTo>
                  <a:pt x="1249090" y="4261018"/>
                  <a:pt x="960766" y="5319580"/>
                  <a:pt x="1817501" y="4905629"/>
                </a:cubicBezTo>
                <a:cubicBezTo>
                  <a:pt x="2674236" y="4491678"/>
                  <a:pt x="5880815" y="2145953"/>
                  <a:pt x="6500712" y="1594018"/>
                </a:cubicBezTo>
                <a:cubicBezTo>
                  <a:pt x="7120609" y="1042083"/>
                  <a:pt x="6162961" y="1764953"/>
                  <a:pt x="5536885" y="1594018"/>
                </a:cubicBezTo>
                <a:cubicBezTo>
                  <a:pt x="4910809" y="1423083"/>
                  <a:pt x="3440355" y="733164"/>
                  <a:pt x="2744258" y="568407"/>
                </a:cubicBezTo>
                <a:cubicBezTo>
                  <a:pt x="2048161" y="403650"/>
                  <a:pt x="1772193" y="109147"/>
                  <a:pt x="1360301" y="605477"/>
                </a:cubicBezTo>
                <a:cubicBezTo>
                  <a:pt x="948409" y="1101807"/>
                  <a:pt x="194648" y="2673175"/>
                  <a:pt x="272907" y="3546386"/>
                </a:cubicBezTo>
                <a:cubicBezTo>
                  <a:pt x="351166" y="4419597"/>
                  <a:pt x="1731004" y="5500812"/>
                  <a:pt x="1829858" y="5844742"/>
                </a:cubicBezTo>
                <a:cubicBezTo>
                  <a:pt x="1928712" y="6188672"/>
                  <a:pt x="1094631" y="5756185"/>
                  <a:pt x="866031" y="5609964"/>
                </a:cubicBezTo>
                <a:cubicBezTo>
                  <a:pt x="637431" y="5463743"/>
                  <a:pt x="421188" y="5527586"/>
                  <a:pt x="458258" y="4967413"/>
                </a:cubicBezTo>
                <a:cubicBezTo>
                  <a:pt x="495328" y="4407240"/>
                  <a:pt x="1119345" y="2877061"/>
                  <a:pt x="1088453" y="2248926"/>
                </a:cubicBezTo>
                <a:cubicBezTo>
                  <a:pt x="1057561" y="1620791"/>
                  <a:pt x="429426" y="1142996"/>
                  <a:pt x="272907" y="1198602"/>
                </a:cubicBezTo>
                <a:cubicBezTo>
                  <a:pt x="116388" y="1254208"/>
                  <a:pt x="-171937" y="2599034"/>
                  <a:pt x="136982" y="2607272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Freeform 16"/>
          <p:cNvSpPr/>
          <p:nvPr/>
        </p:nvSpPr>
        <p:spPr>
          <a:xfrm>
            <a:off x="10198197" y="440273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2" name="Freeform 131"/>
          <p:cNvSpPr/>
          <p:nvPr/>
        </p:nvSpPr>
        <p:spPr>
          <a:xfrm>
            <a:off x="10596022" y="623977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4" name="Freeform 23"/>
          <p:cNvSpPr/>
          <p:nvPr/>
        </p:nvSpPr>
        <p:spPr>
          <a:xfrm>
            <a:off x="7758728" y="30626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8" name="Freeform 27"/>
          <p:cNvSpPr/>
          <p:nvPr/>
        </p:nvSpPr>
        <p:spPr>
          <a:xfrm>
            <a:off x="4960385" y="139649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1" name="Oval 70"/>
          <p:cNvSpPr/>
          <p:nvPr/>
        </p:nvSpPr>
        <p:spPr>
          <a:xfrm>
            <a:off x="4286028" y="580822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6" name="Freeform 45"/>
          <p:cNvSpPr/>
          <p:nvPr/>
        </p:nvSpPr>
        <p:spPr>
          <a:xfrm>
            <a:off x="10218158" y="60989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7" name="Oval 56"/>
          <p:cNvSpPr/>
          <p:nvPr/>
        </p:nvSpPr>
        <p:spPr>
          <a:xfrm>
            <a:off x="10291068" y="54774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9" name="Freeform 18"/>
          <p:cNvSpPr/>
          <p:nvPr/>
        </p:nvSpPr>
        <p:spPr>
          <a:xfrm>
            <a:off x="10375188" y="247950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0" name="Freeform 19"/>
          <p:cNvSpPr/>
          <p:nvPr/>
        </p:nvSpPr>
        <p:spPr>
          <a:xfrm>
            <a:off x="9738729" y="180549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1" name="Freeform 20"/>
          <p:cNvSpPr/>
          <p:nvPr/>
        </p:nvSpPr>
        <p:spPr>
          <a:xfrm>
            <a:off x="8972152" y="92698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2" name="Freeform 21"/>
          <p:cNvSpPr/>
          <p:nvPr/>
        </p:nvSpPr>
        <p:spPr>
          <a:xfrm>
            <a:off x="8334136" y="193099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6" name="Oval 55"/>
          <p:cNvSpPr/>
          <p:nvPr/>
        </p:nvSpPr>
        <p:spPr>
          <a:xfrm>
            <a:off x="9150979" y="136512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8" name="Oval 57"/>
          <p:cNvSpPr/>
          <p:nvPr/>
        </p:nvSpPr>
        <p:spPr>
          <a:xfrm>
            <a:off x="9941091" y="1785613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1" name="Oval 60"/>
          <p:cNvSpPr/>
          <p:nvPr/>
        </p:nvSpPr>
        <p:spPr>
          <a:xfrm>
            <a:off x="8475358" y="191885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2" name="Oval 61"/>
          <p:cNvSpPr/>
          <p:nvPr/>
        </p:nvSpPr>
        <p:spPr>
          <a:xfrm>
            <a:off x="10223825" y="277927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8" name="Freeform 17"/>
          <p:cNvSpPr/>
          <p:nvPr/>
        </p:nvSpPr>
        <p:spPr>
          <a:xfrm>
            <a:off x="9910493" y="338274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3" name="Freeform 22"/>
          <p:cNvSpPr/>
          <p:nvPr/>
        </p:nvSpPr>
        <p:spPr>
          <a:xfrm>
            <a:off x="8684449" y="3135628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0" name="Oval 59"/>
          <p:cNvSpPr/>
          <p:nvPr/>
        </p:nvSpPr>
        <p:spPr>
          <a:xfrm>
            <a:off x="8884687" y="311422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3" name="Oval 62"/>
          <p:cNvSpPr/>
          <p:nvPr/>
        </p:nvSpPr>
        <p:spPr>
          <a:xfrm>
            <a:off x="9738730" y="370174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5" name="Freeform 44"/>
          <p:cNvSpPr/>
          <p:nvPr/>
        </p:nvSpPr>
        <p:spPr>
          <a:xfrm>
            <a:off x="9102738" y="619559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" name="Freeform 12"/>
          <p:cNvSpPr/>
          <p:nvPr/>
        </p:nvSpPr>
        <p:spPr>
          <a:xfrm>
            <a:off x="9910493" y="545423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2" name="Freeform 31"/>
          <p:cNvSpPr/>
          <p:nvPr/>
        </p:nvSpPr>
        <p:spPr>
          <a:xfrm>
            <a:off x="8341390" y="479811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3" name="Freeform 32"/>
          <p:cNvSpPr/>
          <p:nvPr/>
        </p:nvSpPr>
        <p:spPr>
          <a:xfrm>
            <a:off x="7704930" y="412410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7" name="Oval 66"/>
          <p:cNvSpPr/>
          <p:nvPr/>
        </p:nvSpPr>
        <p:spPr>
          <a:xfrm>
            <a:off x="8312446" y="426234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8" name="Oval 67"/>
          <p:cNvSpPr/>
          <p:nvPr/>
        </p:nvSpPr>
        <p:spPr>
          <a:xfrm>
            <a:off x="10026434" y="454097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9" name="Oval 68"/>
          <p:cNvSpPr/>
          <p:nvPr/>
        </p:nvSpPr>
        <p:spPr>
          <a:xfrm>
            <a:off x="8196506" y="515210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6" name="Oval 75"/>
          <p:cNvSpPr/>
          <p:nvPr/>
        </p:nvSpPr>
        <p:spPr>
          <a:xfrm>
            <a:off x="9136816" y="613089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7" name="Oval 76"/>
          <p:cNvSpPr/>
          <p:nvPr/>
        </p:nvSpPr>
        <p:spPr>
          <a:xfrm>
            <a:off x="9874117" y="539979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3" name="Oval 132"/>
          <p:cNvSpPr/>
          <p:nvPr/>
        </p:nvSpPr>
        <p:spPr>
          <a:xfrm>
            <a:off x="10782174" y="619467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7" name="Freeform 26"/>
          <p:cNvSpPr/>
          <p:nvPr/>
        </p:nvSpPr>
        <p:spPr>
          <a:xfrm>
            <a:off x="5596844" y="2070500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3" name="Oval 52"/>
          <p:cNvSpPr/>
          <p:nvPr/>
        </p:nvSpPr>
        <p:spPr>
          <a:xfrm>
            <a:off x="6273159" y="2276549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1" name="Freeform 30"/>
          <p:cNvSpPr/>
          <p:nvPr/>
        </p:nvSpPr>
        <p:spPr>
          <a:xfrm>
            <a:off x="7876694" y="570135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4" name="Freeform 33"/>
          <p:cNvSpPr/>
          <p:nvPr/>
        </p:nvSpPr>
        <p:spPr>
          <a:xfrm>
            <a:off x="6938354" y="324559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5" name="Freeform 34"/>
          <p:cNvSpPr/>
          <p:nvPr/>
        </p:nvSpPr>
        <p:spPr>
          <a:xfrm>
            <a:off x="6650650" y="545423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6" name="Freeform 35"/>
          <p:cNvSpPr/>
          <p:nvPr/>
        </p:nvSpPr>
        <p:spPr>
          <a:xfrm>
            <a:off x="5665643" y="401963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7" name="Freeform 36"/>
          <p:cNvSpPr/>
          <p:nvPr/>
        </p:nvSpPr>
        <p:spPr>
          <a:xfrm>
            <a:off x="5021436" y="607151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1" name="Freeform 40"/>
          <p:cNvSpPr/>
          <p:nvPr/>
        </p:nvSpPr>
        <p:spPr>
          <a:xfrm>
            <a:off x="5346048" y="5074279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9" name="Oval 58"/>
          <p:cNvSpPr/>
          <p:nvPr/>
        </p:nvSpPr>
        <p:spPr>
          <a:xfrm>
            <a:off x="7076481" y="3198476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6" name="Oval 65"/>
          <p:cNvSpPr/>
          <p:nvPr/>
        </p:nvSpPr>
        <p:spPr>
          <a:xfrm>
            <a:off x="5921457" y="399034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2" name="Oval 71"/>
          <p:cNvSpPr/>
          <p:nvPr/>
        </p:nvSpPr>
        <p:spPr>
          <a:xfrm>
            <a:off x="5254701" y="602201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3" name="Oval 72"/>
          <p:cNvSpPr/>
          <p:nvPr/>
        </p:nvSpPr>
        <p:spPr>
          <a:xfrm>
            <a:off x="5248090" y="507428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4" name="Oval 73"/>
          <p:cNvSpPr/>
          <p:nvPr/>
        </p:nvSpPr>
        <p:spPr>
          <a:xfrm>
            <a:off x="6767037" y="5894033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5" name="Oval 74"/>
          <p:cNvSpPr/>
          <p:nvPr/>
        </p:nvSpPr>
        <p:spPr>
          <a:xfrm>
            <a:off x="7809615" y="613089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6" name="Freeform 25"/>
          <p:cNvSpPr/>
          <p:nvPr/>
        </p:nvSpPr>
        <p:spPr>
          <a:xfrm>
            <a:off x="4450353" y="247511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8" name="Freeform 37"/>
          <p:cNvSpPr/>
          <p:nvPr/>
        </p:nvSpPr>
        <p:spPr>
          <a:xfrm>
            <a:off x="3630546" y="547458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9" name="Freeform 38"/>
          <p:cNvSpPr/>
          <p:nvPr/>
        </p:nvSpPr>
        <p:spPr>
          <a:xfrm>
            <a:off x="4201765" y="415561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0" name="Freeform 39"/>
          <p:cNvSpPr/>
          <p:nvPr/>
        </p:nvSpPr>
        <p:spPr>
          <a:xfrm>
            <a:off x="3070673" y="3375690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2" name="Oval 51"/>
          <p:cNvSpPr/>
          <p:nvPr/>
        </p:nvSpPr>
        <p:spPr>
          <a:xfrm>
            <a:off x="5002555" y="305589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2" name="Freeform 41"/>
          <p:cNvSpPr/>
          <p:nvPr/>
        </p:nvSpPr>
        <p:spPr>
          <a:xfrm>
            <a:off x="3280619" y="477404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4" name="Oval 63"/>
          <p:cNvSpPr/>
          <p:nvPr/>
        </p:nvSpPr>
        <p:spPr>
          <a:xfrm>
            <a:off x="3709941" y="3737826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0" name="Oval 69"/>
          <p:cNvSpPr/>
          <p:nvPr/>
        </p:nvSpPr>
        <p:spPr>
          <a:xfrm>
            <a:off x="3892034" y="514562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1" name="Oval 50"/>
          <p:cNvSpPr/>
          <p:nvPr/>
        </p:nvSpPr>
        <p:spPr>
          <a:xfrm>
            <a:off x="3591641" y="277927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5" name="Oval 64"/>
          <p:cNvSpPr/>
          <p:nvPr/>
        </p:nvSpPr>
        <p:spPr>
          <a:xfrm>
            <a:off x="4824825" y="426234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3911334" y="5965656"/>
                <a:ext cx="72587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34" y="5965656"/>
                <a:ext cx="725874" cy="477054"/>
              </a:xfrm>
              <a:prstGeom prst="rect">
                <a:avLst/>
              </a:prstGeom>
              <a:blipFill>
                <a:blip r:embed="rId2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/>
          <p:cNvSpPr/>
          <p:nvPr/>
        </p:nvSpPr>
        <p:spPr>
          <a:xfrm>
            <a:off x="4193809" y="51798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5" name="Freeform 24"/>
          <p:cNvSpPr/>
          <p:nvPr/>
        </p:nvSpPr>
        <p:spPr>
          <a:xfrm>
            <a:off x="6967518" y="135125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4" name="Freeform 43"/>
          <p:cNvSpPr/>
          <p:nvPr/>
        </p:nvSpPr>
        <p:spPr>
          <a:xfrm>
            <a:off x="6015222" y="27086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8" name="Oval 47"/>
          <p:cNvSpPr/>
          <p:nvPr/>
        </p:nvSpPr>
        <p:spPr>
          <a:xfrm>
            <a:off x="6195063" y="74217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0" name="Oval 49"/>
          <p:cNvSpPr/>
          <p:nvPr/>
        </p:nvSpPr>
        <p:spPr>
          <a:xfrm>
            <a:off x="5600198" y="142122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4" name="Oval 53"/>
          <p:cNvSpPr/>
          <p:nvPr/>
        </p:nvSpPr>
        <p:spPr>
          <a:xfrm>
            <a:off x="7160735" y="180505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5" name="Oval 54"/>
          <p:cNvSpPr/>
          <p:nvPr/>
        </p:nvSpPr>
        <p:spPr>
          <a:xfrm>
            <a:off x="7909384" y="73957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3" name="Freeform 42"/>
          <p:cNvSpPr/>
          <p:nvPr/>
        </p:nvSpPr>
        <p:spPr>
          <a:xfrm>
            <a:off x="3086641" y="110413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4" name="Oval 13"/>
          <p:cNvSpPr/>
          <p:nvPr/>
        </p:nvSpPr>
        <p:spPr>
          <a:xfrm>
            <a:off x="4801644" y="79401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9" name="Oval 48"/>
          <p:cNvSpPr/>
          <p:nvPr/>
        </p:nvSpPr>
        <p:spPr>
          <a:xfrm>
            <a:off x="3725792" y="137731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0" name="Freeform 29"/>
          <p:cNvSpPr/>
          <p:nvPr/>
        </p:nvSpPr>
        <p:spPr>
          <a:xfrm>
            <a:off x="3224309" y="222799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8559" y="425843"/>
                <a:ext cx="102561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59" y="425843"/>
                <a:ext cx="1025611" cy="477054"/>
              </a:xfrm>
              <a:prstGeom prst="rect">
                <a:avLst/>
              </a:prstGeom>
              <a:blipFill>
                <a:blip r:embed="rId3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231555" y="1053671"/>
                <a:ext cx="164934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sz="2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nl-BE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55" y="1053671"/>
                <a:ext cx="1649342" cy="477054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8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508261" y="234782"/>
            <a:ext cx="7430847" cy="6138463"/>
          </a:xfrm>
          <a:custGeom>
            <a:avLst/>
            <a:gdLst>
              <a:gd name="connsiteX0" fmla="*/ 136982 w 7430847"/>
              <a:gd name="connsiteY0" fmla="*/ 2607272 h 6138463"/>
              <a:gd name="connsiteX1" fmla="*/ 2126420 w 7430847"/>
              <a:gd name="connsiteY1" fmla="*/ 1248029 h 6138463"/>
              <a:gd name="connsiteX2" fmla="*/ 3720442 w 7430847"/>
              <a:gd name="connsiteY2" fmla="*/ 1631088 h 6138463"/>
              <a:gd name="connsiteX3" fmla="*/ 2830755 w 7430847"/>
              <a:gd name="connsiteY3" fmla="*/ 2125359 h 6138463"/>
              <a:gd name="connsiteX4" fmla="*/ 3312669 w 7430847"/>
              <a:gd name="connsiteY4" fmla="*/ 5733532 h 6138463"/>
              <a:gd name="connsiteX5" fmla="*/ 4375350 w 7430847"/>
              <a:gd name="connsiteY5" fmla="*/ 5968310 h 6138463"/>
              <a:gd name="connsiteX6" fmla="*/ 4746053 w 7430847"/>
              <a:gd name="connsiteY6" fmla="*/ 4979769 h 6138463"/>
              <a:gd name="connsiteX7" fmla="*/ 6562496 w 7430847"/>
              <a:gd name="connsiteY7" fmla="*/ 4386645 h 6138463"/>
              <a:gd name="connsiteX8" fmla="*/ 6327717 w 7430847"/>
              <a:gd name="connsiteY8" fmla="*/ 3546386 h 6138463"/>
              <a:gd name="connsiteX9" fmla="*/ 5438031 w 7430847"/>
              <a:gd name="connsiteY9" fmla="*/ 2965618 h 6138463"/>
              <a:gd name="connsiteX10" fmla="*/ 4894334 w 7430847"/>
              <a:gd name="connsiteY10" fmla="*/ 4114796 h 6138463"/>
              <a:gd name="connsiteX11" fmla="*/ 5697523 w 7430847"/>
              <a:gd name="connsiteY11" fmla="*/ 5943596 h 6138463"/>
              <a:gd name="connsiteX12" fmla="*/ 6426571 w 7430847"/>
              <a:gd name="connsiteY12" fmla="*/ 5226904 h 6138463"/>
              <a:gd name="connsiteX13" fmla="*/ 4214712 w 7430847"/>
              <a:gd name="connsiteY13" fmla="*/ 4510213 h 6138463"/>
              <a:gd name="connsiteX14" fmla="*/ 3621588 w 7430847"/>
              <a:gd name="connsiteY14" fmla="*/ 3064472 h 6138463"/>
              <a:gd name="connsiteX15" fmla="*/ 5030258 w 7430847"/>
              <a:gd name="connsiteY15" fmla="*/ 1729942 h 6138463"/>
              <a:gd name="connsiteX16" fmla="*/ 5709880 w 7430847"/>
              <a:gd name="connsiteY16" fmla="*/ 1198602 h 6138463"/>
              <a:gd name="connsiteX17" fmla="*/ 4461847 w 7430847"/>
              <a:gd name="connsiteY17" fmla="*/ 580764 h 6138463"/>
              <a:gd name="connsiteX18" fmla="*/ 6846701 w 7430847"/>
              <a:gd name="connsiteY18" fmla="*/ 383056 h 6138463"/>
              <a:gd name="connsiteX19" fmla="*/ 7353328 w 7430847"/>
              <a:gd name="connsiteY19" fmla="*/ 6017737 h 6138463"/>
              <a:gd name="connsiteX20" fmla="*/ 6784917 w 7430847"/>
              <a:gd name="connsiteY20" fmla="*/ 2594915 h 6138463"/>
              <a:gd name="connsiteX21" fmla="*/ 1545653 w 7430847"/>
              <a:gd name="connsiteY21" fmla="*/ 2903834 h 6138463"/>
              <a:gd name="connsiteX22" fmla="*/ 2484766 w 7430847"/>
              <a:gd name="connsiteY22" fmla="*/ 3805877 h 6138463"/>
              <a:gd name="connsiteX23" fmla="*/ 1360301 w 7430847"/>
              <a:gd name="connsiteY23" fmla="*/ 4077726 h 6138463"/>
              <a:gd name="connsiteX24" fmla="*/ 1817501 w 7430847"/>
              <a:gd name="connsiteY24" fmla="*/ 4905629 h 6138463"/>
              <a:gd name="connsiteX25" fmla="*/ 6500712 w 7430847"/>
              <a:gd name="connsiteY25" fmla="*/ 1594018 h 6138463"/>
              <a:gd name="connsiteX26" fmla="*/ 5536885 w 7430847"/>
              <a:gd name="connsiteY26" fmla="*/ 1594018 h 6138463"/>
              <a:gd name="connsiteX27" fmla="*/ 2744258 w 7430847"/>
              <a:gd name="connsiteY27" fmla="*/ 568407 h 6138463"/>
              <a:gd name="connsiteX28" fmla="*/ 1360301 w 7430847"/>
              <a:gd name="connsiteY28" fmla="*/ 605477 h 6138463"/>
              <a:gd name="connsiteX29" fmla="*/ 272907 w 7430847"/>
              <a:gd name="connsiteY29" fmla="*/ 3546386 h 6138463"/>
              <a:gd name="connsiteX30" fmla="*/ 1829858 w 7430847"/>
              <a:gd name="connsiteY30" fmla="*/ 5844742 h 6138463"/>
              <a:gd name="connsiteX31" fmla="*/ 866031 w 7430847"/>
              <a:gd name="connsiteY31" fmla="*/ 5609964 h 6138463"/>
              <a:gd name="connsiteX32" fmla="*/ 458258 w 7430847"/>
              <a:gd name="connsiteY32" fmla="*/ 4967413 h 6138463"/>
              <a:gd name="connsiteX33" fmla="*/ 1088453 w 7430847"/>
              <a:gd name="connsiteY33" fmla="*/ 2248926 h 6138463"/>
              <a:gd name="connsiteX34" fmla="*/ 272907 w 7430847"/>
              <a:gd name="connsiteY34" fmla="*/ 1198602 h 6138463"/>
              <a:gd name="connsiteX35" fmla="*/ 136982 w 7430847"/>
              <a:gd name="connsiteY35" fmla="*/ 2607272 h 61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430847" h="6138463">
                <a:moveTo>
                  <a:pt x="136982" y="2607272"/>
                </a:moveTo>
                <a:cubicBezTo>
                  <a:pt x="445901" y="2615510"/>
                  <a:pt x="1529177" y="1410726"/>
                  <a:pt x="2126420" y="1248029"/>
                </a:cubicBezTo>
                <a:cubicBezTo>
                  <a:pt x="2723663" y="1085332"/>
                  <a:pt x="3603053" y="1484866"/>
                  <a:pt x="3720442" y="1631088"/>
                </a:cubicBezTo>
                <a:cubicBezTo>
                  <a:pt x="3837831" y="1777310"/>
                  <a:pt x="2898717" y="1441618"/>
                  <a:pt x="2830755" y="2125359"/>
                </a:cubicBezTo>
                <a:cubicBezTo>
                  <a:pt x="2762793" y="2809100"/>
                  <a:pt x="3055237" y="5093040"/>
                  <a:pt x="3312669" y="5733532"/>
                </a:cubicBezTo>
                <a:cubicBezTo>
                  <a:pt x="3570101" y="6374024"/>
                  <a:pt x="4136453" y="6093937"/>
                  <a:pt x="4375350" y="5968310"/>
                </a:cubicBezTo>
                <a:cubicBezTo>
                  <a:pt x="4614247" y="5842683"/>
                  <a:pt x="4381529" y="5243380"/>
                  <a:pt x="4746053" y="4979769"/>
                </a:cubicBezTo>
                <a:cubicBezTo>
                  <a:pt x="5110577" y="4716158"/>
                  <a:pt x="6298885" y="4625542"/>
                  <a:pt x="6562496" y="4386645"/>
                </a:cubicBezTo>
                <a:cubicBezTo>
                  <a:pt x="6826107" y="4147748"/>
                  <a:pt x="6515128" y="3783224"/>
                  <a:pt x="6327717" y="3546386"/>
                </a:cubicBezTo>
                <a:cubicBezTo>
                  <a:pt x="6140306" y="3309548"/>
                  <a:pt x="5676928" y="2870883"/>
                  <a:pt x="5438031" y="2965618"/>
                </a:cubicBezTo>
                <a:cubicBezTo>
                  <a:pt x="5199134" y="3060353"/>
                  <a:pt x="4851085" y="3618466"/>
                  <a:pt x="4894334" y="4114796"/>
                </a:cubicBezTo>
                <a:cubicBezTo>
                  <a:pt x="4937583" y="4611126"/>
                  <a:pt x="5442150" y="5758245"/>
                  <a:pt x="5697523" y="5943596"/>
                </a:cubicBezTo>
                <a:cubicBezTo>
                  <a:pt x="5952896" y="6128947"/>
                  <a:pt x="6673706" y="5465801"/>
                  <a:pt x="6426571" y="5226904"/>
                </a:cubicBezTo>
                <a:cubicBezTo>
                  <a:pt x="6179436" y="4988007"/>
                  <a:pt x="4682209" y="4870618"/>
                  <a:pt x="4214712" y="4510213"/>
                </a:cubicBezTo>
                <a:cubicBezTo>
                  <a:pt x="3747215" y="4149808"/>
                  <a:pt x="3485664" y="3527850"/>
                  <a:pt x="3621588" y="3064472"/>
                </a:cubicBezTo>
                <a:cubicBezTo>
                  <a:pt x="3757512" y="2601094"/>
                  <a:pt x="4682210" y="2040920"/>
                  <a:pt x="5030258" y="1729942"/>
                </a:cubicBezTo>
                <a:cubicBezTo>
                  <a:pt x="5378306" y="1418964"/>
                  <a:pt x="5804615" y="1390132"/>
                  <a:pt x="5709880" y="1198602"/>
                </a:cubicBezTo>
                <a:cubicBezTo>
                  <a:pt x="5615145" y="1007072"/>
                  <a:pt x="4272377" y="716688"/>
                  <a:pt x="4461847" y="580764"/>
                </a:cubicBezTo>
                <a:cubicBezTo>
                  <a:pt x="4651317" y="444840"/>
                  <a:pt x="6364788" y="-523106"/>
                  <a:pt x="6846701" y="383056"/>
                </a:cubicBezTo>
                <a:cubicBezTo>
                  <a:pt x="7328614" y="1289218"/>
                  <a:pt x="7363625" y="5649094"/>
                  <a:pt x="7353328" y="6017737"/>
                </a:cubicBezTo>
                <a:cubicBezTo>
                  <a:pt x="7343031" y="6386380"/>
                  <a:pt x="7752863" y="3113899"/>
                  <a:pt x="6784917" y="2594915"/>
                </a:cubicBezTo>
                <a:cubicBezTo>
                  <a:pt x="5816971" y="2075931"/>
                  <a:pt x="2262345" y="2702007"/>
                  <a:pt x="1545653" y="2903834"/>
                </a:cubicBezTo>
                <a:cubicBezTo>
                  <a:pt x="828961" y="3105661"/>
                  <a:pt x="2515658" y="3610228"/>
                  <a:pt x="2484766" y="3805877"/>
                </a:cubicBezTo>
                <a:cubicBezTo>
                  <a:pt x="2453874" y="4001526"/>
                  <a:pt x="1471512" y="3894434"/>
                  <a:pt x="1360301" y="4077726"/>
                </a:cubicBezTo>
                <a:cubicBezTo>
                  <a:pt x="1249090" y="4261018"/>
                  <a:pt x="960766" y="5319580"/>
                  <a:pt x="1817501" y="4905629"/>
                </a:cubicBezTo>
                <a:cubicBezTo>
                  <a:pt x="2674236" y="4491678"/>
                  <a:pt x="5880815" y="2145953"/>
                  <a:pt x="6500712" y="1594018"/>
                </a:cubicBezTo>
                <a:cubicBezTo>
                  <a:pt x="7120609" y="1042083"/>
                  <a:pt x="6162961" y="1764953"/>
                  <a:pt x="5536885" y="1594018"/>
                </a:cubicBezTo>
                <a:cubicBezTo>
                  <a:pt x="4910809" y="1423083"/>
                  <a:pt x="3440355" y="733164"/>
                  <a:pt x="2744258" y="568407"/>
                </a:cubicBezTo>
                <a:cubicBezTo>
                  <a:pt x="2048161" y="403650"/>
                  <a:pt x="1772193" y="109147"/>
                  <a:pt x="1360301" y="605477"/>
                </a:cubicBezTo>
                <a:cubicBezTo>
                  <a:pt x="948409" y="1101807"/>
                  <a:pt x="194648" y="2673175"/>
                  <a:pt x="272907" y="3546386"/>
                </a:cubicBezTo>
                <a:cubicBezTo>
                  <a:pt x="351166" y="4419597"/>
                  <a:pt x="1731004" y="5500812"/>
                  <a:pt x="1829858" y="5844742"/>
                </a:cubicBezTo>
                <a:cubicBezTo>
                  <a:pt x="1928712" y="6188672"/>
                  <a:pt x="1094631" y="5756185"/>
                  <a:pt x="866031" y="5609964"/>
                </a:cubicBezTo>
                <a:cubicBezTo>
                  <a:pt x="637431" y="5463743"/>
                  <a:pt x="421188" y="5527586"/>
                  <a:pt x="458258" y="4967413"/>
                </a:cubicBezTo>
                <a:cubicBezTo>
                  <a:pt x="495328" y="4407240"/>
                  <a:pt x="1119345" y="2877061"/>
                  <a:pt x="1088453" y="2248926"/>
                </a:cubicBezTo>
                <a:cubicBezTo>
                  <a:pt x="1057561" y="1620791"/>
                  <a:pt x="429426" y="1142996"/>
                  <a:pt x="272907" y="1198602"/>
                </a:cubicBezTo>
                <a:cubicBezTo>
                  <a:pt x="116388" y="1254208"/>
                  <a:pt x="-171937" y="2599034"/>
                  <a:pt x="136982" y="2607272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Freeform 16"/>
          <p:cNvSpPr/>
          <p:nvPr/>
        </p:nvSpPr>
        <p:spPr>
          <a:xfrm>
            <a:off x="10198197" y="440273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2" name="Freeform 131"/>
          <p:cNvSpPr/>
          <p:nvPr/>
        </p:nvSpPr>
        <p:spPr>
          <a:xfrm>
            <a:off x="10596022" y="623977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4" name="Freeform 23"/>
          <p:cNvSpPr/>
          <p:nvPr/>
        </p:nvSpPr>
        <p:spPr>
          <a:xfrm>
            <a:off x="7758728" y="30626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8" name="Freeform 27"/>
          <p:cNvSpPr/>
          <p:nvPr/>
        </p:nvSpPr>
        <p:spPr>
          <a:xfrm>
            <a:off x="4960385" y="139649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1" name="Oval 70"/>
          <p:cNvSpPr/>
          <p:nvPr/>
        </p:nvSpPr>
        <p:spPr>
          <a:xfrm>
            <a:off x="4286028" y="580822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6" name="Freeform 45"/>
          <p:cNvSpPr/>
          <p:nvPr/>
        </p:nvSpPr>
        <p:spPr>
          <a:xfrm>
            <a:off x="10218158" y="60989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7" name="Oval 56"/>
          <p:cNvSpPr/>
          <p:nvPr/>
        </p:nvSpPr>
        <p:spPr>
          <a:xfrm>
            <a:off x="10291068" y="54774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9" name="Freeform 18"/>
          <p:cNvSpPr/>
          <p:nvPr/>
        </p:nvSpPr>
        <p:spPr>
          <a:xfrm>
            <a:off x="10375188" y="247950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0" name="Freeform 19"/>
          <p:cNvSpPr/>
          <p:nvPr/>
        </p:nvSpPr>
        <p:spPr>
          <a:xfrm>
            <a:off x="9738729" y="180549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1" name="Freeform 20"/>
          <p:cNvSpPr/>
          <p:nvPr/>
        </p:nvSpPr>
        <p:spPr>
          <a:xfrm>
            <a:off x="8972152" y="92698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2" name="Freeform 21"/>
          <p:cNvSpPr/>
          <p:nvPr/>
        </p:nvSpPr>
        <p:spPr>
          <a:xfrm>
            <a:off x="8334136" y="193099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6" name="Oval 55"/>
          <p:cNvSpPr/>
          <p:nvPr/>
        </p:nvSpPr>
        <p:spPr>
          <a:xfrm>
            <a:off x="9150979" y="136512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8" name="Oval 57"/>
          <p:cNvSpPr/>
          <p:nvPr/>
        </p:nvSpPr>
        <p:spPr>
          <a:xfrm>
            <a:off x="9941091" y="1785613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1" name="Oval 60"/>
          <p:cNvSpPr/>
          <p:nvPr/>
        </p:nvSpPr>
        <p:spPr>
          <a:xfrm>
            <a:off x="8475358" y="191885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2" name="Oval 61"/>
          <p:cNvSpPr/>
          <p:nvPr/>
        </p:nvSpPr>
        <p:spPr>
          <a:xfrm>
            <a:off x="10223825" y="277927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8" name="Freeform 17"/>
          <p:cNvSpPr/>
          <p:nvPr/>
        </p:nvSpPr>
        <p:spPr>
          <a:xfrm>
            <a:off x="9910493" y="338274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3" name="Freeform 22"/>
          <p:cNvSpPr/>
          <p:nvPr/>
        </p:nvSpPr>
        <p:spPr>
          <a:xfrm>
            <a:off x="8684449" y="3135628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0" name="Oval 59"/>
          <p:cNvSpPr/>
          <p:nvPr/>
        </p:nvSpPr>
        <p:spPr>
          <a:xfrm>
            <a:off x="8884687" y="311422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3" name="Oval 62"/>
          <p:cNvSpPr/>
          <p:nvPr/>
        </p:nvSpPr>
        <p:spPr>
          <a:xfrm>
            <a:off x="9738730" y="370174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5" name="Freeform 44"/>
          <p:cNvSpPr/>
          <p:nvPr/>
        </p:nvSpPr>
        <p:spPr>
          <a:xfrm>
            <a:off x="9102738" y="619559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" name="Freeform 12"/>
          <p:cNvSpPr/>
          <p:nvPr/>
        </p:nvSpPr>
        <p:spPr>
          <a:xfrm>
            <a:off x="9910493" y="545423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2" name="Freeform 31"/>
          <p:cNvSpPr/>
          <p:nvPr/>
        </p:nvSpPr>
        <p:spPr>
          <a:xfrm>
            <a:off x="8341390" y="479811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3" name="Freeform 32"/>
          <p:cNvSpPr/>
          <p:nvPr/>
        </p:nvSpPr>
        <p:spPr>
          <a:xfrm>
            <a:off x="7704930" y="412410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7" name="Oval 66"/>
          <p:cNvSpPr/>
          <p:nvPr/>
        </p:nvSpPr>
        <p:spPr>
          <a:xfrm>
            <a:off x="8312446" y="426234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8" name="Oval 67"/>
          <p:cNvSpPr/>
          <p:nvPr/>
        </p:nvSpPr>
        <p:spPr>
          <a:xfrm>
            <a:off x="10026434" y="454097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9" name="Oval 68"/>
          <p:cNvSpPr/>
          <p:nvPr/>
        </p:nvSpPr>
        <p:spPr>
          <a:xfrm>
            <a:off x="8196506" y="515210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6" name="Oval 75"/>
          <p:cNvSpPr/>
          <p:nvPr/>
        </p:nvSpPr>
        <p:spPr>
          <a:xfrm>
            <a:off x="9136816" y="613089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7" name="Oval 76"/>
          <p:cNvSpPr/>
          <p:nvPr/>
        </p:nvSpPr>
        <p:spPr>
          <a:xfrm>
            <a:off x="9874117" y="539979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3" name="Oval 132"/>
          <p:cNvSpPr/>
          <p:nvPr/>
        </p:nvSpPr>
        <p:spPr>
          <a:xfrm>
            <a:off x="10782174" y="619467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7" name="Freeform 26"/>
          <p:cNvSpPr/>
          <p:nvPr/>
        </p:nvSpPr>
        <p:spPr>
          <a:xfrm>
            <a:off x="5596844" y="2070500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3" name="Oval 52"/>
          <p:cNvSpPr/>
          <p:nvPr/>
        </p:nvSpPr>
        <p:spPr>
          <a:xfrm>
            <a:off x="6273159" y="2276549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1" name="Freeform 30"/>
          <p:cNvSpPr/>
          <p:nvPr/>
        </p:nvSpPr>
        <p:spPr>
          <a:xfrm>
            <a:off x="7876694" y="570135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4" name="Freeform 33"/>
          <p:cNvSpPr/>
          <p:nvPr/>
        </p:nvSpPr>
        <p:spPr>
          <a:xfrm>
            <a:off x="6938354" y="324559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5" name="Freeform 34"/>
          <p:cNvSpPr/>
          <p:nvPr/>
        </p:nvSpPr>
        <p:spPr>
          <a:xfrm>
            <a:off x="6650650" y="545423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6" name="Freeform 35"/>
          <p:cNvSpPr/>
          <p:nvPr/>
        </p:nvSpPr>
        <p:spPr>
          <a:xfrm>
            <a:off x="5665643" y="401963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7" name="Freeform 36"/>
          <p:cNvSpPr/>
          <p:nvPr/>
        </p:nvSpPr>
        <p:spPr>
          <a:xfrm>
            <a:off x="5021436" y="607151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1" name="Freeform 40"/>
          <p:cNvSpPr/>
          <p:nvPr/>
        </p:nvSpPr>
        <p:spPr>
          <a:xfrm>
            <a:off x="5346048" y="5074279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9" name="Oval 58"/>
          <p:cNvSpPr/>
          <p:nvPr/>
        </p:nvSpPr>
        <p:spPr>
          <a:xfrm>
            <a:off x="7076481" y="3198476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6" name="Oval 65"/>
          <p:cNvSpPr/>
          <p:nvPr/>
        </p:nvSpPr>
        <p:spPr>
          <a:xfrm>
            <a:off x="5921457" y="399034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2" name="Oval 71"/>
          <p:cNvSpPr/>
          <p:nvPr/>
        </p:nvSpPr>
        <p:spPr>
          <a:xfrm>
            <a:off x="5254701" y="602201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3" name="Oval 72"/>
          <p:cNvSpPr/>
          <p:nvPr/>
        </p:nvSpPr>
        <p:spPr>
          <a:xfrm>
            <a:off x="5248090" y="507428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4" name="Oval 73"/>
          <p:cNvSpPr/>
          <p:nvPr/>
        </p:nvSpPr>
        <p:spPr>
          <a:xfrm>
            <a:off x="6767037" y="5894033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5" name="Oval 74"/>
          <p:cNvSpPr/>
          <p:nvPr/>
        </p:nvSpPr>
        <p:spPr>
          <a:xfrm>
            <a:off x="7809615" y="613089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6" name="Freeform 25"/>
          <p:cNvSpPr/>
          <p:nvPr/>
        </p:nvSpPr>
        <p:spPr>
          <a:xfrm>
            <a:off x="4450353" y="247511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8" name="Freeform 37"/>
          <p:cNvSpPr/>
          <p:nvPr/>
        </p:nvSpPr>
        <p:spPr>
          <a:xfrm>
            <a:off x="3630546" y="547458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9" name="Freeform 38"/>
          <p:cNvSpPr/>
          <p:nvPr/>
        </p:nvSpPr>
        <p:spPr>
          <a:xfrm>
            <a:off x="4201765" y="415561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0" name="Freeform 39"/>
          <p:cNvSpPr/>
          <p:nvPr/>
        </p:nvSpPr>
        <p:spPr>
          <a:xfrm>
            <a:off x="3070673" y="3375690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2" name="Oval 51"/>
          <p:cNvSpPr/>
          <p:nvPr/>
        </p:nvSpPr>
        <p:spPr>
          <a:xfrm>
            <a:off x="5002555" y="305589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2" name="Freeform 41"/>
          <p:cNvSpPr/>
          <p:nvPr/>
        </p:nvSpPr>
        <p:spPr>
          <a:xfrm>
            <a:off x="3280619" y="477404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4" name="Oval 63"/>
          <p:cNvSpPr/>
          <p:nvPr/>
        </p:nvSpPr>
        <p:spPr>
          <a:xfrm>
            <a:off x="3709941" y="3737826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0" name="Oval 69"/>
          <p:cNvSpPr/>
          <p:nvPr/>
        </p:nvSpPr>
        <p:spPr>
          <a:xfrm>
            <a:off x="3892034" y="514562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1" name="Oval 50"/>
          <p:cNvSpPr/>
          <p:nvPr/>
        </p:nvSpPr>
        <p:spPr>
          <a:xfrm>
            <a:off x="3591641" y="277927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5" name="Oval 64"/>
          <p:cNvSpPr/>
          <p:nvPr/>
        </p:nvSpPr>
        <p:spPr>
          <a:xfrm>
            <a:off x="4824825" y="426234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3911334" y="5965656"/>
                <a:ext cx="72587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34" y="5965656"/>
                <a:ext cx="725874" cy="477054"/>
              </a:xfrm>
              <a:prstGeom prst="rect">
                <a:avLst/>
              </a:prstGeom>
              <a:blipFill>
                <a:blip r:embed="rId2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/>
          <p:cNvSpPr/>
          <p:nvPr/>
        </p:nvSpPr>
        <p:spPr>
          <a:xfrm>
            <a:off x="4193809" y="51798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5" name="Freeform 24"/>
          <p:cNvSpPr/>
          <p:nvPr/>
        </p:nvSpPr>
        <p:spPr>
          <a:xfrm>
            <a:off x="6967518" y="135125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4" name="Freeform 43"/>
          <p:cNvSpPr/>
          <p:nvPr/>
        </p:nvSpPr>
        <p:spPr>
          <a:xfrm>
            <a:off x="6015222" y="27086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8" name="Oval 47"/>
          <p:cNvSpPr/>
          <p:nvPr/>
        </p:nvSpPr>
        <p:spPr>
          <a:xfrm>
            <a:off x="6195063" y="74217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0" name="Oval 49"/>
          <p:cNvSpPr/>
          <p:nvPr/>
        </p:nvSpPr>
        <p:spPr>
          <a:xfrm>
            <a:off x="5600198" y="142122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4" name="Oval 53"/>
          <p:cNvSpPr/>
          <p:nvPr/>
        </p:nvSpPr>
        <p:spPr>
          <a:xfrm>
            <a:off x="7160735" y="180505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5" name="Oval 54"/>
          <p:cNvSpPr/>
          <p:nvPr/>
        </p:nvSpPr>
        <p:spPr>
          <a:xfrm>
            <a:off x="7909384" y="73957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3" name="Freeform 42"/>
          <p:cNvSpPr/>
          <p:nvPr/>
        </p:nvSpPr>
        <p:spPr>
          <a:xfrm>
            <a:off x="3086641" y="110413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4" name="Oval 13"/>
          <p:cNvSpPr/>
          <p:nvPr/>
        </p:nvSpPr>
        <p:spPr>
          <a:xfrm>
            <a:off x="4801644" y="79401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9" name="Oval 48"/>
          <p:cNvSpPr/>
          <p:nvPr/>
        </p:nvSpPr>
        <p:spPr>
          <a:xfrm>
            <a:off x="3725792" y="137731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0" name="Freeform 29"/>
          <p:cNvSpPr/>
          <p:nvPr/>
        </p:nvSpPr>
        <p:spPr>
          <a:xfrm>
            <a:off x="3224309" y="222799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8559" y="425843"/>
                <a:ext cx="102561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59" y="425843"/>
                <a:ext cx="1025611" cy="477054"/>
              </a:xfrm>
              <a:prstGeom prst="rect">
                <a:avLst/>
              </a:prstGeom>
              <a:blipFill>
                <a:blip r:embed="rId3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231555" y="1053671"/>
                <a:ext cx="164934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sz="2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nl-BE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55" y="1053671"/>
                <a:ext cx="1649342" cy="477054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15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509" y="261258"/>
            <a:ext cx="6470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Groups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3510" y="993421"/>
                <a:ext cx="11388495" cy="2631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A </a:t>
                </a:r>
                <a:r>
                  <a:rPr lang="nl-BE" sz="2500" dirty="0" err="1" smtClean="0"/>
                  <a:t>group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BE" sz="2500" dirty="0" smtClean="0"/>
                  <a:t> is a set </a:t>
                </a:r>
                <a:r>
                  <a:rPr lang="nl-BE" sz="2500" dirty="0" err="1" smtClean="0"/>
                  <a:t>with</a:t>
                </a:r>
                <a:r>
                  <a:rPr lang="nl-BE" sz="2500" dirty="0" smtClean="0"/>
                  <a:t> a </a:t>
                </a:r>
                <a:r>
                  <a:rPr lang="nl-BE" sz="2500" dirty="0" err="1" smtClean="0"/>
                  <a:t>composition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law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⋅  :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BE" sz="2500" dirty="0" smtClean="0"/>
                  <a:t> satisfying </a:t>
                </a:r>
              </a:p>
              <a:p>
                <a:r>
                  <a:rPr lang="nl-BE" sz="2000" dirty="0"/>
                  <a:t>	</a:t>
                </a:r>
                <a:endParaRPr lang="nl-BE" sz="2000" i="1" dirty="0"/>
              </a:p>
              <a:p>
                <a:r>
                  <a:rPr lang="nl-BE" sz="2500" i="1" dirty="0" smtClean="0"/>
                  <a:t>	</a:t>
                </a:r>
                <a:r>
                  <a:rPr lang="nl-BE" sz="2500" dirty="0" smtClean="0">
                    <a:sym typeface="Wingdings" panose="05000000000000000000" pitchFamily="2" charset="2"/>
                  </a:rPr>
                  <a:t>1)</a:t>
                </a:r>
                <a:r>
                  <a:rPr lang="nl-BE" sz="2500" i="1" dirty="0" smtClean="0">
                    <a:sym typeface="Wingdings" panose="05000000000000000000" pitchFamily="2" charset="2"/>
                  </a:rPr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associativity</a:t>
                </a:r>
                <a:r>
                  <a:rPr lang="nl-BE" sz="2500" dirty="0" smtClean="0"/>
                  <a:t>:</a:t>
                </a:r>
                <a:r>
                  <a:rPr lang="nl-BE" sz="2500" i="1" dirty="0" smtClean="0"/>
                  <a:t> </a:t>
                </a:r>
                <a:r>
                  <a:rPr lang="nl-BE" sz="2500" b="0" dirty="0" err="1" smtClean="0"/>
                  <a:t>for</a:t>
                </a:r>
                <a:r>
                  <a:rPr lang="nl-BE" sz="2500" b="0" dirty="0" smtClean="0"/>
                  <a:t> </a:t>
                </a:r>
                <a:r>
                  <a:rPr lang="nl-BE" sz="2500" b="0" dirty="0" err="1" smtClean="0"/>
                  <a:t>all</a:t>
                </a:r>
                <a:r>
                  <a:rPr lang="nl-BE" sz="25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BE" sz="2500" b="0" i="1" dirty="0" smtClean="0"/>
                  <a:t> </a:t>
                </a:r>
                <a:r>
                  <a:rPr lang="nl-BE" sz="2500" b="0" dirty="0" err="1" smtClean="0"/>
                  <a:t>one</a:t>
                </a:r>
                <a:r>
                  <a:rPr lang="nl-BE" sz="2500" b="0" dirty="0" smtClean="0"/>
                  <a:t> has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nl-BE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nl-BE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l-BE" sz="25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nl-BE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nl-BE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nl-BE" sz="2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nl-BE" sz="2500" i="1" dirty="0" smtClean="0"/>
              </a:p>
              <a:p>
                <a:endParaRPr lang="nl-BE" sz="2000" i="1" dirty="0"/>
              </a:p>
              <a:p>
                <a:r>
                  <a:rPr lang="nl-BE" sz="2500" i="1" dirty="0" smtClean="0"/>
                  <a:t>	</a:t>
                </a:r>
                <a:r>
                  <a:rPr lang="nl-BE" sz="2500" dirty="0" smtClean="0"/>
                  <a:t>2)</a:t>
                </a:r>
                <a:r>
                  <a:rPr lang="nl-BE" sz="2500" i="1" dirty="0" smtClean="0"/>
                  <a:t> </a:t>
                </a:r>
                <a:r>
                  <a:rPr lang="nl-BE" sz="2500" dirty="0" err="1" smtClean="0"/>
                  <a:t>there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exists</a:t>
                </a:r>
                <a:r>
                  <a:rPr lang="nl-BE" sz="2500" dirty="0" smtClean="0"/>
                  <a:t> a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neutral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element</a:t>
                </a:r>
                <a:r>
                  <a:rPr lang="nl-BE" sz="2500" b="1" i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BE" sz="2500" i="1" dirty="0" smtClean="0"/>
                  <a:t> </a:t>
                </a:r>
                <a:r>
                  <a:rPr lang="nl-BE" sz="2500" i="1" dirty="0" err="1" smtClean="0"/>
                  <a:t>for</a:t>
                </a:r>
                <a:r>
                  <a:rPr lang="nl-BE" sz="2500" i="1" dirty="0" smtClean="0"/>
                  <a:t> </a:t>
                </a:r>
                <a:r>
                  <a:rPr lang="nl-BE" sz="2500" i="1" dirty="0" err="1" smtClean="0"/>
                  <a:t>which</a:t>
                </a:r>
                <a:r>
                  <a:rPr lang="nl-BE" sz="2500" i="1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nl-BE" sz="2500" i="1" dirty="0" smtClean="0"/>
                  <a:t> </a:t>
                </a:r>
                <a:r>
                  <a:rPr lang="nl-BE" sz="2500" i="1" dirty="0" err="1" smtClean="0"/>
                  <a:t>for</a:t>
                </a:r>
                <a:r>
                  <a:rPr lang="nl-BE" sz="2500" i="1" dirty="0" smtClean="0"/>
                  <a:t> </a:t>
                </a:r>
                <a:r>
                  <a:rPr lang="nl-BE" sz="2500" i="1" dirty="0" err="1" smtClean="0"/>
                  <a:t>all</a:t>
                </a:r>
                <a:r>
                  <a:rPr lang="nl-BE" sz="2500" i="1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nl-BE" sz="2500" i="1" dirty="0" smtClean="0"/>
              </a:p>
              <a:p>
                <a:endParaRPr lang="nl-BE" sz="2000" i="1" dirty="0"/>
              </a:p>
              <a:p>
                <a:r>
                  <a:rPr lang="nl-BE" sz="2500" i="1" dirty="0" smtClean="0"/>
                  <a:t>	</a:t>
                </a:r>
                <a:r>
                  <a:rPr lang="nl-BE" sz="2500" dirty="0" smtClean="0"/>
                  <a:t>3)</a:t>
                </a:r>
                <a:r>
                  <a:rPr lang="nl-BE" sz="2500" i="1" dirty="0" smtClean="0"/>
                  <a:t> </a:t>
                </a:r>
                <a:r>
                  <a:rPr lang="nl-BE" sz="2500" dirty="0" err="1" smtClean="0"/>
                  <a:t>for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all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BE" sz="2500" i="1" dirty="0" smtClean="0"/>
                  <a:t> </a:t>
                </a:r>
                <a:r>
                  <a:rPr lang="nl-BE" sz="2500" dirty="0" err="1" smtClean="0"/>
                  <a:t>there</a:t>
                </a:r>
                <a:r>
                  <a:rPr lang="nl-BE" sz="2500" dirty="0" smtClean="0"/>
                  <a:t> is </a:t>
                </a:r>
                <a:r>
                  <a:rPr lang="nl-BE" sz="2500" dirty="0" err="1" smtClean="0"/>
                  <a:t>an</a:t>
                </a:r>
                <a:r>
                  <a:rPr lang="nl-BE" sz="2500" dirty="0" smtClean="0"/>
                  <a:t> 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inverse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BE" sz="2500" dirty="0" smtClean="0"/>
                  <a:t> </a:t>
                </a:r>
                <a:r>
                  <a:rPr lang="nl-BE" sz="2500" dirty="0" err="1" smtClean="0"/>
                  <a:t>such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that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nl-BE" sz="2500" dirty="0" smtClean="0"/>
                  <a:t> </a:t>
                </a:r>
                <a:r>
                  <a:rPr lang="nl-BE" sz="2500" i="1" dirty="0" smtClean="0"/>
                  <a:t> </a:t>
                </a:r>
                <a:endParaRPr lang="nl-BE" sz="25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10" y="993421"/>
                <a:ext cx="11388495" cy="2631490"/>
              </a:xfrm>
              <a:prstGeom prst="rect">
                <a:avLst/>
              </a:prstGeom>
              <a:blipFill>
                <a:blip r:embed="rId2"/>
                <a:stretch>
                  <a:fillRect l="-856" t="-1852" r="-482" b="-185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509" y="3921763"/>
                <a:ext cx="1138849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b="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BE" sz="2500" b="0" dirty="0" smtClean="0"/>
                  <a:t> </a:t>
                </a:r>
                <a:r>
                  <a:rPr lang="nl-BE" sz="2500" b="0" dirty="0" err="1" smtClean="0"/>
                  <a:t>for</a:t>
                </a:r>
                <a:r>
                  <a:rPr lang="nl-BE" sz="2500" b="0" dirty="0" smtClean="0"/>
                  <a:t> </a:t>
                </a:r>
                <a:r>
                  <a:rPr lang="nl-BE" sz="2500" b="0" dirty="0" err="1" smtClean="0"/>
                  <a:t>all</a:t>
                </a:r>
                <a:r>
                  <a:rPr lang="nl-BE" sz="25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BE" sz="2500" b="0" dirty="0" smtClean="0"/>
                  <a:t> </a:t>
                </a:r>
                <a:r>
                  <a:rPr lang="nl-BE" sz="2500" b="0" dirty="0" err="1" smtClean="0"/>
                  <a:t>then</a:t>
                </a:r>
                <a:r>
                  <a:rPr lang="nl-BE" sz="2500" b="0" dirty="0" smtClean="0"/>
                  <a:t> </a:t>
                </a:r>
                <a:r>
                  <a:rPr lang="nl-BE" sz="2500" b="0" dirty="0" err="1" smtClean="0"/>
                  <a:t>the</a:t>
                </a:r>
                <a:r>
                  <a:rPr lang="nl-BE" sz="2500" b="0" dirty="0" smtClean="0"/>
                  <a:t> </a:t>
                </a:r>
                <a:r>
                  <a:rPr lang="nl-BE" sz="2500" b="0" dirty="0" err="1" smtClean="0"/>
                  <a:t>group</a:t>
                </a:r>
                <a:r>
                  <a:rPr lang="nl-BE" sz="2500" b="0" dirty="0" smtClean="0"/>
                  <a:t> is </a:t>
                </a:r>
                <a:r>
                  <a:rPr lang="nl-BE" sz="2500" b="0" dirty="0" err="1" smtClean="0"/>
                  <a:t>called</a:t>
                </a:r>
                <a:r>
                  <a:rPr lang="nl-BE" sz="2500" b="0" dirty="0" smtClean="0"/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commutative</a:t>
                </a:r>
                <a:r>
                  <a:rPr lang="nl-BE" sz="2500" b="0" dirty="0" smtClean="0"/>
                  <a:t> or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abelian</a:t>
                </a:r>
                <a:r>
                  <a:rPr lang="nl-BE" sz="2500" b="0" dirty="0" smtClean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9" y="3921763"/>
                <a:ext cx="11388495" cy="477054"/>
              </a:xfrm>
              <a:prstGeom prst="rect">
                <a:avLst/>
              </a:prstGeom>
              <a:blipFill>
                <a:blip r:embed="rId3"/>
                <a:stretch>
                  <a:fillRect l="-856" t="-8861" b="-2911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313509" y="4821181"/>
            <a:ext cx="11388495" cy="1837201"/>
            <a:chOff x="313509" y="4757681"/>
            <a:chExt cx="11388495" cy="18372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13509" y="4757681"/>
                  <a:ext cx="11388495" cy="10926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5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Exponentiation</a:t>
                  </a:r>
                  <a:r>
                    <a:rPr lang="nl-BE" sz="2500" dirty="0" smtClean="0"/>
                    <a:t>: </a:t>
                  </a:r>
                  <a:r>
                    <a:rPr lang="nl-BE" sz="2500" dirty="0" err="1" smtClean="0"/>
                    <a:t>if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l-BE" sz="2500" b="1" i="0" smtClean="0">
                          <a:latin typeface="Cambria Math" panose="02040503050406030204" pitchFamily="18" charset="0"/>
                        </a:rPr>
                        <m:t>𝐙</m:t>
                      </m:r>
                    </m:oMath>
                  </a14:m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and</a:t>
                  </a:r>
                  <a:r>
                    <a:rPr lang="nl-BE" sz="2500" dirty="0" smtClean="0"/>
                    <a:t> </a:t>
                  </a:r>
                  <a14:m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nl-BE" sz="2500" dirty="0" smtClean="0"/>
                    <a:t> </a:t>
                  </a:r>
                  <a:r>
                    <a:rPr lang="nl-BE" sz="2500" dirty="0" err="1" smtClean="0"/>
                    <a:t>then</a:t>
                  </a:r>
                  <a:r>
                    <a:rPr lang="nl-BE" sz="2500" dirty="0" smtClean="0"/>
                    <a:t> </a:t>
                  </a:r>
                </a:p>
                <a:p>
                  <a:endParaRPr lang="nl-BE" sz="1500" dirty="0"/>
                </a:p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⋅…⋅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a14:m>
                  <a:r>
                    <a:rPr lang="nl-BE" sz="2500" dirty="0" smtClean="0"/>
                    <a:t>          or 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⋅…⋅</m:t>
                      </m:r>
                      <m:sSup>
                        <m:sSup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endParaRPr lang="nl-BE" sz="2500" dirty="0" smtClean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509" y="4757681"/>
                  <a:ext cx="11388495" cy="1092607"/>
                </a:xfrm>
                <a:prstGeom prst="rect">
                  <a:avLst/>
                </a:prstGeom>
                <a:blipFill>
                  <a:blip r:embed="rId4"/>
                  <a:stretch>
                    <a:fillRect l="-856" t="-4469" b="-1284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ight Brace 8"/>
            <p:cNvSpPr/>
            <p:nvPr/>
          </p:nvSpPr>
          <p:spPr>
            <a:xfrm rot="5400000">
              <a:off x="3841592" y="5109621"/>
              <a:ext cx="160328" cy="148646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0" name="Right Brace 9"/>
            <p:cNvSpPr/>
            <p:nvPr/>
          </p:nvSpPr>
          <p:spPr>
            <a:xfrm rot="5400000">
              <a:off x="8309838" y="4626805"/>
              <a:ext cx="160327" cy="242669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239146" y="5948551"/>
                  <a:ext cx="142584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nl-BE" dirty="0" smtClean="0"/>
                    <a:t> times</a:t>
                  </a:r>
                  <a:endParaRPr lang="nl-BE" dirty="0"/>
                </a:p>
                <a:p>
                  <a:pPr algn="ctr"/>
                  <a:r>
                    <a:rPr lang="nl-BE" dirty="0" err="1" smtClean="0"/>
                    <a:t>if</a:t>
                  </a:r>
                  <a:r>
                    <a:rPr lang="nl-BE" dirty="0" smtClean="0"/>
                    <a:t> </a:t>
                  </a:r>
                  <a14:m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a14:m>
                  <a:endParaRPr lang="nl-BE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9146" y="5948551"/>
                  <a:ext cx="1425844" cy="646331"/>
                </a:xfrm>
                <a:prstGeom prst="rect">
                  <a:avLst/>
                </a:prstGeom>
                <a:blipFill>
                  <a:blip r:embed="rId5"/>
                  <a:stretch>
                    <a:fillRect t="-4717" b="-14151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64379" y="5948551"/>
                  <a:ext cx="142584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nl-BE" dirty="0" smtClean="0"/>
                    <a:t> times</a:t>
                  </a:r>
                  <a:endParaRPr lang="nl-BE" dirty="0"/>
                </a:p>
                <a:p>
                  <a:pPr algn="ctr"/>
                  <a:r>
                    <a:rPr lang="nl-BE" dirty="0" err="1" smtClean="0"/>
                    <a:t>if</a:t>
                  </a:r>
                  <a:r>
                    <a:rPr lang="nl-BE" dirty="0" smtClean="0"/>
                    <a:t> </a:t>
                  </a:r>
                  <a14:m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a14:m>
                  <a:endParaRPr lang="nl-BE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4379" y="5948551"/>
                  <a:ext cx="1425844" cy="646331"/>
                </a:xfrm>
                <a:prstGeom prst="rect">
                  <a:avLst/>
                </a:prstGeom>
                <a:blipFill>
                  <a:blip r:embed="rId6"/>
                  <a:stretch>
                    <a:fillRect t="-4717" b="-14151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9827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508261" y="234782"/>
            <a:ext cx="7430847" cy="6138463"/>
          </a:xfrm>
          <a:custGeom>
            <a:avLst/>
            <a:gdLst>
              <a:gd name="connsiteX0" fmla="*/ 136982 w 7430847"/>
              <a:gd name="connsiteY0" fmla="*/ 2607272 h 6138463"/>
              <a:gd name="connsiteX1" fmla="*/ 2126420 w 7430847"/>
              <a:gd name="connsiteY1" fmla="*/ 1248029 h 6138463"/>
              <a:gd name="connsiteX2" fmla="*/ 3720442 w 7430847"/>
              <a:gd name="connsiteY2" fmla="*/ 1631088 h 6138463"/>
              <a:gd name="connsiteX3" fmla="*/ 2830755 w 7430847"/>
              <a:gd name="connsiteY3" fmla="*/ 2125359 h 6138463"/>
              <a:gd name="connsiteX4" fmla="*/ 3312669 w 7430847"/>
              <a:gd name="connsiteY4" fmla="*/ 5733532 h 6138463"/>
              <a:gd name="connsiteX5" fmla="*/ 4375350 w 7430847"/>
              <a:gd name="connsiteY5" fmla="*/ 5968310 h 6138463"/>
              <a:gd name="connsiteX6" fmla="*/ 4746053 w 7430847"/>
              <a:gd name="connsiteY6" fmla="*/ 4979769 h 6138463"/>
              <a:gd name="connsiteX7" fmla="*/ 6562496 w 7430847"/>
              <a:gd name="connsiteY7" fmla="*/ 4386645 h 6138463"/>
              <a:gd name="connsiteX8" fmla="*/ 6327717 w 7430847"/>
              <a:gd name="connsiteY8" fmla="*/ 3546386 h 6138463"/>
              <a:gd name="connsiteX9" fmla="*/ 5438031 w 7430847"/>
              <a:gd name="connsiteY9" fmla="*/ 2965618 h 6138463"/>
              <a:gd name="connsiteX10" fmla="*/ 4894334 w 7430847"/>
              <a:gd name="connsiteY10" fmla="*/ 4114796 h 6138463"/>
              <a:gd name="connsiteX11" fmla="*/ 5697523 w 7430847"/>
              <a:gd name="connsiteY11" fmla="*/ 5943596 h 6138463"/>
              <a:gd name="connsiteX12" fmla="*/ 6426571 w 7430847"/>
              <a:gd name="connsiteY12" fmla="*/ 5226904 h 6138463"/>
              <a:gd name="connsiteX13" fmla="*/ 4214712 w 7430847"/>
              <a:gd name="connsiteY13" fmla="*/ 4510213 h 6138463"/>
              <a:gd name="connsiteX14" fmla="*/ 3621588 w 7430847"/>
              <a:gd name="connsiteY14" fmla="*/ 3064472 h 6138463"/>
              <a:gd name="connsiteX15" fmla="*/ 5030258 w 7430847"/>
              <a:gd name="connsiteY15" fmla="*/ 1729942 h 6138463"/>
              <a:gd name="connsiteX16" fmla="*/ 5709880 w 7430847"/>
              <a:gd name="connsiteY16" fmla="*/ 1198602 h 6138463"/>
              <a:gd name="connsiteX17" fmla="*/ 4461847 w 7430847"/>
              <a:gd name="connsiteY17" fmla="*/ 580764 h 6138463"/>
              <a:gd name="connsiteX18" fmla="*/ 6846701 w 7430847"/>
              <a:gd name="connsiteY18" fmla="*/ 383056 h 6138463"/>
              <a:gd name="connsiteX19" fmla="*/ 7353328 w 7430847"/>
              <a:gd name="connsiteY19" fmla="*/ 6017737 h 6138463"/>
              <a:gd name="connsiteX20" fmla="*/ 6784917 w 7430847"/>
              <a:gd name="connsiteY20" fmla="*/ 2594915 h 6138463"/>
              <a:gd name="connsiteX21" fmla="*/ 1545653 w 7430847"/>
              <a:gd name="connsiteY21" fmla="*/ 2903834 h 6138463"/>
              <a:gd name="connsiteX22" fmla="*/ 2484766 w 7430847"/>
              <a:gd name="connsiteY22" fmla="*/ 3805877 h 6138463"/>
              <a:gd name="connsiteX23" fmla="*/ 1360301 w 7430847"/>
              <a:gd name="connsiteY23" fmla="*/ 4077726 h 6138463"/>
              <a:gd name="connsiteX24" fmla="*/ 1817501 w 7430847"/>
              <a:gd name="connsiteY24" fmla="*/ 4905629 h 6138463"/>
              <a:gd name="connsiteX25" fmla="*/ 6500712 w 7430847"/>
              <a:gd name="connsiteY25" fmla="*/ 1594018 h 6138463"/>
              <a:gd name="connsiteX26" fmla="*/ 5536885 w 7430847"/>
              <a:gd name="connsiteY26" fmla="*/ 1594018 h 6138463"/>
              <a:gd name="connsiteX27" fmla="*/ 2744258 w 7430847"/>
              <a:gd name="connsiteY27" fmla="*/ 568407 h 6138463"/>
              <a:gd name="connsiteX28" fmla="*/ 1360301 w 7430847"/>
              <a:gd name="connsiteY28" fmla="*/ 605477 h 6138463"/>
              <a:gd name="connsiteX29" fmla="*/ 272907 w 7430847"/>
              <a:gd name="connsiteY29" fmla="*/ 3546386 h 6138463"/>
              <a:gd name="connsiteX30" fmla="*/ 1829858 w 7430847"/>
              <a:gd name="connsiteY30" fmla="*/ 5844742 h 6138463"/>
              <a:gd name="connsiteX31" fmla="*/ 866031 w 7430847"/>
              <a:gd name="connsiteY31" fmla="*/ 5609964 h 6138463"/>
              <a:gd name="connsiteX32" fmla="*/ 458258 w 7430847"/>
              <a:gd name="connsiteY32" fmla="*/ 4967413 h 6138463"/>
              <a:gd name="connsiteX33" fmla="*/ 1088453 w 7430847"/>
              <a:gd name="connsiteY33" fmla="*/ 2248926 h 6138463"/>
              <a:gd name="connsiteX34" fmla="*/ 272907 w 7430847"/>
              <a:gd name="connsiteY34" fmla="*/ 1198602 h 6138463"/>
              <a:gd name="connsiteX35" fmla="*/ 136982 w 7430847"/>
              <a:gd name="connsiteY35" fmla="*/ 2607272 h 61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430847" h="6138463">
                <a:moveTo>
                  <a:pt x="136982" y="2607272"/>
                </a:moveTo>
                <a:cubicBezTo>
                  <a:pt x="445901" y="2615510"/>
                  <a:pt x="1529177" y="1410726"/>
                  <a:pt x="2126420" y="1248029"/>
                </a:cubicBezTo>
                <a:cubicBezTo>
                  <a:pt x="2723663" y="1085332"/>
                  <a:pt x="3603053" y="1484866"/>
                  <a:pt x="3720442" y="1631088"/>
                </a:cubicBezTo>
                <a:cubicBezTo>
                  <a:pt x="3837831" y="1777310"/>
                  <a:pt x="2898717" y="1441618"/>
                  <a:pt x="2830755" y="2125359"/>
                </a:cubicBezTo>
                <a:cubicBezTo>
                  <a:pt x="2762793" y="2809100"/>
                  <a:pt x="3055237" y="5093040"/>
                  <a:pt x="3312669" y="5733532"/>
                </a:cubicBezTo>
                <a:cubicBezTo>
                  <a:pt x="3570101" y="6374024"/>
                  <a:pt x="4136453" y="6093937"/>
                  <a:pt x="4375350" y="5968310"/>
                </a:cubicBezTo>
                <a:cubicBezTo>
                  <a:pt x="4614247" y="5842683"/>
                  <a:pt x="4381529" y="5243380"/>
                  <a:pt x="4746053" y="4979769"/>
                </a:cubicBezTo>
                <a:cubicBezTo>
                  <a:pt x="5110577" y="4716158"/>
                  <a:pt x="6298885" y="4625542"/>
                  <a:pt x="6562496" y="4386645"/>
                </a:cubicBezTo>
                <a:cubicBezTo>
                  <a:pt x="6826107" y="4147748"/>
                  <a:pt x="6515128" y="3783224"/>
                  <a:pt x="6327717" y="3546386"/>
                </a:cubicBezTo>
                <a:cubicBezTo>
                  <a:pt x="6140306" y="3309548"/>
                  <a:pt x="5676928" y="2870883"/>
                  <a:pt x="5438031" y="2965618"/>
                </a:cubicBezTo>
                <a:cubicBezTo>
                  <a:pt x="5199134" y="3060353"/>
                  <a:pt x="4851085" y="3618466"/>
                  <a:pt x="4894334" y="4114796"/>
                </a:cubicBezTo>
                <a:cubicBezTo>
                  <a:pt x="4937583" y="4611126"/>
                  <a:pt x="5442150" y="5758245"/>
                  <a:pt x="5697523" y="5943596"/>
                </a:cubicBezTo>
                <a:cubicBezTo>
                  <a:pt x="5952896" y="6128947"/>
                  <a:pt x="6673706" y="5465801"/>
                  <a:pt x="6426571" y="5226904"/>
                </a:cubicBezTo>
                <a:cubicBezTo>
                  <a:pt x="6179436" y="4988007"/>
                  <a:pt x="4682209" y="4870618"/>
                  <a:pt x="4214712" y="4510213"/>
                </a:cubicBezTo>
                <a:cubicBezTo>
                  <a:pt x="3747215" y="4149808"/>
                  <a:pt x="3485664" y="3527850"/>
                  <a:pt x="3621588" y="3064472"/>
                </a:cubicBezTo>
                <a:cubicBezTo>
                  <a:pt x="3757512" y="2601094"/>
                  <a:pt x="4682210" y="2040920"/>
                  <a:pt x="5030258" y="1729942"/>
                </a:cubicBezTo>
                <a:cubicBezTo>
                  <a:pt x="5378306" y="1418964"/>
                  <a:pt x="5804615" y="1390132"/>
                  <a:pt x="5709880" y="1198602"/>
                </a:cubicBezTo>
                <a:cubicBezTo>
                  <a:pt x="5615145" y="1007072"/>
                  <a:pt x="4272377" y="716688"/>
                  <a:pt x="4461847" y="580764"/>
                </a:cubicBezTo>
                <a:cubicBezTo>
                  <a:pt x="4651317" y="444840"/>
                  <a:pt x="6364788" y="-523106"/>
                  <a:pt x="6846701" y="383056"/>
                </a:cubicBezTo>
                <a:cubicBezTo>
                  <a:pt x="7328614" y="1289218"/>
                  <a:pt x="7363625" y="5649094"/>
                  <a:pt x="7353328" y="6017737"/>
                </a:cubicBezTo>
                <a:cubicBezTo>
                  <a:pt x="7343031" y="6386380"/>
                  <a:pt x="7752863" y="3113899"/>
                  <a:pt x="6784917" y="2594915"/>
                </a:cubicBezTo>
                <a:cubicBezTo>
                  <a:pt x="5816971" y="2075931"/>
                  <a:pt x="2262345" y="2702007"/>
                  <a:pt x="1545653" y="2903834"/>
                </a:cubicBezTo>
                <a:cubicBezTo>
                  <a:pt x="828961" y="3105661"/>
                  <a:pt x="2515658" y="3610228"/>
                  <a:pt x="2484766" y="3805877"/>
                </a:cubicBezTo>
                <a:cubicBezTo>
                  <a:pt x="2453874" y="4001526"/>
                  <a:pt x="1471512" y="3894434"/>
                  <a:pt x="1360301" y="4077726"/>
                </a:cubicBezTo>
                <a:cubicBezTo>
                  <a:pt x="1249090" y="4261018"/>
                  <a:pt x="960766" y="5319580"/>
                  <a:pt x="1817501" y="4905629"/>
                </a:cubicBezTo>
                <a:cubicBezTo>
                  <a:pt x="2674236" y="4491678"/>
                  <a:pt x="5880815" y="2145953"/>
                  <a:pt x="6500712" y="1594018"/>
                </a:cubicBezTo>
                <a:cubicBezTo>
                  <a:pt x="7120609" y="1042083"/>
                  <a:pt x="6162961" y="1764953"/>
                  <a:pt x="5536885" y="1594018"/>
                </a:cubicBezTo>
                <a:cubicBezTo>
                  <a:pt x="4910809" y="1423083"/>
                  <a:pt x="3440355" y="733164"/>
                  <a:pt x="2744258" y="568407"/>
                </a:cubicBezTo>
                <a:cubicBezTo>
                  <a:pt x="2048161" y="403650"/>
                  <a:pt x="1772193" y="109147"/>
                  <a:pt x="1360301" y="605477"/>
                </a:cubicBezTo>
                <a:cubicBezTo>
                  <a:pt x="948409" y="1101807"/>
                  <a:pt x="194648" y="2673175"/>
                  <a:pt x="272907" y="3546386"/>
                </a:cubicBezTo>
                <a:cubicBezTo>
                  <a:pt x="351166" y="4419597"/>
                  <a:pt x="1731004" y="5500812"/>
                  <a:pt x="1829858" y="5844742"/>
                </a:cubicBezTo>
                <a:cubicBezTo>
                  <a:pt x="1928712" y="6188672"/>
                  <a:pt x="1094631" y="5756185"/>
                  <a:pt x="866031" y="5609964"/>
                </a:cubicBezTo>
                <a:cubicBezTo>
                  <a:pt x="637431" y="5463743"/>
                  <a:pt x="421188" y="5527586"/>
                  <a:pt x="458258" y="4967413"/>
                </a:cubicBezTo>
                <a:cubicBezTo>
                  <a:pt x="495328" y="4407240"/>
                  <a:pt x="1119345" y="2877061"/>
                  <a:pt x="1088453" y="2248926"/>
                </a:cubicBezTo>
                <a:cubicBezTo>
                  <a:pt x="1057561" y="1620791"/>
                  <a:pt x="429426" y="1142996"/>
                  <a:pt x="272907" y="1198602"/>
                </a:cubicBezTo>
                <a:cubicBezTo>
                  <a:pt x="116388" y="1254208"/>
                  <a:pt x="-171937" y="2599034"/>
                  <a:pt x="136982" y="2607272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Freeform 16"/>
          <p:cNvSpPr/>
          <p:nvPr/>
        </p:nvSpPr>
        <p:spPr>
          <a:xfrm>
            <a:off x="10198197" y="440273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2" name="Freeform 131"/>
          <p:cNvSpPr/>
          <p:nvPr/>
        </p:nvSpPr>
        <p:spPr>
          <a:xfrm>
            <a:off x="10596022" y="623977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4" name="Freeform 23"/>
          <p:cNvSpPr/>
          <p:nvPr/>
        </p:nvSpPr>
        <p:spPr>
          <a:xfrm>
            <a:off x="7758728" y="30626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8" name="Freeform 27"/>
          <p:cNvSpPr/>
          <p:nvPr/>
        </p:nvSpPr>
        <p:spPr>
          <a:xfrm>
            <a:off x="4960385" y="139649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1" name="Oval 70"/>
          <p:cNvSpPr/>
          <p:nvPr/>
        </p:nvSpPr>
        <p:spPr>
          <a:xfrm>
            <a:off x="4286028" y="580822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6" name="Freeform 45"/>
          <p:cNvSpPr/>
          <p:nvPr/>
        </p:nvSpPr>
        <p:spPr>
          <a:xfrm>
            <a:off x="10218158" y="60989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7" name="Oval 56"/>
          <p:cNvSpPr/>
          <p:nvPr/>
        </p:nvSpPr>
        <p:spPr>
          <a:xfrm>
            <a:off x="10291068" y="54774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9" name="Freeform 18"/>
          <p:cNvSpPr/>
          <p:nvPr/>
        </p:nvSpPr>
        <p:spPr>
          <a:xfrm>
            <a:off x="10375188" y="247950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0" name="Freeform 19"/>
          <p:cNvSpPr/>
          <p:nvPr/>
        </p:nvSpPr>
        <p:spPr>
          <a:xfrm>
            <a:off x="9738729" y="180549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1" name="Freeform 20"/>
          <p:cNvSpPr/>
          <p:nvPr/>
        </p:nvSpPr>
        <p:spPr>
          <a:xfrm>
            <a:off x="8972152" y="92698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2" name="Freeform 21"/>
          <p:cNvSpPr/>
          <p:nvPr/>
        </p:nvSpPr>
        <p:spPr>
          <a:xfrm>
            <a:off x="8334136" y="193099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6" name="Oval 55"/>
          <p:cNvSpPr/>
          <p:nvPr/>
        </p:nvSpPr>
        <p:spPr>
          <a:xfrm>
            <a:off x="9150979" y="136512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8" name="Oval 57"/>
          <p:cNvSpPr/>
          <p:nvPr/>
        </p:nvSpPr>
        <p:spPr>
          <a:xfrm>
            <a:off x="9941091" y="1785613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1" name="Oval 60"/>
          <p:cNvSpPr/>
          <p:nvPr/>
        </p:nvSpPr>
        <p:spPr>
          <a:xfrm>
            <a:off x="8475358" y="191885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2" name="Oval 61"/>
          <p:cNvSpPr/>
          <p:nvPr/>
        </p:nvSpPr>
        <p:spPr>
          <a:xfrm>
            <a:off x="10223825" y="277927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8" name="Freeform 17"/>
          <p:cNvSpPr/>
          <p:nvPr/>
        </p:nvSpPr>
        <p:spPr>
          <a:xfrm>
            <a:off x="9910493" y="338274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3" name="Freeform 22"/>
          <p:cNvSpPr/>
          <p:nvPr/>
        </p:nvSpPr>
        <p:spPr>
          <a:xfrm>
            <a:off x="8684449" y="3135628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0" name="Oval 59"/>
          <p:cNvSpPr/>
          <p:nvPr/>
        </p:nvSpPr>
        <p:spPr>
          <a:xfrm>
            <a:off x="8884687" y="311422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3" name="Oval 62"/>
          <p:cNvSpPr/>
          <p:nvPr/>
        </p:nvSpPr>
        <p:spPr>
          <a:xfrm>
            <a:off x="9738730" y="370174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5" name="Freeform 44"/>
          <p:cNvSpPr/>
          <p:nvPr/>
        </p:nvSpPr>
        <p:spPr>
          <a:xfrm>
            <a:off x="9102738" y="619559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" name="Freeform 12"/>
          <p:cNvSpPr/>
          <p:nvPr/>
        </p:nvSpPr>
        <p:spPr>
          <a:xfrm>
            <a:off x="9910493" y="545423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2" name="Freeform 31"/>
          <p:cNvSpPr/>
          <p:nvPr/>
        </p:nvSpPr>
        <p:spPr>
          <a:xfrm>
            <a:off x="8341390" y="479811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3" name="Freeform 32"/>
          <p:cNvSpPr/>
          <p:nvPr/>
        </p:nvSpPr>
        <p:spPr>
          <a:xfrm>
            <a:off x="7704930" y="412410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7" name="Oval 66"/>
          <p:cNvSpPr/>
          <p:nvPr/>
        </p:nvSpPr>
        <p:spPr>
          <a:xfrm>
            <a:off x="8312446" y="426234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8" name="Oval 67"/>
          <p:cNvSpPr/>
          <p:nvPr/>
        </p:nvSpPr>
        <p:spPr>
          <a:xfrm>
            <a:off x="10026434" y="454097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9" name="Oval 68"/>
          <p:cNvSpPr/>
          <p:nvPr/>
        </p:nvSpPr>
        <p:spPr>
          <a:xfrm>
            <a:off x="8196506" y="515210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6" name="Oval 75"/>
          <p:cNvSpPr/>
          <p:nvPr/>
        </p:nvSpPr>
        <p:spPr>
          <a:xfrm>
            <a:off x="9136816" y="613089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7" name="Oval 76"/>
          <p:cNvSpPr/>
          <p:nvPr/>
        </p:nvSpPr>
        <p:spPr>
          <a:xfrm>
            <a:off x="9874117" y="539979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3" name="Oval 132"/>
          <p:cNvSpPr/>
          <p:nvPr/>
        </p:nvSpPr>
        <p:spPr>
          <a:xfrm>
            <a:off x="10782174" y="619467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7" name="Freeform 26"/>
          <p:cNvSpPr/>
          <p:nvPr/>
        </p:nvSpPr>
        <p:spPr>
          <a:xfrm>
            <a:off x="5596844" y="2070500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3" name="Oval 52"/>
          <p:cNvSpPr/>
          <p:nvPr/>
        </p:nvSpPr>
        <p:spPr>
          <a:xfrm>
            <a:off x="6273159" y="2276549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1" name="Freeform 30"/>
          <p:cNvSpPr/>
          <p:nvPr/>
        </p:nvSpPr>
        <p:spPr>
          <a:xfrm>
            <a:off x="7876694" y="570135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4" name="Freeform 33"/>
          <p:cNvSpPr/>
          <p:nvPr/>
        </p:nvSpPr>
        <p:spPr>
          <a:xfrm>
            <a:off x="6938354" y="324559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5" name="Freeform 34"/>
          <p:cNvSpPr/>
          <p:nvPr/>
        </p:nvSpPr>
        <p:spPr>
          <a:xfrm>
            <a:off x="6650650" y="545423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6" name="Freeform 35"/>
          <p:cNvSpPr/>
          <p:nvPr/>
        </p:nvSpPr>
        <p:spPr>
          <a:xfrm>
            <a:off x="5665643" y="401963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7" name="Freeform 36"/>
          <p:cNvSpPr/>
          <p:nvPr/>
        </p:nvSpPr>
        <p:spPr>
          <a:xfrm>
            <a:off x="5021436" y="607151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1" name="Freeform 40"/>
          <p:cNvSpPr/>
          <p:nvPr/>
        </p:nvSpPr>
        <p:spPr>
          <a:xfrm>
            <a:off x="5346048" y="5074279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9" name="Oval 58"/>
          <p:cNvSpPr/>
          <p:nvPr/>
        </p:nvSpPr>
        <p:spPr>
          <a:xfrm>
            <a:off x="7076481" y="3198476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6" name="Oval 65"/>
          <p:cNvSpPr/>
          <p:nvPr/>
        </p:nvSpPr>
        <p:spPr>
          <a:xfrm>
            <a:off x="5921457" y="399034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2" name="Oval 71"/>
          <p:cNvSpPr/>
          <p:nvPr/>
        </p:nvSpPr>
        <p:spPr>
          <a:xfrm>
            <a:off x="5254701" y="602201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3" name="Oval 72"/>
          <p:cNvSpPr/>
          <p:nvPr/>
        </p:nvSpPr>
        <p:spPr>
          <a:xfrm>
            <a:off x="5248090" y="507428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4" name="Oval 73"/>
          <p:cNvSpPr/>
          <p:nvPr/>
        </p:nvSpPr>
        <p:spPr>
          <a:xfrm>
            <a:off x="6767037" y="5894033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5" name="Oval 74"/>
          <p:cNvSpPr/>
          <p:nvPr/>
        </p:nvSpPr>
        <p:spPr>
          <a:xfrm>
            <a:off x="7809615" y="613089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6" name="Freeform 25"/>
          <p:cNvSpPr/>
          <p:nvPr/>
        </p:nvSpPr>
        <p:spPr>
          <a:xfrm>
            <a:off x="4450353" y="247511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8" name="Freeform 37"/>
          <p:cNvSpPr/>
          <p:nvPr/>
        </p:nvSpPr>
        <p:spPr>
          <a:xfrm>
            <a:off x="3630546" y="547458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9" name="Freeform 38"/>
          <p:cNvSpPr/>
          <p:nvPr/>
        </p:nvSpPr>
        <p:spPr>
          <a:xfrm>
            <a:off x="4201765" y="415561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0" name="Freeform 39"/>
          <p:cNvSpPr/>
          <p:nvPr/>
        </p:nvSpPr>
        <p:spPr>
          <a:xfrm>
            <a:off x="3070673" y="3375690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2" name="Oval 51"/>
          <p:cNvSpPr/>
          <p:nvPr/>
        </p:nvSpPr>
        <p:spPr>
          <a:xfrm>
            <a:off x="5002555" y="305589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2" name="Freeform 41"/>
          <p:cNvSpPr/>
          <p:nvPr/>
        </p:nvSpPr>
        <p:spPr>
          <a:xfrm>
            <a:off x="3280619" y="477404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4" name="Oval 63"/>
          <p:cNvSpPr/>
          <p:nvPr/>
        </p:nvSpPr>
        <p:spPr>
          <a:xfrm>
            <a:off x="3709941" y="3737826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0" name="Oval 69"/>
          <p:cNvSpPr/>
          <p:nvPr/>
        </p:nvSpPr>
        <p:spPr>
          <a:xfrm>
            <a:off x="3892034" y="514562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1" name="Oval 50"/>
          <p:cNvSpPr/>
          <p:nvPr/>
        </p:nvSpPr>
        <p:spPr>
          <a:xfrm>
            <a:off x="3591641" y="277927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5" name="Oval 64"/>
          <p:cNvSpPr/>
          <p:nvPr/>
        </p:nvSpPr>
        <p:spPr>
          <a:xfrm>
            <a:off x="4824825" y="426234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3911334" y="5965656"/>
                <a:ext cx="72587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34" y="5965656"/>
                <a:ext cx="725874" cy="477054"/>
              </a:xfrm>
              <a:prstGeom prst="rect">
                <a:avLst/>
              </a:prstGeom>
              <a:blipFill>
                <a:blip r:embed="rId2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/>
          <p:cNvSpPr/>
          <p:nvPr/>
        </p:nvSpPr>
        <p:spPr>
          <a:xfrm>
            <a:off x="4193809" y="51798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5" name="Freeform 24"/>
          <p:cNvSpPr/>
          <p:nvPr/>
        </p:nvSpPr>
        <p:spPr>
          <a:xfrm>
            <a:off x="6967518" y="135125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4" name="Freeform 43"/>
          <p:cNvSpPr/>
          <p:nvPr/>
        </p:nvSpPr>
        <p:spPr>
          <a:xfrm>
            <a:off x="6015222" y="27086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8" name="Oval 47"/>
          <p:cNvSpPr/>
          <p:nvPr/>
        </p:nvSpPr>
        <p:spPr>
          <a:xfrm>
            <a:off x="6195063" y="74217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0" name="Oval 49"/>
          <p:cNvSpPr/>
          <p:nvPr/>
        </p:nvSpPr>
        <p:spPr>
          <a:xfrm>
            <a:off x="5600198" y="142122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4" name="Oval 53"/>
          <p:cNvSpPr/>
          <p:nvPr/>
        </p:nvSpPr>
        <p:spPr>
          <a:xfrm>
            <a:off x="7160735" y="180505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5" name="Oval 54"/>
          <p:cNvSpPr/>
          <p:nvPr/>
        </p:nvSpPr>
        <p:spPr>
          <a:xfrm>
            <a:off x="7909384" y="73957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3" name="Freeform 42"/>
          <p:cNvSpPr/>
          <p:nvPr/>
        </p:nvSpPr>
        <p:spPr>
          <a:xfrm>
            <a:off x="3086641" y="110413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4" name="Oval 13"/>
          <p:cNvSpPr/>
          <p:nvPr/>
        </p:nvSpPr>
        <p:spPr>
          <a:xfrm>
            <a:off x="4801644" y="79401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9" name="Oval 48"/>
          <p:cNvSpPr/>
          <p:nvPr/>
        </p:nvSpPr>
        <p:spPr>
          <a:xfrm>
            <a:off x="3725792" y="137731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0" name="Freeform 29"/>
          <p:cNvSpPr/>
          <p:nvPr/>
        </p:nvSpPr>
        <p:spPr>
          <a:xfrm>
            <a:off x="3224309" y="222799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8559" y="425843"/>
                <a:ext cx="102561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59" y="425843"/>
                <a:ext cx="1025611" cy="477054"/>
              </a:xfrm>
              <a:prstGeom prst="rect">
                <a:avLst/>
              </a:prstGeom>
              <a:blipFill>
                <a:blip r:embed="rId3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231555" y="1053671"/>
                <a:ext cx="164934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sz="2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nl-BE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55" y="1053671"/>
                <a:ext cx="1649342" cy="477054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0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508261" y="234782"/>
            <a:ext cx="7430847" cy="6138463"/>
          </a:xfrm>
          <a:custGeom>
            <a:avLst/>
            <a:gdLst>
              <a:gd name="connsiteX0" fmla="*/ 136982 w 7430847"/>
              <a:gd name="connsiteY0" fmla="*/ 2607272 h 6138463"/>
              <a:gd name="connsiteX1" fmla="*/ 2126420 w 7430847"/>
              <a:gd name="connsiteY1" fmla="*/ 1248029 h 6138463"/>
              <a:gd name="connsiteX2" fmla="*/ 3720442 w 7430847"/>
              <a:gd name="connsiteY2" fmla="*/ 1631088 h 6138463"/>
              <a:gd name="connsiteX3" fmla="*/ 2830755 w 7430847"/>
              <a:gd name="connsiteY3" fmla="*/ 2125359 h 6138463"/>
              <a:gd name="connsiteX4" fmla="*/ 3312669 w 7430847"/>
              <a:gd name="connsiteY4" fmla="*/ 5733532 h 6138463"/>
              <a:gd name="connsiteX5" fmla="*/ 4375350 w 7430847"/>
              <a:gd name="connsiteY5" fmla="*/ 5968310 h 6138463"/>
              <a:gd name="connsiteX6" fmla="*/ 4746053 w 7430847"/>
              <a:gd name="connsiteY6" fmla="*/ 4979769 h 6138463"/>
              <a:gd name="connsiteX7" fmla="*/ 6562496 w 7430847"/>
              <a:gd name="connsiteY7" fmla="*/ 4386645 h 6138463"/>
              <a:gd name="connsiteX8" fmla="*/ 6327717 w 7430847"/>
              <a:gd name="connsiteY8" fmla="*/ 3546386 h 6138463"/>
              <a:gd name="connsiteX9" fmla="*/ 5438031 w 7430847"/>
              <a:gd name="connsiteY9" fmla="*/ 2965618 h 6138463"/>
              <a:gd name="connsiteX10" fmla="*/ 4894334 w 7430847"/>
              <a:gd name="connsiteY10" fmla="*/ 4114796 h 6138463"/>
              <a:gd name="connsiteX11" fmla="*/ 5697523 w 7430847"/>
              <a:gd name="connsiteY11" fmla="*/ 5943596 h 6138463"/>
              <a:gd name="connsiteX12" fmla="*/ 6426571 w 7430847"/>
              <a:gd name="connsiteY12" fmla="*/ 5226904 h 6138463"/>
              <a:gd name="connsiteX13" fmla="*/ 4214712 w 7430847"/>
              <a:gd name="connsiteY13" fmla="*/ 4510213 h 6138463"/>
              <a:gd name="connsiteX14" fmla="*/ 3621588 w 7430847"/>
              <a:gd name="connsiteY14" fmla="*/ 3064472 h 6138463"/>
              <a:gd name="connsiteX15" fmla="*/ 5030258 w 7430847"/>
              <a:gd name="connsiteY15" fmla="*/ 1729942 h 6138463"/>
              <a:gd name="connsiteX16" fmla="*/ 5709880 w 7430847"/>
              <a:gd name="connsiteY16" fmla="*/ 1198602 h 6138463"/>
              <a:gd name="connsiteX17" fmla="*/ 4461847 w 7430847"/>
              <a:gd name="connsiteY17" fmla="*/ 580764 h 6138463"/>
              <a:gd name="connsiteX18" fmla="*/ 6846701 w 7430847"/>
              <a:gd name="connsiteY18" fmla="*/ 383056 h 6138463"/>
              <a:gd name="connsiteX19" fmla="*/ 7353328 w 7430847"/>
              <a:gd name="connsiteY19" fmla="*/ 6017737 h 6138463"/>
              <a:gd name="connsiteX20" fmla="*/ 6784917 w 7430847"/>
              <a:gd name="connsiteY20" fmla="*/ 2594915 h 6138463"/>
              <a:gd name="connsiteX21" fmla="*/ 1545653 w 7430847"/>
              <a:gd name="connsiteY21" fmla="*/ 2903834 h 6138463"/>
              <a:gd name="connsiteX22" fmla="*/ 2484766 w 7430847"/>
              <a:gd name="connsiteY22" fmla="*/ 3805877 h 6138463"/>
              <a:gd name="connsiteX23" fmla="*/ 1360301 w 7430847"/>
              <a:gd name="connsiteY23" fmla="*/ 4077726 h 6138463"/>
              <a:gd name="connsiteX24" fmla="*/ 1817501 w 7430847"/>
              <a:gd name="connsiteY24" fmla="*/ 4905629 h 6138463"/>
              <a:gd name="connsiteX25" fmla="*/ 6500712 w 7430847"/>
              <a:gd name="connsiteY25" fmla="*/ 1594018 h 6138463"/>
              <a:gd name="connsiteX26" fmla="*/ 5536885 w 7430847"/>
              <a:gd name="connsiteY26" fmla="*/ 1594018 h 6138463"/>
              <a:gd name="connsiteX27" fmla="*/ 2744258 w 7430847"/>
              <a:gd name="connsiteY27" fmla="*/ 568407 h 6138463"/>
              <a:gd name="connsiteX28" fmla="*/ 1360301 w 7430847"/>
              <a:gd name="connsiteY28" fmla="*/ 605477 h 6138463"/>
              <a:gd name="connsiteX29" fmla="*/ 272907 w 7430847"/>
              <a:gd name="connsiteY29" fmla="*/ 3546386 h 6138463"/>
              <a:gd name="connsiteX30" fmla="*/ 1829858 w 7430847"/>
              <a:gd name="connsiteY30" fmla="*/ 5844742 h 6138463"/>
              <a:gd name="connsiteX31" fmla="*/ 866031 w 7430847"/>
              <a:gd name="connsiteY31" fmla="*/ 5609964 h 6138463"/>
              <a:gd name="connsiteX32" fmla="*/ 458258 w 7430847"/>
              <a:gd name="connsiteY32" fmla="*/ 4967413 h 6138463"/>
              <a:gd name="connsiteX33" fmla="*/ 1088453 w 7430847"/>
              <a:gd name="connsiteY33" fmla="*/ 2248926 h 6138463"/>
              <a:gd name="connsiteX34" fmla="*/ 272907 w 7430847"/>
              <a:gd name="connsiteY34" fmla="*/ 1198602 h 6138463"/>
              <a:gd name="connsiteX35" fmla="*/ 136982 w 7430847"/>
              <a:gd name="connsiteY35" fmla="*/ 2607272 h 61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430847" h="6138463">
                <a:moveTo>
                  <a:pt x="136982" y="2607272"/>
                </a:moveTo>
                <a:cubicBezTo>
                  <a:pt x="445901" y="2615510"/>
                  <a:pt x="1529177" y="1410726"/>
                  <a:pt x="2126420" y="1248029"/>
                </a:cubicBezTo>
                <a:cubicBezTo>
                  <a:pt x="2723663" y="1085332"/>
                  <a:pt x="3603053" y="1484866"/>
                  <a:pt x="3720442" y="1631088"/>
                </a:cubicBezTo>
                <a:cubicBezTo>
                  <a:pt x="3837831" y="1777310"/>
                  <a:pt x="2898717" y="1441618"/>
                  <a:pt x="2830755" y="2125359"/>
                </a:cubicBezTo>
                <a:cubicBezTo>
                  <a:pt x="2762793" y="2809100"/>
                  <a:pt x="3055237" y="5093040"/>
                  <a:pt x="3312669" y="5733532"/>
                </a:cubicBezTo>
                <a:cubicBezTo>
                  <a:pt x="3570101" y="6374024"/>
                  <a:pt x="4136453" y="6093937"/>
                  <a:pt x="4375350" y="5968310"/>
                </a:cubicBezTo>
                <a:cubicBezTo>
                  <a:pt x="4614247" y="5842683"/>
                  <a:pt x="4381529" y="5243380"/>
                  <a:pt x="4746053" y="4979769"/>
                </a:cubicBezTo>
                <a:cubicBezTo>
                  <a:pt x="5110577" y="4716158"/>
                  <a:pt x="6298885" y="4625542"/>
                  <a:pt x="6562496" y="4386645"/>
                </a:cubicBezTo>
                <a:cubicBezTo>
                  <a:pt x="6826107" y="4147748"/>
                  <a:pt x="6515128" y="3783224"/>
                  <a:pt x="6327717" y="3546386"/>
                </a:cubicBezTo>
                <a:cubicBezTo>
                  <a:pt x="6140306" y="3309548"/>
                  <a:pt x="5676928" y="2870883"/>
                  <a:pt x="5438031" y="2965618"/>
                </a:cubicBezTo>
                <a:cubicBezTo>
                  <a:pt x="5199134" y="3060353"/>
                  <a:pt x="4851085" y="3618466"/>
                  <a:pt x="4894334" y="4114796"/>
                </a:cubicBezTo>
                <a:cubicBezTo>
                  <a:pt x="4937583" y="4611126"/>
                  <a:pt x="5442150" y="5758245"/>
                  <a:pt x="5697523" y="5943596"/>
                </a:cubicBezTo>
                <a:cubicBezTo>
                  <a:pt x="5952896" y="6128947"/>
                  <a:pt x="6673706" y="5465801"/>
                  <a:pt x="6426571" y="5226904"/>
                </a:cubicBezTo>
                <a:cubicBezTo>
                  <a:pt x="6179436" y="4988007"/>
                  <a:pt x="4682209" y="4870618"/>
                  <a:pt x="4214712" y="4510213"/>
                </a:cubicBezTo>
                <a:cubicBezTo>
                  <a:pt x="3747215" y="4149808"/>
                  <a:pt x="3485664" y="3527850"/>
                  <a:pt x="3621588" y="3064472"/>
                </a:cubicBezTo>
                <a:cubicBezTo>
                  <a:pt x="3757512" y="2601094"/>
                  <a:pt x="4682210" y="2040920"/>
                  <a:pt x="5030258" y="1729942"/>
                </a:cubicBezTo>
                <a:cubicBezTo>
                  <a:pt x="5378306" y="1418964"/>
                  <a:pt x="5804615" y="1390132"/>
                  <a:pt x="5709880" y="1198602"/>
                </a:cubicBezTo>
                <a:cubicBezTo>
                  <a:pt x="5615145" y="1007072"/>
                  <a:pt x="4272377" y="716688"/>
                  <a:pt x="4461847" y="580764"/>
                </a:cubicBezTo>
                <a:cubicBezTo>
                  <a:pt x="4651317" y="444840"/>
                  <a:pt x="6364788" y="-523106"/>
                  <a:pt x="6846701" y="383056"/>
                </a:cubicBezTo>
                <a:cubicBezTo>
                  <a:pt x="7328614" y="1289218"/>
                  <a:pt x="7363625" y="5649094"/>
                  <a:pt x="7353328" y="6017737"/>
                </a:cubicBezTo>
                <a:cubicBezTo>
                  <a:pt x="7343031" y="6386380"/>
                  <a:pt x="7752863" y="3113899"/>
                  <a:pt x="6784917" y="2594915"/>
                </a:cubicBezTo>
                <a:cubicBezTo>
                  <a:pt x="5816971" y="2075931"/>
                  <a:pt x="2262345" y="2702007"/>
                  <a:pt x="1545653" y="2903834"/>
                </a:cubicBezTo>
                <a:cubicBezTo>
                  <a:pt x="828961" y="3105661"/>
                  <a:pt x="2515658" y="3610228"/>
                  <a:pt x="2484766" y="3805877"/>
                </a:cubicBezTo>
                <a:cubicBezTo>
                  <a:pt x="2453874" y="4001526"/>
                  <a:pt x="1471512" y="3894434"/>
                  <a:pt x="1360301" y="4077726"/>
                </a:cubicBezTo>
                <a:cubicBezTo>
                  <a:pt x="1249090" y="4261018"/>
                  <a:pt x="960766" y="5319580"/>
                  <a:pt x="1817501" y="4905629"/>
                </a:cubicBezTo>
                <a:cubicBezTo>
                  <a:pt x="2674236" y="4491678"/>
                  <a:pt x="5880815" y="2145953"/>
                  <a:pt x="6500712" y="1594018"/>
                </a:cubicBezTo>
                <a:cubicBezTo>
                  <a:pt x="7120609" y="1042083"/>
                  <a:pt x="6162961" y="1764953"/>
                  <a:pt x="5536885" y="1594018"/>
                </a:cubicBezTo>
                <a:cubicBezTo>
                  <a:pt x="4910809" y="1423083"/>
                  <a:pt x="3440355" y="733164"/>
                  <a:pt x="2744258" y="568407"/>
                </a:cubicBezTo>
                <a:cubicBezTo>
                  <a:pt x="2048161" y="403650"/>
                  <a:pt x="1772193" y="109147"/>
                  <a:pt x="1360301" y="605477"/>
                </a:cubicBezTo>
                <a:cubicBezTo>
                  <a:pt x="948409" y="1101807"/>
                  <a:pt x="194648" y="2673175"/>
                  <a:pt x="272907" y="3546386"/>
                </a:cubicBezTo>
                <a:cubicBezTo>
                  <a:pt x="351166" y="4419597"/>
                  <a:pt x="1731004" y="5500812"/>
                  <a:pt x="1829858" y="5844742"/>
                </a:cubicBezTo>
                <a:cubicBezTo>
                  <a:pt x="1928712" y="6188672"/>
                  <a:pt x="1094631" y="5756185"/>
                  <a:pt x="866031" y="5609964"/>
                </a:cubicBezTo>
                <a:cubicBezTo>
                  <a:pt x="637431" y="5463743"/>
                  <a:pt x="421188" y="5527586"/>
                  <a:pt x="458258" y="4967413"/>
                </a:cubicBezTo>
                <a:cubicBezTo>
                  <a:pt x="495328" y="4407240"/>
                  <a:pt x="1119345" y="2877061"/>
                  <a:pt x="1088453" y="2248926"/>
                </a:cubicBezTo>
                <a:cubicBezTo>
                  <a:pt x="1057561" y="1620791"/>
                  <a:pt x="429426" y="1142996"/>
                  <a:pt x="272907" y="1198602"/>
                </a:cubicBezTo>
                <a:cubicBezTo>
                  <a:pt x="116388" y="1254208"/>
                  <a:pt x="-171937" y="2599034"/>
                  <a:pt x="136982" y="2607272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Freeform 16"/>
          <p:cNvSpPr/>
          <p:nvPr/>
        </p:nvSpPr>
        <p:spPr>
          <a:xfrm>
            <a:off x="10198197" y="440273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2" name="Freeform 131"/>
          <p:cNvSpPr/>
          <p:nvPr/>
        </p:nvSpPr>
        <p:spPr>
          <a:xfrm>
            <a:off x="10596022" y="623977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4" name="Freeform 23"/>
          <p:cNvSpPr/>
          <p:nvPr/>
        </p:nvSpPr>
        <p:spPr>
          <a:xfrm>
            <a:off x="7758728" y="30626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8" name="Freeform 27"/>
          <p:cNvSpPr/>
          <p:nvPr/>
        </p:nvSpPr>
        <p:spPr>
          <a:xfrm>
            <a:off x="4960385" y="139649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1" name="Oval 70"/>
          <p:cNvSpPr/>
          <p:nvPr/>
        </p:nvSpPr>
        <p:spPr>
          <a:xfrm>
            <a:off x="4286028" y="580822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6" name="Freeform 45"/>
          <p:cNvSpPr/>
          <p:nvPr/>
        </p:nvSpPr>
        <p:spPr>
          <a:xfrm>
            <a:off x="10218158" y="60989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7" name="Oval 56"/>
          <p:cNvSpPr/>
          <p:nvPr/>
        </p:nvSpPr>
        <p:spPr>
          <a:xfrm>
            <a:off x="10291068" y="54774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9" name="Freeform 18"/>
          <p:cNvSpPr/>
          <p:nvPr/>
        </p:nvSpPr>
        <p:spPr>
          <a:xfrm>
            <a:off x="10375188" y="247950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0" name="Freeform 19"/>
          <p:cNvSpPr/>
          <p:nvPr/>
        </p:nvSpPr>
        <p:spPr>
          <a:xfrm>
            <a:off x="9738729" y="180549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1" name="Freeform 20"/>
          <p:cNvSpPr/>
          <p:nvPr/>
        </p:nvSpPr>
        <p:spPr>
          <a:xfrm>
            <a:off x="8972152" y="92698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2" name="Freeform 21"/>
          <p:cNvSpPr/>
          <p:nvPr/>
        </p:nvSpPr>
        <p:spPr>
          <a:xfrm>
            <a:off x="8334136" y="193099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6" name="Oval 55"/>
          <p:cNvSpPr/>
          <p:nvPr/>
        </p:nvSpPr>
        <p:spPr>
          <a:xfrm>
            <a:off x="9150979" y="136512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8" name="Oval 57"/>
          <p:cNvSpPr/>
          <p:nvPr/>
        </p:nvSpPr>
        <p:spPr>
          <a:xfrm>
            <a:off x="9941091" y="1785613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1" name="Oval 60"/>
          <p:cNvSpPr/>
          <p:nvPr/>
        </p:nvSpPr>
        <p:spPr>
          <a:xfrm>
            <a:off x="8475358" y="191885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2" name="Oval 61"/>
          <p:cNvSpPr/>
          <p:nvPr/>
        </p:nvSpPr>
        <p:spPr>
          <a:xfrm>
            <a:off x="10223825" y="277927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8" name="Freeform 17"/>
          <p:cNvSpPr/>
          <p:nvPr/>
        </p:nvSpPr>
        <p:spPr>
          <a:xfrm>
            <a:off x="9910493" y="338274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3" name="Freeform 22"/>
          <p:cNvSpPr/>
          <p:nvPr/>
        </p:nvSpPr>
        <p:spPr>
          <a:xfrm>
            <a:off x="8684449" y="3135628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0" name="Oval 59"/>
          <p:cNvSpPr/>
          <p:nvPr/>
        </p:nvSpPr>
        <p:spPr>
          <a:xfrm>
            <a:off x="8884687" y="311422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3" name="Oval 62"/>
          <p:cNvSpPr/>
          <p:nvPr/>
        </p:nvSpPr>
        <p:spPr>
          <a:xfrm>
            <a:off x="9738730" y="370174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5" name="Freeform 44"/>
          <p:cNvSpPr/>
          <p:nvPr/>
        </p:nvSpPr>
        <p:spPr>
          <a:xfrm>
            <a:off x="9102738" y="619559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" name="Freeform 12"/>
          <p:cNvSpPr/>
          <p:nvPr/>
        </p:nvSpPr>
        <p:spPr>
          <a:xfrm>
            <a:off x="9910493" y="545423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2" name="Freeform 31"/>
          <p:cNvSpPr/>
          <p:nvPr/>
        </p:nvSpPr>
        <p:spPr>
          <a:xfrm>
            <a:off x="8341390" y="479811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3" name="Freeform 32"/>
          <p:cNvSpPr/>
          <p:nvPr/>
        </p:nvSpPr>
        <p:spPr>
          <a:xfrm>
            <a:off x="7704930" y="412410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7" name="Oval 66"/>
          <p:cNvSpPr/>
          <p:nvPr/>
        </p:nvSpPr>
        <p:spPr>
          <a:xfrm>
            <a:off x="8312446" y="426234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8" name="Oval 67"/>
          <p:cNvSpPr/>
          <p:nvPr/>
        </p:nvSpPr>
        <p:spPr>
          <a:xfrm>
            <a:off x="10026434" y="454097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9" name="Oval 68"/>
          <p:cNvSpPr/>
          <p:nvPr/>
        </p:nvSpPr>
        <p:spPr>
          <a:xfrm>
            <a:off x="8196506" y="515210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6" name="Oval 75"/>
          <p:cNvSpPr/>
          <p:nvPr/>
        </p:nvSpPr>
        <p:spPr>
          <a:xfrm>
            <a:off x="9136816" y="613089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7" name="Oval 76"/>
          <p:cNvSpPr/>
          <p:nvPr/>
        </p:nvSpPr>
        <p:spPr>
          <a:xfrm>
            <a:off x="9874117" y="539979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3" name="Oval 132"/>
          <p:cNvSpPr/>
          <p:nvPr/>
        </p:nvSpPr>
        <p:spPr>
          <a:xfrm>
            <a:off x="10782174" y="619467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7" name="Freeform 26"/>
          <p:cNvSpPr/>
          <p:nvPr/>
        </p:nvSpPr>
        <p:spPr>
          <a:xfrm>
            <a:off x="5596844" y="2070500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3" name="Oval 52"/>
          <p:cNvSpPr/>
          <p:nvPr/>
        </p:nvSpPr>
        <p:spPr>
          <a:xfrm>
            <a:off x="6273159" y="2276549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1" name="Freeform 30"/>
          <p:cNvSpPr/>
          <p:nvPr/>
        </p:nvSpPr>
        <p:spPr>
          <a:xfrm>
            <a:off x="7876694" y="570135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4" name="Freeform 33"/>
          <p:cNvSpPr/>
          <p:nvPr/>
        </p:nvSpPr>
        <p:spPr>
          <a:xfrm>
            <a:off x="6938354" y="324559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5" name="Freeform 34"/>
          <p:cNvSpPr/>
          <p:nvPr/>
        </p:nvSpPr>
        <p:spPr>
          <a:xfrm>
            <a:off x="6650650" y="545423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6" name="Freeform 35"/>
          <p:cNvSpPr/>
          <p:nvPr/>
        </p:nvSpPr>
        <p:spPr>
          <a:xfrm>
            <a:off x="5665643" y="401963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7" name="Freeform 36"/>
          <p:cNvSpPr/>
          <p:nvPr/>
        </p:nvSpPr>
        <p:spPr>
          <a:xfrm>
            <a:off x="5021436" y="607151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1" name="Freeform 40"/>
          <p:cNvSpPr/>
          <p:nvPr/>
        </p:nvSpPr>
        <p:spPr>
          <a:xfrm>
            <a:off x="5346048" y="5074279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9" name="Oval 58"/>
          <p:cNvSpPr/>
          <p:nvPr/>
        </p:nvSpPr>
        <p:spPr>
          <a:xfrm>
            <a:off x="7076481" y="3198476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6" name="Oval 65"/>
          <p:cNvSpPr/>
          <p:nvPr/>
        </p:nvSpPr>
        <p:spPr>
          <a:xfrm>
            <a:off x="5921457" y="399034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2" name="Oval 71"/>
          <p:cNvSpPr/>
          <p:nvPr/>
        </p:nvSpPr>
        <p:spPr>
          <a:xfrm>
            <a:off x="5254701" y="602201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3" name="Oval 72"/>
          <p:cNvSpPr/>
          <p:nvPr/>
        </p:nvSpPr>
        <p:spPr>
          <a:xfrm>
            <a:off x="5248090" y="507428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4" name="Oval 73"/>
          <p:cNvSpPr/>
          <p:nvPr/>
        </p:nvSpPr>
        <p:spPr>
          <a:xfrm>
            <a:off x="6767037" y="5894033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5" name="Oval 74"/>
          <p:cNvSpPr/>
          <p:nvPr/>
        </p:nvSpPr>
        <p:spPr>
          <a:xfrm>
            <a:off x="7809615" y="613089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6" name="Freeform 25"/>
          <p:cNvSpPr/>
          <p:nvPr/>
        </p:nvSpPr>
        <p:spPr>
          <a:xfrm>
            <a:off x="4450353" y="247511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8" name="Freeform 37"/>
          <p:cNvSpPr/>
          <p:nvPr/>
        </p:nvSpPr>
        <p:spPr>
          <a:xfrm>
            <a:off x="3630546" y="547458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9" name="Freeform 38"/>
          <p:cNvSpPr/>
          <p:nvPr/>
        </p:nvSpPr>
        <p:spPr>
          <a:xfrm>
            <a:off x="4201765" y="415561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0" name="Freeform 39"/>
          <p:cNvSpPr/>
          <p:nvPr/>
        </p:nvSpPr>
        <p:spPr>
          <a:xfrm>
            <a:off x="3070673" y="3375690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2" name="Oval 51"/>
          <p:cNvSpPr/>
          <p:nvPr/>
        </p:nvSpPr>
        <p:spPr>
          <a:xfrm>
            <a:off x="5002555" y="305589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2" name="Freeform 41"/>
          <p:cNvSpPr/>
          <p:nvPr/>
        </p:nvSpPr>
        <p:spPr>
          <a:xfrm>
            <a:off x="3280619" y="477404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4" name="Oval 63"/>
          <p:cNvSpPr/>
          <p:nvPr/>
        </p:nvSpPr>
        <p:spPr>
          <a:xfrm>
            <a:off x="3709941" y="3737826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0" name="Oval 69"/>
          <p:cNvSpPr/>
          <p:nvPr/>
        </p:nvSpPr>
        <p:spPr>
          <a:xfrm>
            <a:off x="3892034" y="514562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1" name="Oval 50"/>
          <p:cNvSpPr/>
          <p:nvPr/>
        </p:nvSpPr>
        <p:spPr>
          <a:xfrm>
            <a:off x="3591641" y="277927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5" name="Oval 64"/>
          <p:cNvSpPr/>
          <p:nvPr/>
        </p:nvSpPr>
        <p:spPr>
          <a:xfrm>
            <a:off x="4824825" y="426234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3911334" y="5965656"/>
                <a:ext cx="72587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34" y="5965656"/>
                <a:ext cx="725874" cy="477054"/>
              </a:xfrm>
              <a:prstGeom prst="rect">
                <a:avLst/>
              </a:prstGeom>
              <a:blipFill>
                <a:blip r:embed="rId2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/>
          <p:cNvSpPr/>
          <p:nvPr/>
        </p:nvSpPr>
        <p:spPr>
          <a:xfrm>
            <a:off x="4193809" y="51798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5" name="Freeform 24"/>
          <p:cNvSpPr/>
          <p:nvPr/>
        </p:nvSpPr>
        <p:spPr>
          <a:xfrm>
            <a:off x="6967518" y="135125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4" name="Freeform 43"/>
          <p:cNvSpPr/>
          <p:nvPr/>
        </p:nvSpPr>
        <p:spPr>
          <a:xfrm>
            <a:off x="6015222" y="27086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8" name="Oval 47"/>
          <p:cNvSpPr/>
          <p:nvPr/>
        </p:nvSpPr>
        <p:spPr>
          <a:xfrm>
            <a:off x="6195063" y="74217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0" name="Oval 49"/>
          <p:cNvSpPr/>
          <p:nvPr/>
        </p:nvSpPr>
        <p:spPr>
          <a:xfrm>
            <a:off x="5600198" y="142122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4" name="Oval 53"/>
          <p:cNvSpPr/>
          <p:nvPr/>
        </p:nvSpPr>
        <p:spPr>
          <a:xfrm>
            <a:off x="7160735" y="180505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5" name="Oval 54"/>
          <p:cNvSpPr/>
          <p:nvPr/>
        </p:nvSpPr>
        <p:spPr>
          <a:xfrm>
            <a:off x="7909384" y="73957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3" name="Freeform 42"/>
          <p:cNvSpPr/>
          <p:nvPr/>
        </p:nvSpPr>
        <p:spPr>
          <a:xfrm>
            <a:off x="3086641" y="110413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4" name="Oval 13"/>
          <p:cNvSpPr/>
          <p:nvPr/>
        </p:nvSpPr>
        <p:spPr>
          <a:xfrm>
            <a:off x="4801644" y="79401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9" name="Oval 48"/>
          <p:cNvSpPr/>
          <p:nvPr/>
        </p:nvSpPr>
        <p:spPr>
          <a:xfrm>
            <a:off x="3725792" y="137731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0" name="Freeform 29"/>
          <p:cNvSpPr/>
          <p:nvPr/>
        </p:nvSpPr>
        <p:spPr>
          <a:xfrm>
            <a:off x="3224309" y="222799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8559" y="425843"/>
                <a:ext cx="102561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59" y="425843"/>
                <a:ext cx="1025611" cy="477054"/>
              </a:xfrm>
              <a:prstGeom prst="rect">
                <a:avLst/>
              </a:prstGeom>
              <a:blipFill>
                <a:blip r:embed="rId3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231555" y="1053671"/>
                <a:ext cx="164934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sz="2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nl-BE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55" y="1053671"/>
                <a:ext cx="1649342" cy="477054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508261" y="234782"/>
            <a:ext cx="7430847" cy="6138463"/>
          </a:xfrm>
          <a:custGeom>
            <a:avLst/>
            <a:gdLst>
              <a:gd name="connsiteX0" fmla="*/ 136982 w 7430847"/>
              <a:gd name="connsiteY0" fmla="*/ 2607272 h 6138463"/>
              <a:gd name="connsiteX1" fmla="*/ 2126420 w 7430847"/>
              <a:gd name="connsiteY1" fmla="*/ 1248029 h 6138463"/>
              <a:gd name="connsiteX2" fmla="*/ 3720442 w 7430847"/>
              <a:gd name="connsiteY2" fmla="*/ 1631088 h 6138463"/>
              <a:gd name="connsiteX3" fmla="*/ 2830755 w 7430847"/>
              <a:gd name="connsiteY3" fmla="*/ 2125359 h 6138463"/>
              <a:gd name="connsiteX4" fmla="*/ 3312669 w 7430847"/>
              <a:gd name="connsiteY4" fmla="*/ 5733532 h 6138463"/>
              <a:gd name="connsiteX5" fmla="*/ 4375350 w 7430847"/>
              <a:gd name="connsiteY5" fmla="*/ 5968310 h 6138463"/>
              <a:gd name="connsiteX6" fmla="*/ 4746053 w 7430847"/>
              <a:gd name="connsiteY6" fmla="*/ 4979769 h 6138463"/>
              <a:gd name="connsiteX7" fmla="*/ 6562496 w 7430847"/>
              <a:gd name="connsiteY7" fmla="*/ 4386645 h 6138463"/>
              <a:gd name="connsiteX8" fmla="*/ 6327717 w 7430847"/>
              <a:gd name="connsiteY8" fmla="*/ 3546386 h 6138463"/>
              <a:gd name="connsiteX9" fmla="*/ 5438031 w 7430847"/>
              <a:gd name="connsiteY9" fmla="*/ 2965618 h 6138463"/>
              <a:gd name="connsiteX10" fmla="*/ 4894334 w 7430847"/>
              <a:gd name="connsiteY10" fmla="*/ 4114796 h 6138463"/>
              <a:gd name="connsiteX11" fmla="*/ 5697523 w 7430847"/>
              <a:gd name="connsiteY11" fmla="*/ 5943596 h 6138463"/>
              <a:gd name="connsiteX12" fmla="*/ 6426571 w 7430847"/>
              <a:gd name="connsiteY12" fmla="*/ 5226904 h 6138463"/>
              <a:gd name="connsiteX13" fmla="*/ 4214712 w 7430847"/>
              <a:gd name="connsiteY13" fmla="*/ 4510213 h 6138463"/>
              <a:gd name="connsiteX14" fmla="*/ 3621588 w 7430847"/>
              <a:gd name="connsiteY14" fmla="*/ 3064472 h 6138463"/>
              <a:gd name="connsiteX15" fmla="*/ 5030258 w 7430847"/>
              <a:gd name="connsiteY15" fmla="*/ 1729942 h 6138463"/>
              <a:gd name="connsiteX16" fmla="*/ 5709880 w 7430847"/>
              <a:gd name="connsiteY16" fmla="*/ 1198602 h 6138463"/>
              <a:gd name="connsiteX17" fmla="*/ 4461847 w 7430847"/>
              <a:gd name="connsiteY17" fmla="*/ 580764 h 6138463"/>
              <a:gd name="connsiteX18" fmla="*/ 6846701 w 7430847"/>
              <a:gd name="connsiteY18" fmla="*/ 383056 h 6138463"/>
              <a:gd name="connsiteX19" fmla="*/ 7353328 w 7430847"/>
              <a:gd name="connsiteY19" fmla="*/ 6017737 h 6138463"/>
              <a:gd name="connsiteX20" fmla="*/ 6784917 w 7430847"/>
              <a:gd name="connsiteY20" fmla="*/ 2594915 h 6138463"/>
              <a:gd name="connsiteX21" fmla="*/ 1545653 w 7430847"/>
              <a:gd name="connsiteY21" fmla="*/ 2903834 h 6138463"/>
              <a:gd name="connsiteX22" fmla="*/ 2484766 w 7430847"/>
              <a:gd name="connsiteY22" fmla="*/ 3805877 h 6138463"/>
              <a:gd name="connsiteX23" fmla="*/ 1360301 w 7430847"/>
              <a:gd name="connsiteY23" fmla="*/ 4077726 h 6138463"/>
              <a:gd name="connsiteX24" fmla="*/ 1817501 w 7430847"/>
              <a:gd name="connsiteY24" fmla="*/ 4905629 h 6138463"/>
              <a:gd name="connsiteX25" fmla="*/ 6500712 w 7430847"/>
              <a:gd name="connsiteY25" fmla="*/ 1594018 h 6138463"/>
              <a:gd name="connsiteX26" fmla="*/ 5536885 w 7430847"/>
              <a:gd name="connsiteY26" fmla="*/ 1594018 h 6138463"/>
              <a:gd name="connsiteX27" fmla="*/ 2744258 w 7430847"/>
              <a:gd name="connsiteY27" fmla="*/ 568407 h 6138463"/>
              <a:gd name="connsiteX28" fmla="*/ 1360301 w 7430847"/>
              <a:gd name="connsiteY28" fmla="*/ 605477 h 6138463"/>
              <a:gd name="connsiteX29" fmla="*/ 272907 w 7430847"/>
              <a:gd name="connsiteY29" fmla="*/ 3546386 h 6138463"/>
              <a:gd name="connsiteX30" fmla="*/ 1829858 w 7430847"/>
              <a:gd name="connsiteY30" fmla="*/ 5844742 h 6138463"/>
              <a:gd name="connsiteX31" fmla="*/ 866031 w 7430847"/>
              <a:gd name="connsiteY31" fmla="*/ 5609964 h 6138463"/>
              <a:gd name="connsiteX32" fmla="*/ 458258 w 7430847"/>
              <a:gd name="connsiteY32" fmla="*/ 4967413 h 6138463"/>
              <a:gd name="connsiteX33" fmla="*/ 1088453 w 7430847"/>
              <a:gd name="connsiteY33" fmla="*/ 2248926 h 6138463"/>
              <a:gd name="connsiteX34" fmla="*/ 272907 w 7430847"/>
              <a:gd name="connsiteY34" fmla="*/ 1198602 h 6138463"/>
              <a:gd name="connsiteX35" fmla="*/ 136982 w 7430847"/>
              <a:gd name="connsiteY35" fmla="*/ 2607272 h 61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430847" h="6138463">
                <a:moveTo>
                  <a:pt x="136982" y="2607272"/>
                </a:moveTo>
                <a:cubicBezTo>
                  <a:pt x="445901" y="2615510"/>
                  <a:pt x="1529177" y="1410726"/>
                  <a:pt x="2126420" y="1248029"/>
                </a:cubicBezTo>
                <a:cubicBezTo>
                  <a:pt x="2723663" y="1085332"/>
                  <a:pt x="3603053" y="1484866"/>
                  <a:pt x="3720442" y="1631088"/>
                </a:cubicBezTo>
                <a:cubicBezTo>
                  <a:pt x="3837831" y="1777310"/>
                  <a:pt x="2898717" y="1441618"/>
                  <a:pt x="2830755" y="2125359"/>
                </a:cubicBezTo>
                <a:cubicBezTo>
                  <a:pt x="2762793" y="2809100"/>
                  <a:pt x="3055237" y="5093040"/>
                  <a:pt x="3312669" y="5733532"/>
                </a:cubicBezTo>
                <a:cubicBezTo>
                  <a:pt x="3570101" y="6374024"/>
                  <a:pt x="4136453" y="6093937"/>
                  <a:pt x="4375350" y="5968310"/>
                </a:cubicBezTo>
                <a:cubicBezTo>
                  <a:pt x="4614247" y="5842683"/>
                  <a:pt x="4381529" y="5243380"/>
                  <a:pt x="4746053" y="4979769"/>
                </a:cubicBezTo>
                <a:cubicBezTo>
                  <a:pt x="5110577" y="4716158"/>
                  <a:pt x="6298885" y="4625542"/>
                  <a:pt x="6562496" y="4386645"/>
                </a:cubicBezTo>
                <a:cubicBezTo>
                  <a:pt x="6826107" y="4147748"/>
                  <a:pt x="6515128" y="3783224"/>
                  <a:pt x="6327717" y="3546386"/>
                </a:cubicBezTo>
                <a:cubicBezTo>
                  <a:pt x="6140306" y="3309548"/>
                  <a:pt x="5676928" y="2870883"/>
                  <a:pt x="5438031" y="2965618"/>
                </a:cubicBezTo>
                <a:cubicBezTo>
                  <a:pt x="5199134" y="3060353"/>
                  <a:pt x="4851085" y="3618466"/>
                  <a:pt x="4894334" y="4114796"/>
                </a:cubicBezTo>
                <a:cubicBezTo>
                  <a:pt x="4937583" y="4611126"/>
                  <a:pt x="5442150" y="5758245"/>
                  <a:pt x="5697523" y="5943596"/>
                </a:cubicBezTo>
                <a:cubicBezTo>
                  <a:pt x="5952896" y="6128947"/>
                  <a:pt x="6673706" y="5465801"/>
                  <a:pt x="6426571" y="5226904"/>
                </a:cubicBezTo>
                <a:cubicBezTo>
                  <a:pt x="6179436" y="4988007"/>
                  <a:pt x="4682209" y="4870618"/>
                  <a:pt x="4214712" y="4510213"/>
                </a:cubicBezTo>
                <a:cubicBezTo>
                  <a:pt x="3747215" y="4149808"/>
                  <a:pt x="3485664" y="3527850"/>
                  <a:pt x="3621588" y="3064472"/>
                </a:cubicBezTo>
                <a:cubicBezTo>
                  <a:pt x="3757512" y="2601094"/>
                  <a:pt x="4682210" y="2040920"/>
                  <a:pt x="5030258" y="1729942"/>
                </a:cubicBezTo>
                <a:cubicBezTo>
                  <a:pt x="5378306" y="1418964"/>
                  <a:pt x="5804615" y="1390132"/>
                  <a:pt x="5709880" y="1198602"/>
                </a:cubicBezTo>
                <a:cubicBezTo>
                  <a:pt x="5615145" y="1007072"/>
                  <a:pt x="4272377" y="716688"/>
                  <a:pt x="4461847" y="580764"/>
                </a:cubicBezTo>
                <a:cubicBezTo>
                  <a:pt x="4651317" y="444840"/>
                  <a:pt x="6364788" y="-523106"/>
                  <a:pt x="6846701" y="383056"/>
                </a:cubicBezTo>
                <a:cubicBezTo>
                  <a:pt x="7328614" y="1289218"/>
                  <a:pt x="7363625" y="5649094"/>
                  <a:pt x="7353328" y="6017737"/>
                </a:cubicBezTo>
                <a:cubicBezTo>
                  <a:pt x="7343031" y="6386380"/>
                  <a:pt x="7752863" y="3113899"/>
                  <a:pt x="6784917" y="2594915"/>
                </a:cubicBezTo>
                <a:cubicBezTo>
                  <a:pt x="5816971" y="2075931"/>
                  <a:pt x="2262345" y="2702007"/>
                  <a:pt x="1545653" y="2903834"/>
                </a:cubicBezTo>
                <a:cubicBezTo>
                  <a:pt x="828961" y="3105661"/>
                  <a:pt x="2515658" y="3610228"/>
                  <a:pt x="2484766" y="3805877"/>
                </a:cubicBezTo>
                <a:cubicBezTo>
                  <a:pt x="2453874" y="4001526"/>
                  <a:pt x="1471512" y="3894434"/>
                  <a:pt x="1360301" y="4077726"/>
                </a:cubicBezTo>
                <a:cubicBezTo>
                  <a:pt x="1249090" y="4261018"/>
                  <a:pt x="960766" y="5319580"/>
                  <a:pt x="1817501" y="4905629"/>
                </a:cubicBezTo>
                <a:cubicBezTo>
                  <a:pt x="2674236" y="4491678"/>
                  <a:pt x="5880815" y="2145953"/>
                  <a:pt x="6500712" y="1594018"/>
                </a:cubicBezTo>
                <a:cubicBezTo>
                  <a:pt x="7120609" y="1042083"/>
                  <a:pt x="6162961" y="1764953"/>
                  <a:pt x="5536885" y="1594018"/>
                </a:cubicBezTo>
                <a:cubicBezTo>
                  <a:pt x="4910809" y="1423083"/>
                  <a:pt x="3440355" y="733164"/>
                  <a:pt x="2744258" y="568407"/>
                </a:cubicBezTo>
                <a:cubicBezTo>
                  <a:pt x="2048161" y="403650"/>
                  <a:pt x="1772193" y="109147"/>
                  <a:pt x="1360301" y="605477"/>
                </a:cubicBezTo>
                <a:cubicBezTo>
                  <a:pt x="948409" y="1101807"/>
                  <a:pt x="194648" y="2673175"/>
                  <a:pt x="272907" y="3546386"/>
                </a:cubicBezTo>
                <a:cubicBezTo>
                  <a:pt x="351166" y="4419597"/>
                  <a:pt x="1731004" y="5500812"/>
                  <a:pt x="1829858" y="5844742"/>
                </a:cubicBezTo>
                <a:cubicBezTo>
                  <a:pt x="1928712" y="6188672"/>
                  <a:pt x="1094631" y="5756185"/>
                  <a:pt x="866031" y="5609964"/>
                </a:cubicBezTo>
                <a:cubicBezTo>
                  <a:pt x="637431" y="5463743"/>
                  <a:pt x="421188" y="5527586"/>
                  <a:pt x="458258" y="4967413"/>
                </a:cubicBezTo>
                <a:cubicBezTo>
                  <a:pt x="495328" y="4407240"/>
                  <a:pt x="1119345" y="2877061"/>
                  <a:pt x="1088453" y="2248926"/>
                </a:cubicBezTo>
                <a:cubicBezTo>
                  <a:pt x="1057561" y="1620791"/>
                  <a:pt x="429426" y="1142996"/>
                  <a:pt x="272907" y="1198602"/>
                </a:cubicBezTo>
                <a:cubicBezTo>
                  <a:pt x="116388" y="1254208"/>
                  <a:pt x="-171937" y="2599034"/>
                  <a:pt x="136982" y="2607272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Freeform 16"/>
          <p:cNvSpPr/>
          <p:nvPr/>
        </p:nvSpPr>
        <p:spPr>
          <a:xfrm>
            <a:off x="10198197" y="440273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2" name="Freeform 131"/>
          <p:cNvSpPr/>
          <p:nvPr/>
        </p:nvSpPr>
        <p:spPr>
          <a:xfrm>
            <a:off x="10596022" y="623977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4" name="Freeform 23"/>
          <p:cNvSpPr/>
          <p:nvPr/>
        </p:nvSpPr>
        <p:spPr>
          <a:xfrm>
            <a:off x="7758728" y="30626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8" name="Freeform 27"/>
          <p:cNvSpPr/>
          <p:nvPr/>
        </p:nvSpPr>
        <p:spPr>
          <a:xfrm>
            <a:off x="4960385" y="139649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1" name="Oval 70"/>
          <p:cNvSpPr/>
          <p:nvPr/>
        </p:nvSpPr>
        <p:spPr>
          <a:xfrm>
            <a:off x="4286028" y="580822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6" name="Freeform 45"/>
          <p:cNvSpPr/>
          <p:nvPr/>
        </p:nvSpPr>
        <p:spPr>
          <a:xfrm>
            <a:off x="10218158" y="60989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7" name="Oval 56"/>
          <p:cNvSpPr/>
          <p:nvPr/>
        </p:nvSpPr>
        <p:spPr>
          <a:xfrm>
            <a:off x="10291068" y="54774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9" name="Freeform 18"/>
          <p:cNvSpPr/>
          <p:nvPr/>
        </p:nvSpPr>
        <p:spPr>
          <a:xfrm>
            <a:off x="10375188" y="247950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0" name="Freeform 19"/>
          <p:cNvSpPr/>
          <p:nvPr/>
        </p:nvSpPr>
        <p:spPr>
          <a:xfrm>
            <a:off x="9738729" y="180549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1" name="Freeform 20"/>
          <p:cNvSpPr/>
          <p:nvPr/>
        </p:nvSpPr>
        <p:spPr>
          <a:xfrm>
            <a:off x="8972152" y="92698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2" name="Freeform 21"/>
          <p:cNvSpPr/>
          <p:nvPr/>
        </p:nvSpPr>
        <p:spPr>
          <a:xfrm>
            <a:off x="8334136" y="193099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6" name="Oval 55"/>
          <p:cNvSpPr/>
          <p:nvPr/>
        </p:nvSpPr>
        <p:spPr>
          <a:xfrm>
            <a:off x="9150979" y="136512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8" name="Oval 57"/>
          <p:cNvSpPr/>
          <p:nvPr/>
        </p:nvSpPr>
        <p:spPr>
          <a:xfrm>
            <a:off x="9941091" y="1785613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1" name="Oval 60"/>
          <p:cNvSpPr/>
          <p:nvPr/>
        </p:nvSpPr>
        <p:spPr>
          <a:xfrm>
            <a:off x="8475358" y="191885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2" name="Oval 61"/>
          <p:cNvSpPr/>
          <p:nvPr/>
        </p:nvSpPr>
        <p:spPr>
          <a:xfrm>
            <a:off x="10223825" y="277927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8" name="Freeform 17"/>
          <p:cNvSpPr/>
          <p:nvPr/>
        </p:nvSpPr>
        <p:spPr>
          <a:xfrm>
            <a:off x="9910493" y="338274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3" name="Freeform 22"/>
          <p:cNvSpPr/>
          <p:nvPr/>
        </p:nvSpPr>
        <p:spPr>
          <a:xfrm>
            <a:off x="8684449" y="3135628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0" name="Oval 59"/>
          <p:cNvSpPr/>
          <p:nvPr/>
        </p:nvSpPr>
        <p:spPr>
          <a:xfrm>
            <a:off x="8884687" y="311422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3" name="Oval 62"/>
          <p:cNvSpPr/>
          <p:nvPr/>
        </p:nvSpPr>
        <p:spPr>
          <a:xfrm>
            <a:off x="9738730" y="370174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5" name="Freeform 44"/>
          <p:cNvSpPr/>
          <p:nvPr/>
        </p:nvSpPr>
        <p:spPr>
          <a:xfrm>
            <a:off x="9102738" y="619559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" name="Freeform 12"/>
          <p:cNvSpPr/>
          <p:nvPr/>
        </p:nvSpPr>
        <p:spPr>
          <a:xfrm>
            <a:off x="9910493" y="545423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2" name="Freeform 31"/>
          <p:cNvSpPr/>
          <p:nvPr/>
        </p:nvSpPr>
        <p:spPr>
          <a:xfrm>
            <a:off x="8341390" y="479811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3" name="Freeform 32"/>
          <p:cNvSpPr/>
          <p:nvPr/>
        </p:nvSpPr>
        <p:spPr>
          <a:xfrm>
            <a:off x="7704930" y="412410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7" name="Oval 66"/>
          <p:cNvSpPr/>
          <p:nvPr/>
        </p:nvSpPr>
        <p:spPr>
          <a:xfrm>
            <a:off x="8312446" y="426234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8" name="Oval 67"/>
          <p:cNvSpPr/>
          <p:nvPr/>
        </p:nvSpPr>
        <p:spPr>
          <a:xfrm>
            <a:off x="10026434" y="454097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9" name="Oval 68"/>
          <p:cNvSpPr/>
          <p:nvPr/>
        </p:nvSpPr>
        <p:spPr>
          <a:xfrm>
            <a:off x="8196506" y="515210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6" name="Oval 75"/>
          <p:cNvSpPr/>
          <p:nvPr/>
        </p:nvSpPr>
        <p:spPr>
          <a:xfrm>
            <a:off x="9136816" y="613089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7" name="Oval 76"/>
          <p:cNvSpPr/>
          <p:nvPr/>
        </p:nvSpPr>
        <p:spPr>
          <a:xfrm>
            <a:off x="9874117" y="539979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3" name="Oval 132"/>
          <p:cNvSpPr/>
          <p:nvPr/>
        </p:nvSpPr>
        <p:spPr>
          <a:xfrm>
            <a:off x="10782174" y="619467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7" name="Freeform 26"/>
          <p:cNvSpPr/>
          <p:nvPr/>
        </p:nvSpPr>
        <p:spPr>
          <a:xfrm>
            <a:off x="5596844" y="2070500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3" name="Oval 52"/>
          <p:cNvSpPr/>
          <p:nvPr/>
        </p:nvSpPr>
        <p:spPr>
          <a:xfrm>
            <a:off x="6273159" y="2276549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1" name="Freeform 30"/>
          <p:cNvSpPr/>
          <p:nvPr/>
        </p:nvSpPr>
        <p:spPr>
          <a:xfrm>
            <a:off x="7876694" y="570135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4" name="Freeform 33"/>
          <p:cNvSpPr/>
          <p:nvPr/>
        </p:nvSpPr>
        <p:spPr>
          <a:xfrm>
            <a:off x="6938354" y="324559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5" name="Freeform 34"/>
          <p:cNvSpPr/>
          <p:nvPr/>
        </p:nvSpPr>
        <p:spPr>
          <a:xfrm>
            <a:off x="6650650" y="545423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6" name="Freeform 35"/>
          <p:cNvSpPr/>
          <p:nvPr/>
        </p:nvSpPr>
        <p:spPr>
          <a:xfrm>
            <a:off x="5665643" y="401963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7" name="Freeform 36"/>
          <p:cNvSpPr/>
          <p:nvPr/>
        </p:nvSpPr>
        <p:spPr>
          <a:xfrm>
            <a:off x="5021436" y="607151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1" name="Freeform 40"/>
          <p:cNvSpPr/>
          <p:nvPr/>
        </p:nvSpPr>
        <p:spPr>
          <a:xfrm>
            <a:off x="5346048" y="5074279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9" name="Oval 58"/>
          <p:cNvSpPr/>
          <p:nvPr/>
        </p:nvSpPr>
        <p:spPr>
          <a:xfrm>
            <a:off x="7076481" y="3198476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6" name="Oval 65"/>
          <p:cNvSpPr/>
          <p:nvPr/>
        </p:nvSpPr>
        <p:spPr>
          <a:xfrm>
            <a:off x="5921457" y="399034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2" name="Oval 71"/>
          <p:cNvSpPr/>
          <p:nvPr/>
        </p:nvSpPr>
        <p:spPr>
          <a:xfrm>
            <a:off x="5254701" y="602201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3" name="Oval 72"/>
          <p:cNvSpPr/>
          <p:nvPr/>
        </p:nvSpPr>
        <p:spPr>
          <a:xfrm>
            <a:off x="5248090" y="507428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4" name="Oval 73"/>
          <p:cNvSpPr/>
          <p:nvPr/>
        </p:nvSpPr>
        <p:spPr>
          <a:xfrm>
            <a:off x="6767037" y="5894033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5" name="Oval 74"/>
          <p:cNvSpPr/>
          <p:nvPr/>
        </p:nvSpPr>
        <p:spPr>
          <a:xfrm>
            <a:off x="7809615" y="613089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6" name="Freeform 25"/>
          <p:cNvSpPr/>
          <p:nvPr/>
        </p:nvSpPr>
        <p:spPr>
          <a:xfrm>
            <a:off x="4450353" y="247511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8" name="Freeform 37"/>
          <p:cNvSpPr/>
          <p:nvPr/>
        </p:nvSpPr>
        <p:spPr>
          <a:xfrm>
            <a:off x="3630546" y="547458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9" name="Freeform 38"/>
          <p:cNvSpPr/>
          <p:nvPr/>
        </p:nvSpPr>
        <p:spPr>
          <a:xfrm>
            <a:off x="4201765" y="415561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0" name="Freeform 39"/>
          <p:cNvSpPr/>
          <p:nvPr/>
        </p:nvSpPr>
        <p:spPr>
          <a:xfrm>
            <a:off x="3070673" y="3375690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2" name="Oval 51"/>
          <p:cNvSpPr/>
          <p:nvPr/>
        </p:nvSpPr>
        <p:spPr>
          <a:xfrm>
            <a:off x="5002555" y="305589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2" name="Freeform 41"/>
          <p:cNvSpPr/>
          <p:nvPr/>
        </p:nvSpPr>
        <p:spPr>
          <a:xfrm>
            <a:off x="3280619" y="477404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4" name="Oval 63"/>
          <p:cNvSpPr/>
          <p:nvPr/>
        </p:nvSpPr>
        <p:spPr>
          <a:xfrm>
            <a:off x="3709941" y="3737826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0" name="Oval 69"/>
          <p:cNvSpPr/>
          <p:nvPr/>
        </p:nvSpPr>
        <p:spPr>
          <a:xfrm>
            <a:off x="3892034" y="514562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1" name="Oval 50"/>
          <p:cNvSpPr/>
          <p:nvPr/>
        </p:nvSpPr>
        <p:spPr>
          <a:xfrm>
            <a:off x="3591641" y="277927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5" name="Oval 64"/>
          <p:cNvSpPr/>
          <p:nvPr/>
        </p:nvSpPr>
        <p:spPr>
          <a:xfrm>
            <a:off x="4824825" y="426234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3911334" y="5965656"/>
                <a:ext cx="72587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34" y="5965656"/>
                <a:ext cx="725874" cy="477054"/>
              </a:xfrm>
              <a:prstGeom prst="rect">
                <a:avLst/>
              </a:prstGeom>
              <a:blipFill>
                <a:blip r:embed="rId2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/>
          <p:cNvSpPr/>
          <p:nvPr/>
        </p:nvSpPr>
        <p:spPr>
          <a:xfrm>
            <a:off x="4193809" y="51798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5" name="Freeform 24"/>
          <p:cNvSpPr/>
          <p:nvPr/>
        </p:nvSpPr>
        <p:spPr>
          <a:xfrm>
            <a:off x="6967518" y="135125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4" name="Freeform 43"/>
          <p:cNvSpPr/>
          <p:nvPr/>
        </p:nvSpPr>
        <p:spPr>
          <a:xfrm>
            <a:off x="6015222" y="27086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8" name="Oval 47"/>
          <p:cNvSpPr/>
          <p:nvPr/>
        </p:nvSpPr>
        <p:spPr>
          <a:xfrm>
            <a:off x="6195063" y="74217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0" name="Oval 49"/>
          <p:cNvSpPr/>
          <p:nvPr/>
        </p:nvSpPr>
        <p:spPr>
          <a:xfrm>
            <a:off x="5600198" y="142122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4" name="Oval 53"/>
          <p:cNvSpPr/>
          <p:nvPr/>
        </p:nvSpPr>
        <p:spPr>
          <a:xfrm>
            <a:off x="7160735" y="180505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5" name="Oval 54"/>
          <p:cNvSpPr/>
          <p:nvPr/>
        </p:nvSpPr>
        <p:spPr>
          <a:xfrm>
            <a:off x="7909384" y="73957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3" name="Freeform 42"/>
          <p:cNvSpPr/>
          <p:nvPr/>
        </p:nvSpPr>
        <p:spPr>
          <a:xfrm>
            <a:off x="3086641" y="110413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4" name="Oval 13"/>
          <p:cNvSpPr/>
          <p:nvPr/>
        </p:nvSpPr>
        <p:spPr>
          <a:xfrm>
            <a:off x="4801644" y="79401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9" name="Oval 48"/>
          <p:cNvSpPr/>
          <p:nvPr/>
        </p:nvSpPr>
        <p:spPr>
          <a:xfrm>
            <a:off x="3725792" y="137731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0" name="Freeform 29"/>
          <p:cNvSpPr/>
          <p:nvPr/>
        </p:nvSpPr>
        <p:spPr>
          <a:xfrm>
            <a:off x="3224309" y="222799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8559" y="425843"/>
                <a:ext cx="102561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59" y="425843"/>
                <a:ext cx="1025611" cy="477054"/>
              </a:xfrm>
              <a:prstGeom prst="rect">
                <a:avLst/>
              </a:prstGeom>
              <a:blipFill>
                <a:blip r:embed="rId3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231555" y="1053671"/>
                <a:ext cx="164934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sz="2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nl-BE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55" y="1053671"/>
                <a:ext cx="1649342" cy="477054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167537" y="6162432"/>
                <a:ext cx="2905200" cy="490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nl-BE" sz="2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nl-BE" sz="25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sz="25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nl-BE" sz="25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nl-BE" sz="25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bSup>
                              <m:r>
                                <a:rPr lang="nl-BE" sz="2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nl-BE" sz="2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nl-BE" sz="2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nl-BE" sz="2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537" y="6162432"/>
                <a:ext cx="2905200" cy="4900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80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730826" y="201668"/>
            <a:ext cx="8903139" cy="6094587"/>
          </a:xfrm>
          <a:custGeom>
            <a:avLst/>
            <a:gdLst>
              <a:gd name="connsiteX0" fmla="*/ 5115715 w 8903139"/>
              <a:gd name="connsiteY0" fmla="*/ 6001424 h 6094587"/>
              <a:gd name="connsiteX1" fmla="*/ 4386666 w 8903139"/>
              <a:gd name="connsiteY1" fmla="*/ 3109943 h 6094587"/>
              <a:gd name="connsiteX2" fmla="*/ 4065390 w 8903139"/>
              <a:gd name="connsiteY2" fmla="*/ 5754289 h 6094587"/>
              <a:gd name="connsiteX3" fmla="*/ 5795336 w 8903139"/>
              <a:gd name="connsiteY3" fmla="*/ 1775413 h 6094587"/>
              <a:gd name="connsiteX4" fmla="*/ 5647055 w 8903139"/>
              <a:gd name="connsiteY4" fmla="*/ 4123197 h 6094587"/>
              <a:gd name="connsiteX5" fmla="*/ 4485520 w 8903139"/>
              <a:gd name="connsiteY5" fmla="*/ 1676559 h 6094587"/>
              <a:gd name="connsiteX6" fmla="*/ 3262201 w 8903139"/>
              <a:gd name="connsiteY6" fmla="*/ 3851348 h 6094587"/>
              <a:gd name="connsiteX7" fmla="*/ 2310731 w 8903139"/>
              <a:gd name="connsiteY7" fmla="*/ 2949305 h 6094587"/>
              <a:gd name="connsiteX8" fmla="*/ 2150093 w 8903139"/>
              <a:gd name="connsiteY8" fmla="*/ 4123197 h 6094587"/>
              <a:gd name="connsiteX9" fmla="*/ 3608190 w 8903139"/>
              <a:gd name="connsiteY9" fmla="*/ 2133759 h 6094587"/>
              <a:gd name="connsiteX10" fmla="*/ 2916212 w 8903139"/>
              <a:gd name="connsiteY10" fmla="*/ 1281143 h 6094587"/>
              <a:gd name="connsiteX11" fmla="*/ 914417 w 8903139"/>
              <a:gd name="connsiteY11" fmla="*/ 2628029 h 6094587"/>
              <a:gd name="connsiteX12" fmla="*/ 2594936 w 8903139"/>
              <a:gd name="connsiteY12" fmla="*/ 4938743 h 6094587"/>
              <a:gd name="connsiteX13" fmla="*/ 2607293 w 8903139"/>
              <a:gd name="connsiteY13" fmla="*/ 5877856 h 6094587"/>
              <a:gd name="connsiteX14" fmla="*/ 1631109 w 8903139"/>
              <a:gd name="connsiteY14" fmla="*/ 5667791 h 6094587"/>
              <a:gd name="connsiteX15" fmla="*/ 1260406 w 8903139"/>
              <a:gd name="connsiteY15" fmla="*/ 5012883 h 6094587"/>
              <a:gd name="connsiteX16" fmla="*/ 2125379 w 8903139"/>
              <a:gd name="connsiteY16" fmla="*/ 650948 h 6094587"/>
              <a:gd name="connsiteX17" fmla="*/ 3583477 w 8903139"/>
              <a:gd name="connsiteY17" fmla="*/ 1034008 h 6094587"/>
              <a:gd name="connsiteX18" fmla="*/ 5226925 w 8903139"/>
              <a:gd name="connsiteY18" fmla="*/ 613878 h 6094587"/>
              <a:gd name="connsiteX19" fmla="*/ 3534050 w 8903139"/>
              <a:gd name="connsiteY19" fmla="*/ 613878 h 6094587"/>
              <a:gd name="connsiteX20" fmla="*/ 5424633 w 8903139"/>
              <a:gd name="connsiteY20" fmla="*/ 8397 h 6094587"/>
              <a:gd name="connsiteX21" fmla="*/ 7611779 w 8903139"/>
              <a:gd name="connsiteY21" fmla="*/ 403813 h 6094587"/>
              <a:gd name="connsiteX22" fmla="*/ 1964742 w 8903139"/>
              <a:gd name="connsiteY22" fmla="*/ 2207900 h 6094587"/>
              <a:gd name="connsiteX23" fmla="*/ 1050342 w 8903139"/>
              <a:gd name="connsiteY23" fmla="*/ 3616570 h 6094587"/>
              <a:gd name="connsiteX24" fmla="*/ 17 w 8903139"/>
              <a:gd name="connsiteY24" fmla="*/ 2109046 h 6094587"/>
              <a:gd name="connsiteX25" fmla="*/ 1075055 w 8903139"/>
              <a:gd name="connsiteY25" fmla="*/ 1219359 h 6094587"/>
              <a:gd name="connsiteX26" fmla="*/ 6499671 w 8903139"/>
              <a:gd name="connsiteY26" fmla="*/ 1219359 h 6094587"/>
              <a:gd name="connsiteX27" fmla="*/ 7290504 w 8903139"/>
              <a:gd name="connsiteY27" fmla="*/ 1664202 h 6094587"/>
              <a:gd name="connsiteX28" fmla="*/ 5535844 w 8903139"/>
              <a:gd name="connsiteY28" fmla="*/ 5012883 h 6094587"/>
              <a:gd name="connsiteX29" fmla="*/ 7549996 w 8903139"/>
              <a:gd name="connsiteY29" fmla="*/ 2640386 h 6094587"/>
              <a:gd name="connsiteX30" fmla="*/ 7080439 w 8903139"/>
              <a:gd name="connsiteY30" fmla="*/ 3554786 h 6094587"/>
              <a:gd name="connsiteX31" fmla="*/ 8872169 w 8903139"/>
              <a:gd name="connsiteY31" fmla="*/ 4741035 h 6094587"/>
              <a:gd name="connsiteX32" fmla="*/ 8143120 w 8903139"/>
              <a:gd name="connsiteY32" fmla="*/ 6050851 h 6094587"/>
              <a:gd name="connsiteX33" fmla="*/ 7204006 w 8903139"/>
              <a:gd name="connsiteY33" fmla="*/ 5284732 h 6094587"/>
              <a:gd name="connsiteX34" fmla="*/ 6450244 w 8903139"/>
              <a:gd name="connsiteY34" fmla="*/ 5964354 h 6094587"/>
              <a:gd name="connsiteX35" fmla="*/ 7302860 w 8903139"/>
              <a:gd name="connsiteY35" fmla="*/ 4407402 h 6094587"/>
              <a:gd name="connsiteX36" fmla="*/ 1223336 w 8903139"/>
              <a:gd name="connsiteY36" fmla="*/ 4988170 h 6094587"/>
              <a:gd name="connsiteX37" fmla="*/ 5301066 w 8903139"/>
              <a:gd name="connsiteY37" fmla="*/ 5346516 h 6094587"/>
              <a:gd name="connsiteX38" fmla="*/ 5115715 w 8903139"/>
              <a:gd name="connsiteY38" fmla="*/ 6001424 h 609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903139" h="6094587">
                <a:moveTo>
                  <a:pt x="5115715" y="6001424"/>
                </a:moveTo>
                <a:cubicBezTo>
                  <a:pt x="4963315" y="5628662"/>
                  <a:pt x="4561720" y="3151132"/>
                  <a:pt x="4386666" y="3109943"/>
                </a:cubicBezTo>
                <a:cubicBezTo>
                  <a:pt x="4211612" y="3068754"/>
                  <a:pt x="3830612" y="5976711"/>
                  <a:pt x="4065390" y="5754289"/>
                </a:cubicBezTo>
                <a:cubicBezTo>
                  <a:pt x="4300168" y="5531867"/>
                  <a:pt x="5531725" y="2047262"/>
                  <a:pt x="5795336" y="1775413"/>
                </a:cubicBezTo>
                <a:cubicBezTo>
                  <a:pt x="6058947" y="1503564"/>
                  <a:pt x="5865358" y="4139673"/>
                  <a:pt x="5647055" y="4123197"/>
                </a:cubicBezTo>
                <a:cubicBezTo>
                  <a:pt x="5428752" y="4106721"/>
                  <a:pt x="4882996" y="1721867"/>
                  <a:pt x="4485520" y="1676559"/>
                </a:cubicBezTo>
                <a:cubicBezTo>
                  <a:pt x="4088044" y="1631251"/>
                  <a:pt x="3624666" y="3639224"/>
                  <a:pt x="3262201" y="3851348"/>
                </a:cubicBezTo>
                <a:cubicBezTo>
                  <a:pt x="2899736" y="4063472"/>
                  <a:pt x="2496082" y="2903997"/>
                  <a:pt x="2310731" y="2949305"/>
                </a:cubicBezTo>
                <a:cubicBezTo>
                  <a:pt x="2125380" y="2994613"/>
                  <a:pt x="1933850" y="4259121"/>
                  <a:pt x="2150093" y="4123197"/>
                </a:cubicBezTo>
                <a:cubicBezTo>
                  <a:pt x="2366336" y="3987273"/>
                  <a:pt x="3480504" y="2607435"/>
                  <a:pt x="3608190" y="2133759"/>
                </a:cubicBezTo>
                <a:cubicBezTo>
                  <a:pt x="3735876" y="1660083"/>
                  <a:pt x="3365174" y="1198765"/>
                  <a:pt x="2916212" y="1281143"/>
                </a:cubicBezTo>
                <a:cubicBezTo>
                  <a:pt x="2467250" y="1363521"/>
                  <a:pt x="967963" y="2018429"/>
                  <a:pt x="914417" y="2628029"/>
                </a:cubicBezTo>
                <a:cubicBezTo>
                  <a:pt x="860871" y="3237629"/>
                  <a:pt x="2312790" y="4397105"/>
                  <a:pt x="2594936" y="4938743"/>
                </a:cubicBezTo>
                <a:cubicBezTo>
                  <a:pt x="2877082" y="5480381"/>
                  <a:pt x="2767931" y="5756348"/>
                  <a:pt x="2607293" y="5877856"/>
                </a:cubicBezTo>
                <a:cubicBezTo>
                  <a:pt x="2446655" y="5999364"/>
                  <a:pt x="1855590" y="5811953"/>
                  <a:pt x="1631109" y="5667791"/>
                </a:cubicBezTo>
                <a:cubicBezTo>
                  <a:pt x="1406628" y="5523629"/>
                  <a:pt x="1178028" y="5849023"/>
                  <a:pt x="1260406" y="5012883"/>
                </a:cubicBezTo>
                <a:cubicBezTo>
                  <a:pt x="1342784" y="4176742"/>
                  <a:pt x="1738200" y="1314094"/>
                  <a:pt x="2125379" y="650948"/>
                </a:cubicBezTo>
                <a:cubicBezTo>
                  <a:pt x="2512557" y="-12198"/>
                  <a:pt x="3066553" y="1040186"/>
                  <a:pt x="3583477" y="1034008"/>
                </a:cubicBezTo>
                <a:cubicBezTo>
                  <a:pt x="4100401" y="1027830"/>
                  <a:pt x="5235163" y="683900"/>
                  <a:pt x="5226925" y="613878"/>
                </a:cubicBezTo>
                <a:cubicBezTo>
                  <a:pt x="5218687" y="543856"/>
                  <a:pt x="3501099" y="714791"/>
                  <a:pt x="3534050" y="613878"/>
                </a:cubicBezTo>
                <a:cubicBezTo>
                  <a:pt x="3567001" y="512965"/>
                  <a:pt x="4745012" y="43408"/>
                  <a:pt x="5424633" y="8397"/>
                </a:cubicBezTo>
                <a:cubicBezTo>
                  <a:pt x="6104254" y="-26614"/>
                  <a:pt x="8188427" y="37229"/>
                  <a:pt x="7611779" y="403813"/>
                </a:cubicBezTo>
                <a:cubicBezTo>
                  <a:pt x="7035131" y="770397"/>
                  <a:pt x="3058315" y="1672440"/>
                  <a:pt x="1964742" y="2207900"/>
                </a:cubicBezTo>
                <a:cubicBezTo>
                  <a:pt x="871169" y="2743359"/>
                  <a:pt x="1377796" y="3633046"/>
                  <a:pt x="1050342" y="3616570"/>
                </a:cubicBezTo>
                <a:cubicBezTo>
                  <a:pt x="722888" y="3600094"/>
                  <a:pt x="-4102" y="2508581"/>
                  <a:pt x="17" y="2109046"/>
                </a:cubicBezTo>
                <a:cubicBezTo>
                  <a:pt x="4136" y="1709511"/>
                  <a:pt x="-8221" y="1367640"/>
                  <a:pt x="1075055" y="1219359"/>
                </a:cubicBezTo>
                <a:cubicBezTo>
                  <a:pt x="2158331" y="1071078"/>
                  <a:pt x="5463763" y="1145218"/>
                  <a:pt x="6499671" y="1219359"/>
                </a:cubicBezTo>
                <a:cubicBezTo>
                  <a:pt x="7535579" y="1293499"/>
                  <a:pt x="7451142" y="1031948"/>
                  <a:pt x="7290504" y="1664202"/>
                </a:cubicBezTo>
                <a:cubicBezTo>
                  <a:pt x="7129866" y="2296456"/>
                  <a:pt x="5492595" y="4850186"/>
                  <a:pt x="5535844" y="5012883"/>
                </a:cubicBezTo>
                <a:cubicBezTo>
                  <a:pt x="5579093" y="5175580"/>
                  <a:pt x="7292564" y="2883402"/>
                  <a:pt x="7549996" y="2640386"/>
                </a:cubicBezTo>
                <a:cubicBezTo>
                  <a:pt x="7807428" y="2397370"/>
                  <a:pt x="6860077" y="3204678"/>
                  <a:pt x="7080439" y="3554786"/>
                </a:cubicBezTo>
                <a:cubicBezTo>
                  <a:pt x="7300801" y="3904894"/>
                  <a:pt x="8695056" y="4325024"/>
                  <a:pt x="8872169" y="4741035"/>
                </a:cubicBezTo>
                <a:cubicBezTo>
                  <a:pt x="9049282" y="5157046"/>
                  <a:pt x="8421147" y="5960235"/>
                  <a:pt x="8143120" y="6050851"/>
                </a:cubicBezTo>
                <a:cubicBezTo>
                  <a:pt x="7865093" y="6141467"/>
                  <a:pt x="7486152" y="5299148"/>
                  <a:pt x="7204006" y="5284732"/>
                </a:cubicBezTo>
                <a:cubicBezTo>
                  <a:pt x="6921860" y="5270316"/>
                  <a:pt x="6433768" y="6110576"/>
                  <a:pt x="6450244" y="5964354"/>
                </a:cubicBezTo>
                <a:cubicBezTo>
                  <a:pt x="6466720" y="5818132"/>
                  <a:pt x="8174011" y="4570099"/>
                  <a:pt x="7302860" y="4407402"/>
                </a:cubicBezTo>
                <a:cubicBezTo>
                  <a:pt x="6431709" y="4244705"/>
                  <a:pt x="1556968" y="4831651"/>
                  <a:pt x="1223336" y="4988170"/>
                </a:cubicBezTo>
                <a:cubicBezTo>
                  <a:pt x="889704" y="5144689"/>
                  <a:pt x="4648217" y="5173521"/>
                  <a:pt x="5301066" y="5346516"/>
                </a:cubicBezTo>
                <a:cubicBezTo>
                  <a:pt x="5953915" y="5519510"/>
                  <a:pt x="5268115" y="6374186"/>
                  <a:pt x="5115715" y="6001424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Freeform 16"/>
          <p:cNvSpPr/>
          <p:nvPr/>
        </p:nvSpPr>
        <p:spPr>
          <a:xfrm>
            <a:off x="10198197" y="440273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2" name="Freeform 131"/>
          <p:cNvSpPr/>
          <p:nvPr/>
        </p:nvSpPr>
        <p:spPr>
          <a:xfrm>
            <a:off x="10596022" y="623977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4" name="Freeform 23"/>
          <p:cNvSpPr/>
          <p:nvPr/>
        </p:nvSpPr>
        <p:spPr>
          <a:xfrm>
            <a:off x="7758728" y="30626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8" name="Freeform 27"/>
          <p:cNvSpPr/>
          <p:nvPr/>
        </p:nvSpPr>
        <p:spPr>
          <a:xfrm>
            <a:off x="4960385" y="139649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1" name="Oval 70"/>
          <p:cNvSpPr/>
          <p:nvPr/>
        </p:nvSpPr>
        <p:spPr>
          <a:xfrm>
            <a:off x="4286028" y="580822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6" name="Freeform 45"/>
          <p:cNvSpPr/>
          <p:nvPr/>
        </p:nvSpPr>
        <p:spPr>
          <a:xfrm>
            <a:off x="10218158" y="60989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7" name="Oval 56"/>
          <p:cNvSpPr/>
          <p:nvPr/>
        </p:nvSpPr>
        <p:spPr>
          <a:xfrm>
            <a:off x="10291068" y="54774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9" name="Freeform 18"/>
          <p:cNvSpPr/>
          <p:nvPr/>
        </p:nvSpPr>
        <p:spPr>
          <a:xfrm>
            <a:off x="10375188" y="247950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0" name="Freeform 19"/>
          <p:cNvSpPr/>
          <p:nvPr/>
        </p:nvSpPr>
        <p:spPr>
          <a:xfrm>
            <a:off x="9738729" y="180549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1" name="Freeform 20"/>
          <p:cNvSpPr/>
          <p:nvPr/>
        </p:nvSpPr>
        <p:spPr>
          <a:xfrm>
            <a:off x="8972152" y="92698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2" name="Freeform 21"/>
          <p:cNvSpPr/>
          <p:nvPr/>
        </p:nvSpPr>
        <p:spPr>
          <a:xfrm>
            <a:off x="8334136" y="193099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6" name="Oval 55"/>
          <p:cNvSpPr/>
          <p:nvPr/>
        </p:nvSpPr>
        <p:spPr>
          <a:xfrm>
            <a:off x="9150979" y="136512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8" name="Oval 57"/>
          <p:cNvSpPr/>
          <p:nvPr/>
        </p:nvSpPr>
        <p:spPr>
          <a:xfrm>
            <a:off x="9941091" y="1785613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1" name="Oval 60"/>
          <p:cNvSpPr/>
          <p:nvPr/>
        </p:nvSpPr>
        <p:spPr>
          <a:xfrm>
            <a:off x="8475358" y="191885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2" name="Oval 61"/>
          <p:cNvSpPr/>
          <p:nvPr/>
        </p:nvSpPr>
        <p:spPr>
          <a:xfrm>
            <a:off x="10223825" y="277927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8" name="Freeform 17"/>
          <p:cNvSpPr/>
          <p:nvPr/>
        </p:nvSpPr>
        <p:spPr>
          <a:xfrm>
            <a:off x="9910493" y="338274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3" name="Freeform 22"/>
          <p:cNvSpPr/>
          <p:nvPr/>
        </p:nvSpPr>
        <p:spPr>
          <a:xfrm>
            <a:off x="8684449" y="3135628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0" name="Oval 59"/>
          <p:cNvSpPr/>
          <p:nvPr/>
        </p:nvSpPr>
        <p:spPr>
          <a:xfrm>
            <a:off x="8884687" y="311422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3" name="Oval 62"/>
          <p:cNvSpPr/>
          <p:nvPr/>
        </p:nvSpPr>
        <p:spPr>
          <a:xfrm>
            <a:off x="9738730" y="370174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5" name="Freeform 44"/>
          <p:cNvSpPr/>
          <p:nvPr/>
        </p:nvSpPr>
        <p:spPr>
          <a:xfrm>
            <a:off x="9102738" y="619559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" name="Freeform 12"/>
          <p:cNvSpPr/>
          <p:nvPr/>
        </p:nvSpPr>
        <p:spPr>
          <a:xfrm>
            <a:off x="9910493" y="545423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2" name="Freeform 31"/>
          <p:cNvSpPr/>
          <p:nvPr/>
        </p:nvSpPr>
        <p:spPr>
          <a:xfrm>
            <a:off x="8341390" y="479811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3" name="Freeform 32"/>
          <p:cNvSpPr/>
          <p:nvPr/>
        </p:nvSpPr>
        <p:spPr>
          <a:xfrm>
            <a:off x="7704930" y="412410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7" name="Oval 66"/>
          <p:cNvSpPr/>
          <p:nvPr/>
        </p:nvSpPr>
        <p:spPr>
          <a:xfrm>
            <a:off x="8312446" y="426234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8" name="Oval 67"/>
          <p:cNvSpPr/>
          <p:nvPr/>
        </p:nvSpPr>
        <p:spPr>
          <a:xfrm>
            <a:off x="10026434" y="454097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9" name="Oval 68"/>
          <p:cNvSpPr/>
          <p:nvPr/>
        </p:nvSpPr>
        <p:spPr>
          <a:xfrm>
            <a:off x="8196506" y="515210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6" name="Oval 75"/>
          <p:cNvSpPr/>
          <p:nvPr/>
        </p:nvSpPr>
        <p:spPr>
          <a:xfrm>
            <a:off x="9136816" y="613089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7" name="Oval 76"/>
          <p:cNvSpPr/>
          <p:nvPr/>
        </p:nvSpPr>
        <p:spPr>
          <a:xfrm>
            <a:off x="9874117" y="539979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3" name="Oval 132"/>
          <p:cNvSpPr/>
          <p:nvPr/>
        </p:nvSpPr>
        <p:spPr>
          <a:xfrm>
            <a:off x="10782174" y="619467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7" name="Freeform 26"/>
          <p:cNvSpPr/>
          <p:nvPr/>
        </p:nvSpPr>
        <p:spPr>
          <a:xfrm>
            <a:off x="5596844" y="2070500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3" name="Oval 52"/>
          <p:cNvSpPr/>
          <p:nvPr/>
        </p:nvSpPr>
        <p:spPr>
          <a:xfrm>
            <a:off x="6273159" y="2276549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1" name="Freeform 30"/>
          <p:cNvSpPr/>
          <p:nvPr/>
        </p:nvSpPr>
        <p:spPr>
          <a:xfrm>
            <a:off x="7876694" y="570135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4" name="Freeform 33"/>
          <p:cNvSpPr/>
          <p:nvPr/>
        </p:nvSpPr>
        <p:spPr>
          <a:xfrm>
            <a:off x="6938354" y="324559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5" name="Freeform 34"/>
          <p:cNvSpPr/>
          <p:nvPr/>
        </p:nvSpPr>
        <p:spPr>
          <a:xfrm>
            <a:off x="6650650" y="545423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6" name="Freeform 35"/>
          <p:cNvSpPr/>
          <p:nvPr/>
        </p:nvSpPr>
        <p:spPr>
          <a:xfrm>
            <a:off x="5665643" y="401963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7" name="Freeform 36"/>
          <p:cNvSpPr/>
          <p:nvPr/>
        </p:nvSpPr>
        <p:spPr>
          <a:xfrm>
            <a:off x="5021436" y="607151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1" name="Freeform 40"/>
          <p:cNvSpPr/>
          <p:nvPr/>
        </p:nvSpPr>
        <p:spPr>
          <a:xfrm>
            <a:off x="5346048" y="5074279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9" name="Oval 58"/>
          <p:cNvSpPr/>
          <p:nvPr/>
        </p:nvSpPr>
        <p:spPr>
          <a:xfrm>
            <a:off x="7076481" y="3198476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6" name="Oval 65"/>
          <p:cNvSpPr/>
          <p:nvPr/>
        </p:nvSpPr>
        <p:spPr>
          <a:xfrm>
            <a:off x="5921457" y="399034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2" name="Oval 71"/>
          <p:cNvSpPr/>
          <p:nvPr/>
        </p:nvSpPr>
        <p:spPr>
          <a:xfrm>
            <a:off x="5254701" y="602201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3" name="Oval 72"/>
          <p:cNvSpPr/>
          <p:nvPr/>
        </p:nvSpPr>
        <p:spPr>
          <a:xfrm>
            <a:off x="5248090" y="507428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4" name="Oval 73"/>
          <p:cNvSpPr/>
          <p:nvPr/>
        </p:nvSpPr>
        <p:spPr>
          <a:xfrm>
            <a:off x="6767037" y="5894033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5" name="Oval 74"/>
          <p:cNvSpPr/>
          <p:nvPr/>
        </p:nvSpPr>
        <p:spPr>
          <a:xfrm>
            <a:off x="7809615" y="613089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6" name="Freeform 25"/>
          <p:cNvSpPr/>
          <p:nvPr/>
        </p:nvSpPr>
        <p:spPr>
          <a:xfrm>
            <a:off x="4450353" y="247511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8" name="Freeform 37"/>
          <p:cNvSpPr/>
          <p:nvPr/>
        </p:nvSpPr>
        <p:spPr>
          <a:xfrm>
            <a:off x="3630546" y="547458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9" name="Freeform 38"/>
          <p:cNvSpPr/>
          <p:nvPr/>
        </p:nvSpPr>
        <p:spPr>
          <a:xfrm>
            <a:off x="4201765" y="415561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0" name="Freeform 39"/>
          <p:cNvSpPr/>
          <p:nvPr/>
        </p:nvSpPr>
        <p:spPr>
          <a:xfrm>
            <a:off x="3070673" y="3375690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2" name="Oval 51"/>
          <p:cNvSpPr/>
          <p:nvPr/>
        </p:nvSpPr>
        <p:spPr>
          <a:xfrm>
            <a:off x="5002555" y="305589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2" name="Freeform 41"/>
          <p:cNvSpPr/>
          <p:nvPr/>
        </p:nvSpPr>
        <p:spPr>
          <a:xfrm>
            <a:off x="3280619" y="477404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4" name="Oval 63"/>
          <p:cNvSpPr/>
          <p:nvPr/>
        </p:nvSpPr>
        <p:spPr>
          <a:xfrm>
            <a:off x="3709941" y="3737826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0" name="Oval 69"/>
          <p:cNvSpPr/>
          <p:nvPr/>
        </p:nvSpPr>
        <p:spPr>
          <a:xfrm>
            <a:off x="3892034" y="514562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1" name="Oval 50"/>
          <p:cNvSpPr/>
          <p:nvPr/>
        </p:nvSpPr>
        <p:spPr>
          <a:xfrm>
            <a:off x="3591641" y="277927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5" name="Oval 64"/>
          <p:cNvSpPr/>
          <p:nvPr/>
        </p:nvSpPr>
        <p:spPr>
          <a:xfrm>
            <a:off x="4824825" y="426234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3911334" y="5965656"/>
                <a:ext cx="72587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34" y="5965656"/>
                <a:ext cx="725874" cy="477054"/>
              </a:xfrm>
              <a:prstGeom prst="rect">
                <a:avLst/>
              </a:prstGeom>
              <a:blipFill>
                <a:blip r:embed="rId2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/>
          <p:cNvSpPr/>
          <p:nvPr/>
        </p:nvSpPr>
        <p:spPr>
          <a:xfrm>
            <a:off x="4193809" y="51798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5" name="Freeform 24"/>
          <p:cNvSpPr/>
          <p:nvPr/>
        </p:nvSpPr>
        <p:spPr>
          <a:xfrm>
            <a:off x="6967518" y="135125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4" name="Freeform 43"/>
          <p:cNvSpPr/>
          <p:nvPr/>
        </p:nvSpPr>
        <p:spPr>
          <a:xfrm>
            <a:off x="6015222" y="27086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8" name="Oval 47"/>
          <p:cNvSpPr/>
          <p:nvPr/>
        </p:nvSpPr>
        <p:spPr>
          <a:xfrm>
            <a:off x="6195063" y="74217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0" name="Oval 49"/>
          <p:cNvSpPr/>
          <p:nvPr/>
        </p:nvSpPr>
        <p:spPr>
          <a:xfrm>
            <a:off x="5600198" y="142122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4" name="Oval 53"/>
          <p:cNvSpPr/>
          <p:nvPr/>
        </p:nvSpPr>
        <p:spPr>
          <a:xfrm>
            <a:off x="7160735" y="180505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5" name="Oval 54"/>
          <p:cNvSpPr/>
          <p:nvPr/>
        </p:nvSpPr>
        <p:spPr>
          <a:xfrm>
            <a:off x="7909384" y="73957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3" name="Freeform 42"/>
          <p:cNvSpPr/>
          <p:nvPr/>
        </p:nvSpPr>
        <p:spPr>
          <a:xfrm>
            <a:off x="3086641" y="110413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4" name="Oval 13"/>
          <p:cNvSpPr/>
          <p:nvPr/>
        </p:nvSpPr>
        <p:spPr>
          <a:xfrm>
            <a:off x="4801644" y="79401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9" name="Oval 48"/>
          <p:cNvSpPr/>
          <p:nvPr/>
        </p:nvSpPr>
        <p:spPr>
          <a:xfrm>
            <a:off x="3725792" y="137731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0" name="Freeform 29"/>
          <p:cNvSpPr/>
          <p:nvPr/>
        </p:nvSpPr>
        <p:spPr>
          <a:xfrm>
            <a:off x="3224309" y="222799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8559" y="425843"/>
                <a:ext cx="102561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59" y="425843"/>
                <a:ext cx="1025611" cy="477054"/>
              </a:xfrm>
              <a:prstGeom prst="rect">
                <a:avLst/>
              </a:prstGeom>
              <a:blipFill>
                <a:blip r:embed="rId3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231555" y="1053671"/>
                <a:ext cx="164934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l-BE" sz="2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nl-BE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55" y="1053671"/>
                <a:ext cx="1649342" cy="477054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167537" y="6162432"/>
                <a:ext cx="2905200" cy="490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nl-BE" sz="2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nl-BE" sz="25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sz="25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nl-BE" sz="25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nl-BE" sz="25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bSup>
                              <m:r>
                                <a:rPr lang="nl-BE" sz="2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nl-BE" sz="2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nl-BE" sz="2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nl-BE" sz="2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537" y="6162432"/>
                <a:ext cx="2905200" cy="4900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19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730826" y="201668"/>
            <a:ext cx="8903139" cy="6094587"/>
          </a:xfrm>
          <a:custGeom>
            <a:avLst/>
            <a:gdLst>
              <a:gd name="connsiteX0" fmla="*/ 5115715 w 8903139"/>
              <a:gd name="connsiteY0" fmla="*/ 6001424 h 6094587"/>
              <a:gd name="connsiteX1" fmla="*/ 4386666 w 8903139"/>
              <a:gd name="connsiteY1" fmla="*/ 3109943 h 6094587"/>
              <a:gd name="connsiteX2" fmla="*/ 4065390 w 8903139"/>
              <a:gd name="connsiteY2" fmla="*/ 5754289 h 6094587"/>
              <a:gd name="connsiteX3" fmla="*/ 5795336 w 8903139"/>
              <a:gd name="connsiteY3" fmla="*/ 1775413 h 6094587"/>
              <a:gd name="connsiteX4" fmla="*/ 5647055 w 8903139"/>
              <a:gd name="connsiteY4" fmla="*/ 4123197 h 6094587"/>
              <a:gd name="connsiteX5" fmla="*/ 4485520 w 8903139"/>
              <a:gd name="connsiteY5" fmla="*/ 1676559 h 6094587"/>
              <a:gd name="connsiteX6" fmla="*/ 3262201 w 8903139"/>
              <a:gd name="connsiteY6" fmla="*/ 3851348 h 6094587"/>
              <a:gd name="connsiteX7" fmla="*/ 2310731 w 8903139"/>
              <a:gd name="connsiteY7" fmla="*/ 2949305 h 6094587"/>
              <a:gd name="connsiteX8" fmla="*/ 2150093 w 8903139"/>
              <a:gd name="connsiteY8" fmla="*/ 4123197 h 6094587"/>
              <a:gd name="connsiteX9" fmla="*/ 3608190 w 8903139"/>
              <a:gd name="connsiteY9" fmla="*/ 2133759 h 6094587"/>
              <a:gd name="connsiteX10" fmla="*/ 2916212 w 8903139"/>
              <a:gd name="connsiteY10" fmla="*/ 1281143 h 6094587"/>
              <a:gd name="connsiteX11" fmla="*/ 914417 w 8903139"/>
              <a:gd name="connsiteY11" fmla="*/ 2628029 h 6094587"/>
              <a:gd name="connsiteX12" fmla="*/ 2594936 w 8903139"/>
              <a:gd name="connsiteY12" fmla="*/ 4938743 h 6094587"/>
              <a:gd name="connsiteX13" fmla="*/ 2607293 w 8903139"/>
              <a:gd name="connsiteY13" fmla="*/ 5877856 h 6094587"/>
              <a:gd name="connsiteX14" fmla="*/ 1631109 w 8903139"/>
              <a:gd name="connsiteY14" fmla="*/ 5667791 h 6094587"/>
              <a:gd name="connsiteX15" fmla="*/ 1260406 w 8903139"/>
              <a:gd name="connsiteY15" fmla="*/ 5012883 h 6094587"/>
              <a:gd name="connsiteX16" fmla="*/ 2125379 w 8903139"/>
              <a:gd name="connsiteY16" fmla="*/ 650948 h 6094587"/>
              <a:gd name="connsiteX17" fmla="*/ 3583477 w 8903139"/>
              <a:gd name="connsiteY17" fmla="*/ 1034008 h 6094587"/>
              <a:gd name="connsiteX18" fmla="*/ 5226925 w 8903139"/>
              <a:gd name="connsiteY18" fmla="*/ 613878 h 6094587"/>
              <a:gd name="connsiteX19" fmla="*/ 3534050 w 8903139"/>
              <a:gd name="connsiteY19" fmla="*/ 613878 h 6094587"/>
              <a:gd name="connsiteX20" fmla="*/ 5424633 w 8903139"/>
              <a:gd name="connsiteY20" fmla="*/ 8397 h 6094587"/>
              <a:gd name="connsiteX21" fmla="*/ 7611779 w 8903139"/>
              <a:gd name="connsiteY21" fmla="*/ 403813 h 6094587"/>
              <a:gd name="connsiteX22" fmla="*/ 1964742 w 8903139"/>
              <a:gd name="connsiteY22" fmla="*/ 2207900 h 6094587"/>
              <a:gd name="connsiteX23" fmla="*/ 1050342 w 8903139"/>
              <a:gd name="connsiteY23" fmla="*/ 3616570 h 6094587"/>
              <a:gd name="connsiteX24" fmla="*/ 17 w 8903139"/>
              <a:gd name="connsiteY24" fmla="*/ 2109046 h 6094587"/>
              <a:gd name="connsiteX25" fmla="*/ 1075055 w 8903139"/>
              <a:gd name="connsiteY25" fmla="*/ 1219359 h 6094587"/>
              <a:gd name="connsiteX26" fmla="*/ 6499671 w 8903139"/>
              <a:gd name="connsiteY26" fmla="*/ 1219359 h 6094587"/>
              <a:gd name="connsiteX27" fmla="*/ 7290504 w 8903139"/>
              <a:gd name="connsiteY27" fmla="*/ 1664202 h 6094587"/>
              <a:gd name="connsiteX28" fmla="*/ 5535844 w 8903139"/>
              <a:gd name="connsiteY28" fmla="*/ 5012883 h 6094587"/>
              <a:gd name="connsiteX29" fmla="*/ 7549996 w 8903139"/>
              <a:gd name="connsiteY29" fmla="*/ 2640386 h 6094587"/>
              <a:gd name="connsiteX30" fmla="*/ 7080439 w 8903139"/>
              <a:gd name="connsiteY30" fmla="*/ 3554786 h 6094587"/>
              <a:gd name="connsiteX31" fmla="*/ 8872169 w 8903139"/>
              <a:gd name="connsiteY31" fmla="*/ 4741035 h 6094587"/>
              <a:gd name="connsiteX32" fmla="*/ 8143120 w 8903139"/>
              <a:gd name="connsiteY32" fmla="*/ 6050851 h 6094587"/>
              <a:gd name="connsiteX33" fmla="*/ 7204006 w 8903139"/>
              <a:gd name="connsiteY33" fmla="*/ 5284732 h 6094587"/>
              <a:gd name="connsiteX34" fmla="*/ 6450244 w 8903139"/>
              <a:gd name="connsiteY34" fmla="*/ 5964354 h 6094587"/>
              <a:gd name="connsiteX35" fmla="*/ 7302860 w 8903139"/>
              <a:gd name="connsiteY35" fmla="*/ 4407402 h 6094587"/>
              <a:gd name="connsiteX36" fmla="*/ 1223336 w 8903139"/>
              <a:gd name="connsiteY36" fmla="*/ 4988170 h 6094587"/>
              <a:gd name="connsiteX37" fmla="*/ 5301066 w 8903139"/>
              <a:gd name="connsiteY37" fmla="*/ 5346516 h 6094587"/>
              <a:gd name="connsiteX38" fmla="*/ 5115715 w 8903139"/>
              <a:gd name="connsiteY38" fmla="*/ 6001424 h 609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903139" h="6094587">
                <a:moveTo>
                  <a:pt x="5115715" y="6001424"/>
                </a:moveTo>
                <a:cubicBezTo>
                  <a:pt x="4963315" y="5628662"/>
                  <a:pt x="4561720" y="3151132"/>
                  <a:pt x="4386666" y="3109943"/>
                </a:cubicBezTo>
                <a:cubicBezTo>
                  <a:pt x="4211612" y="3068754"/>
                  <a:pt x="3830612" y="5976711"/>
                  <a:pt x="4065390" y="5754289"/>
                </a:cubicBezTo>
                <a:cubicBezTo>
                  <a:pt x="4300168" y="5531867"/>
                  <a:pt x="5531725" y="2047262"/>
                  <a:pt x="5795336" y="1775413"/>
                </a:cubicBezTo>
                <a:cubicBezTo>
                  <a:pt x="6058947" y="1503564"/>
                  <a:pt x="5865358" y="4139673"/>
                  <a:pt x="5647055" y="4123197"/>
                </a:cubicBezTo>
                <a:cubicBezTo>
                  <a:pt x="5428752" y="4106721"/>
                  <a:pt x="4882996" y="1721867"/>
                  <a:pt x="4485520" y="1676559"/>
                </a:cubicBezTo>
                <a:cubicBezTo>
                  <a:pt x="4088044" y="1631251"/>
                  <a:pt x="3624666" y="3639224"/>
                  <a:pt x="3262201" y="3851348"/>
                </a:cubicBezTo>
                <a:cubicBezTo>
                  <a:pt x="2899736" y="4063472"/>
                  <a:pt x="2496082" y="2903997"/>
                  <a:pt x="2310731" y="2949305"/>
                </a:cubicBezTo>
                <a:cubicBezTo>
                  <a:pt x="2125380" y="2994613"/>
                  <a:pt x="1933850" y="4259121"/>
                  <a:pt x="2150093" y="4123197"/>
                </a:cubicBezTo>
                <a:cubicBezTo>
                  <a:pt x="2366336" y="3987273"/>
                  <a:pt x="3480504" y="2607435"/>
                  <a:pt x="3608190" y="2133759"/>
                </a:cubicBezTo>
                <a:cubicBezTo>
                  <a:pt x="3735876" y="1660083"/>
                  <a:pt x="3365174" y="1198765"/>
                  <a:pt x="2916212" y="1281143"/>
                </a:cubicBezTo>
                <a:cubicBezTo>
                  <a:pt x="2467250" y="1363521"/>
                  <a:pt x="967963" y="2018429"/>
                  <a:pt x="914417" y="2628029"/>
                </a:cubicBezTo>
                <a:cubicBezTo>
                  <a:pt x="860871" y="3237629"/>
                  <a:pt x="2312790" y="4397105"/>
                  <a:pt x="2594936" y="4938743"/>
                </a:cubicBezTo>
                <a:cubicBezTo>
                  <a:pt x="2877082" y="5480381"/>
                  <a:pt x="2767931" y="5756348"/>
                  <a:pt x="2607293" y="5877856"/>
                </a:cubicBezTo>
                <a:cubicBezTo>
                  <a:pt x="2446655" y="5999364"/>
                  <a:pt x="1855590" y="5811953"/>
                  <a:pt x="1631109" y="5667791"/>
                </a:cubicBezTo>
                <a:cubicBezTo>
                  <a:pt x="1406628" y="5523629"/>
                  <a:pt x="1178028" y="5849023"/>
                  <a:pt x="1260406" y="5012883"/>
                </a:cubicBezTo>
                <a:cubicBezTo>
                  <a:pt x="1342784" y="4176742"/>
                  <a:pt x="1738200" y="1314094"/>
                  <a:pt x="2125379" y="650948"/>
                </a:cubicBezTo>
                <a:cubicBezTo>
                  <a:pt x="2512557" y="-12198"/>
                  <a:pt x="3066553" y="1040186"/>
                  <a:pt x="3583477" y="1034008"/>
                </a:cubicBezTo>
                <a:cubicBezTo>
                  <a:pt x="4100401" y="1027830"/>
                  <a:pt x="5235163" y="683900"/>
                  <a:pt x="5226925" y="613878"/>
                </a:cubicBezTo>
                <a:cubicBezTo>
                  <a:pt x="5218687" y="543856"/>
                  <a:pt x="3501099" y="714791"/>
                  <a:pt x="3534050" y="613878"/>
                </a:cubicBezTo>
                <a:cubicBezTo>
                  <a:pt x="3567001" y="512965"/>
                  <a:pt x="4745012" y="43408"/>
                  <a:pt x="5424633" y="8397"/>
                </a:cubicBezTo>
                <a:cubicBezTo>
                  <a:pt x="6104254" y="-26614"/>
                  <a:pt x="8188427" y="37229"/>
                  <a:pt x="7611779" y="403813"/>
                </a:cubicBezTo>
                <a:cubicBezTo>
                  <a:pt x="7035131" y="770397"/>
                  <a:pt x="3058315" y="1672440"/>
                  <a:pt x="1964742" y="2207900"/>
                </a:cubicBezTo>
                <a:cubicBezTo>
                  <a:pt x="871169" y="2743359"/>
                  <a:pt x="1377796" y="3633046"/>
                  <a:pt x="1050342" y="3616570"/>
                </a:cubicBezTo>
                <a:cubicBezTo>
                  <a:pt x="722888" y="3600094"/>
                  <a:pt x="-4102" y="2508581"/>
                  <a:pt x="17" y="2109046"/>
                </a:cubicBezTo>
                <a:cubicBezTo>
                  <a:pt x="4136" y="1709511"/>
                  <a:pt x="-8221" y="1367640"/>
                  <a:pt x="1075055" y="1219359"/>
                </a:cubicBezTo>
                <a:cubicBezTo>
                  <a:pt x="2158331" y="1071078"/>
                  <a:pt x="5463763" y="1145218"/>
                  <a:pt x="6499671" y="1219359"/>
                </a:cubicBezTo>
                <a:cubicBezTo>
                  <a:pt x="7535579" y="1293499"/>
                  <a:pt x="7451142" y="1031948"/>
                  <a:pt x="7290504" y="1664202"/>
                </a:cubicBezTo>
                <a:cubicBezTo>
                  <a:pt x="7129866" y="2296456"/>
                  <a:pt x="5492595" y="4850186"/>
                  <a:pt x="5535844" y="5012883"/>
                </a:cubicBezTo>
                <a:cubicBezTo>
                  <a:pt x="5579093" y="5175580"/>
                  <a:pt x="7292564" y="2883402"/>
                  <a:pt x="7549996" y="2640386"/>
                </a:cubicBezTo>
                <a:cubicBezTo>
                  <a:pt x="7807428" y="2397370"/>
                  <a:pt x="6860077" y="3204678"/>
                  <a:pt x="7080439" y="3554786"/>
                </a:cubicBezTo>
                <a:cubicBezTo>
                  <a:pt x="7300801" y="3904894"/>
                  <a:pt x="8695056" y="4325024"/>
                  <a:pt x="8872169" y="4741035"/>
                </a:cubicBezTo>
                <a:cubicBezTo>
                  <a:pt x="9049282" y="5157046"/>
                  <a:pt x="8421147" y="5960235"/>
                  <a:pt x="8143120" y="6050851"/>
                </a:cubicBezTo>
                <a:cubicBezTo>
                  <a:pt x="7865093" y="6141467"/>
                  <a:pt x="7486152" y="5299148"/>
                  <a:pt x="7204006" y="5284732"/>
                </a:cubicBezTo>
                <a:cubicBezTo>
                  <a:pt x="6921860" y="5270316"/>
                  <a:pt x="6433768" y="6110576"/>
                  <a:pt x="6450244" y="5964354"/>
                </a:cubicBezTo>
                <a:cubicBezTo>
                  <a:pt x="6466720" y="5818132"/>
                  <a:pt x="8174011" y="4570099"/>
                  <a:pt x="7302860" y="4407402"/>
                </a:cubicBezTo>
                <a:cubicBezTo>
                  <a:pt x="6431709" y="4244705"/>
                  <a:pt x="1556968" y="4831651"/>
                  <a:pt x="1223336" y="4988170"/>
                </a:cubicBezTo>
                <a:cubicBezTo>
                  <a:pt x="889704" y="5144689"/>
                  <a:pt x="4648217" y="5173521"/>
                  <a:pt x="5301066" y="5346516"/>
                </a:cubicBezTo>
                <a:cubicBezTo>
                  <a:pt x="5953915" y="5519510"/>
                  <a:pt x="5268115" y="6374186"/>
                  <a:pt x="5115715" y="6001424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Freeform 16"/>
          <p:cNvSpPr/>
          <p:nvPr/>
        </p:nvSpPr>
        <p:spPr>
          <a:xfrm>
            <a:off x="10198197" y="440273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2" name="Freeform 131"/>
          <p:cNvSpPr/>
          <p:nvPr/>
        </p:nvSpPr>
        <p:spPr>
          <a:xfrm>
            <a:off x="10596022" y="623977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4" name="Freeform 23"/>
          <p:cNvSpPr/>
          <p:nvPr/>
        </p:nvSpPr>
        <p:spPr>
          <a:xfrm>
            <a:off x="7758728" y="30626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8" name="Freeform 27"/>
          <p:cNvSpPr/>
          <p:nvPr/>
        </p:nvSpPr>
        <p:spPr>
          <a:xfrm>
            <a:off x="4960385" y="139649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1" name="Oval 70"/>
          <p:cNvSpPr/>
          <p:nvPr/>
        </p:nvSpPr>
        <p:spPr>
          <a:xfrm>
            <a:off x="4286028" y="580822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6" name="Freeform 45"/>
          <p:cNvSpPr/>
          <p:nvPr/>
        </p:nvSpPr>
        <p:spPr>
          <a:xfrm>
            <a:off x="10218158" y="60989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7" name="Oval 56"/>
          <p:cNvSpPr/>
          <p:nvPr/>
        </p:nvSpPr>
        <p:spPr>
          <a:xfrm>
            <a:off x="10291068" y="54774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9" name="Freeform 18"/>
          <p:cNvSpPr/>
          <p:nvPr/>
        </p:nvSpPr>
        <p:spPr>
          <a:xfrm>
            <a:off x="10375188" y="247950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0" name="Freeform 19"/>
          <p:cNvSpPr/>
          <p:nvPr/>
        </p:nvSpPr>
        <p:spPr>
          <a:xfrm>
            <a:off x="9738729" y="180549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1" name="Freeform 20"/>
          <p:cNvSpPr/>
          <p:nvPr/>
        </p:nvSpPr>
        <p:spPr>
          <a:xfrm>
            <a:off x="8972152" y="92698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2" name="Freeform 21"/>
          <p:cNvSpPr/>
          <p:nvPr/>
        </p:nvSpPr>
        <p:spPr>
          <a:xfrm>
            <a:off x="8334136" y="193099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6" name="Oval 55"/>
          <p:cNvSpPr/>
          <p:nvPr/>
        </p:nvSpPr>
        <p:spPr>
          <a:xfrm>
            <a:off x="9150979" y="136512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8" name="Oval 57"/>
          <p:cNvSpPr/>
          <p:nvPr/>
        </p:nvSpPr>
        <p:spPr>
          <a:xfrm>
            <a:off x="9941091" y="1785613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1" name="Oval 60"/>
          <p:cNvSpPr/>
          <p:nvPr/>
        </p:nvSpPr>
        <p:spPr>
          <a:xfrm>
            <a:off x="8475358" y="191885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2" name="Oval 61"/>
          <p:cNvSpPr/>
          <p:nvPr/>
        </p:nvSpPr>
        <p:spPr>
          <a:xfrm>
            <a:off x="10223825" y="277927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8" name="Freeform 17"/>
          <p:cNvSpPr/>
          <p:nvPr/>
        </p:nvSpPr>
        <p:spPr>
          <a:xfrm>
            <a:off x="9910493" y="338274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3" name="Freeform 22"/>
          <p:cNvSpPr/>
          <p:nvPr/>
        </p:nvSpPr>
        <p:spPr>
          <a:xfrm>
            <a:off x="8684449" y="3135628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0" name="Oval 59"/>
          <p:cNvSpPr/>
          <p:nvPr/>
        </p:nvSpPr>
        <p:spPr>
          <a:xfrm>
            <a:off x="8884687" y="311422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3" name="Oval 62"/>
          <p:cNvSpPr/>
          <p:nvPr/>
        </p:nvSpPr>
        <p:spPr>
          <a:xfrm>
            <a:off x="9738730" y="370174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5" name="Freeform 44"/>
          <p:cNvSpPr/>
          <p:nvPr/>
        </p:nvSpPr>
        <p:spPr>
          <a:xfrm>
            <a:off x="9102738" y="619559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" name="Freeform 12"/>
          <p:cNvSpPr/>
          <p:nvPr/>
        </p:nvSpPr>
        <p:spPr>
          <a:xfrm>
            <a:off x="9910493" y="545423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2" name="Freeform 31"/>
          <p:cNvSpPr/>
          <p:nvPr/>
        </p:nvSpPr>
        <p:spPr>
          <a:xfrm>
            <a:off x="8341390" y="479811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3" name="Freeform 32"/>
          <p:cNvSpPr/>
          <p:nvPr/>
        </p:nvSpPr>
        <p:spPr>
          <a:xfrm>
            <a:off x="7704930" y="412410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7" name="Oval 66"/>
          <p:cNvSpPr/>
          <p:nvPr/>
        </p:nvSpPr>
        <p:spPr>
          <a:xfrm>
            <a:off x="8312446" y="426234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8" name="Oval 67"/>
          <p:cNvSpPr/>
          <p:nvPr/>
        </p:nvSpPr>
        <p:spPr>
          <a:xfrm>
            <a:off x="10026434" y="454097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9" name="Oval 68"/>
          <p:cNvSpPr/>
          <p:nvPr/>
        </p:nvSpPr>
        <p:spPr>
          <a:xfrm>
            <a:off x="8196506" y="515210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6" name="Oval 75"/>
          <p:cNvSpPr/>
          <p:nvPr/>
        </p:nvSpPr>
        <p:spPr>
          <a:xfrm>
            <a:off x="9136816" y="613089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7" name="Oval 76"/>
          <p:cNvSpPr/>
          <p:nvPr/>
        </p:nvSpPr>
        <p:spPr>
          <a:xfrm>
            <a:off x="9874117" y="539979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3" name="Oval 132"/>
          <p:cNvSpPr/>
          <p:nvPr/>
        </p:nvSpPr>
        <p:spPr>
          <a:xfrm>
            <a:off x="10782174" y="619467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7" name="Freeform 26"/>
          <p:cNvSpPr/>
          <p:nvPr/>
        </p:nvSpPr>
        <p:spPr>
          <a:xfrm>
            <a:off x="5596844" y="2070500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3" name="Oval 52"/>
          <p:cNvSpPr/>
          <p:nvPr/>
        </p:nvSpPr>
        <p:spPr>
          <a:xfrm>
            <a:off x="6273159" y="2276549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1" name="Freeform 30"/>
          <p:cNvSpPr/>
          <p:nvPr/>
        </p:nvSpPr>
        <p:spPr>
          <a:xfrm>
            <a:off x="7876694" y="570135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4" name="Freeform 33"/>
          <p:cNvSpPr/>
          <p:nvPr/>
        </p:nvSpPr>
        <p:spPr>
          <a:xfrm>
            <a:off x="6938354" y="324559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5" name="Freeform 34"/>
          <p:cNvSpPr/>
          <p:nvPr/>
        </p:nvSpPr>
        <p:spPr>
          <a:xfrm>
            <a:off x="6650650" y="545423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6" name="Freeform 35"/>
          <p:cNvSpPr/>
          <p:nvPr/>
        </p:nvSpPr>
        <p:spPr>
          <a:xfrm>
            <a:off x="5665643" y="401963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7" name="Freeform 36"/>
          <p:cNvSpPr/>
          <p:nvPr/>
        </p:nvSpPr>
        <p:spPr>
          <a:xfrm>
            <a:off x="5021436" y="607151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1" name="Freeform 40"/>
          <p:cNvSpPr/>
          <p:nvPr/>
        </p:nvSpPr>
        <p:spPr>
          <a:xfrm>
            <a:off x="5346048" y="5074279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9" name="Oval 58"/>
          <p:cNvSpPr/>
          <p:nvPr/>
        </p:nvSpPr>
        <p:spPr>
          <a:xfrm>
            <a:off x="7076481" y="3198476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6" name="Oval 65"/>
          <p:cNvSpPr/>
          <p:nvPr/>
        </p:nvSpPr>
        <p:spPr>
          <a:xfrm>
            <a:off x="5921457" y="399034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2" name="Oval 71"/>
          <p:cNvSpPr/>
          <p:nvPr/>
        </p:nvSpPr>
        <p:spPr>
          <a:xfrm>
            <a:off x="5254701" y="602201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3" name="Oval 72"/>
          <p:cNvSpPr/>
          <p:nvPr/>
        </p:nvSpPr>
        <p:spPr>
          <a:xfrm>
            <a:off x="5248090" y="507428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4" name="Oval 73"/>
          <p:cNvSpPr/>
          <p:nvPr/>
        </p:nvSpPr>
        <p:spPr>
          <a:xfrm>
            <a:off x="6767037" y="5894033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5" name="Oval 74"/>
          <p:cNvSpPr/>
          <p:nvPr/>
        </p:nvSpPr>
        <p:spPr>
          <a:xfrm>
            <a:off x="7809615" y="613089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6" name="Freeform 25"/>
          <p:cNvSpPr/>
          <p:nvPr/>
        </p:nvSpPr>
        <p:spPr>
          <a:xfrm>
            <a:off x="4450353" y="247511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8" name="Freeform 37"/>
          <p:cNvSpPr/>
          <p:nvPr/>
        </p:nvSpPr>
        <p:spPr>
          <a:xfrm>
            <a:off x="3630546" y="547458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9" name="Freeform 38"/>
          <p:cNvSpPr/>
          <p:nvPr/>
        </p:nvSpPr>
        <p:spPr>
          <a:xfrm>
            <a:off x="4201765" y="415561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0" name="Freeform 39"/>
          <p:cNvSpPr/>
          <p:nvPr/>
        </p:nvSpPr>
        <p:spPr>
          <a:xfrm>
            <a:off x="3070673" y="3375690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2" name="Oval 51"/>
          <p:cNvSpPr/>
          <p:nvPr/>
        </p:nvSpPr>
        <p:spPr>
          <a:xfrm>
            <a:off x="5002555" y="305589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2" name="Freeform 41"/>
          <p:cNvSpPr/>
          <p:nvPr/>
        </p:nvSpPr>
        <p:spPr>
          <a:xfrm>
            <a:off x="3280619" y="477404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4" name="Oval 63"/>
          <p:cNvSpPr/>
          <p:nvPr/>
        </p:nvSpPr>
        <p:spPr>
          <a:xfrm>
            <a:off x="3709941" y="3737826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0" name="Oval 69"/>
          <p:cNvSpPr/>
          <p:nvPr/>
        </p:nvSpPr>
        <p:spPr>
          <a:xfrm>
            <a:off x="3892034" y="514562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1" name="Oval 50"/>
          <p:cNvSpPr/>
          <p:nvPr/>
        </p:nvSpPr>
        <p:spPr>
          <a:xfrm>
            <a:off x="3591641" y="277927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5" name="Oval 64"/>
          <p:cNvSpPr/>
          <p:nvPr/>
        </p:nvSpPr>
        <p:spPr>
          <a:xfrm>
            <a:off x="4824825" y="426234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3911334" y="5965656"/>
                <a:ext cx="72587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34" y="5965656"/>
                <a:ext cx="725874" cy="477054"/>
              </a:xfrm>
              <a:prstGeom prst="rect">
                <a:avLst/>
              </a:prstGeom>
              <a:blipFill>
                <a:blip r:embed="rId2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/>
          <p:cNvSpPr/>
          <p:nvPr/>
        </p:nvSpPr>
        <p:spPr>
          <a:xfrm>
            <a:off x="4193809" y="51798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5" name="Freeform 24"/>
          <p:cNvSpPr/>
          <p:nvPr/>
        </p:nvSpPr>
        <p:spPr>
          <a:xfrm>
            <a:off x="6967518" y="135125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4" name="Freeform 43"/>
          <p:cNvSpPr/>
          <p:nvPr/>
        </p:nvSpPr>
        <p:spPr>
          <a:xfrm>
            <a:off x="6015222" y="27086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8" name="Oval 47"/>
          <p:cNvSpPr/>
          <p:nvPr/>
        </p:nvSpPr>
        <p:spPr>
          <a:xfrm>
            <a:off x="6195063" y="74217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0" name="Oval 49"/>
          <p:cNvSpPr/>
          <p:nvPr/>
        </p:nvSpPr>
        <p:spPr>
          <a:xfrm>
            <a:off x="5600198" y="142122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4" name="Oval 53"/>
          <p:cNvSpPr/>
          <p:nvPr/>
        </p:nvSpPr>
        <p:spPr>
          <a:xfrm>
            <a:off x="7160735" y="180505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5" name="Oval 54"/>
          <p:cNvSpPr/>
          <p:nvPr/>
        </p:nvSpPr>
        <p:spPr>
          <a:xfrm>
            <a:off x="7909384" y="73957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3" name="Freeform 42"/>
          <p:cNvSpPr/>
          <p:nvPr/>
        </p:nvSpPr>
        <p:spPr>
          <a:xfrm>
            <a:off x="3086641" y="110413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4" name="Oval 13"/>
          <p:cNvSpPr/>
          <p:nvPr/>
        </p:nvSpPr>
        <p:spPr>
          <a:xfrm>
            <a:off x="4801644" y="79401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9" name="Oval 48"/>
          <p:cNvSpPr/>
          <p:nvPr/>
        </p:nvSpPr>
        <p:spPr>
          <a:xfrm>
            <a:off x="3725792" y="137731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0" name="Freeform 29"/>
          <p:cNvSpPr/>
          <p:nvPr/>
        </p:nvSpPr>
        <p:spPr>
          <a:xfrm>
            <a:off x="3224309" y="222799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8559" y="425843"/>
                <a:ext cx="102561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59" y="425843"/>
                <a:ext cx="1025611" cy="477054"/>
              </a:xfrm>
              <a:prstGeom prst="rect">
                <a:avLst/>
              </a:prstGeom>
              <a:blipFill>
                <a:blip r:embed="rId3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231555" y="1053671"/>
                <a:ext cx="164934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l-BE" sz="2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nl-BE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55" y="1053671"/>
                <a:ext cx="1649342" cy="477054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4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730826" y="201668"/>
            <a:ext cx="8903139" cy="6094587"/>
          </a:xfrm>
          <a:custGeom>
            <a:avLst/>
            <a:gdLst>
              <a:gd name="connsiteX0" fmla="*/ 5115715 w 8903139"/>
              <a:gd name="connsiteY0" fmla="*/ 6001424 h 6094587"/>
              <a:gd name="connsiteX1" fmla="*/ 4386666 w 8903139"/>
              <a:gd name="connsiteY1" fmla="*/ 3109943 h 6094587"/>
              <a:gd name="connsiteX2" fmla="*/ 4065390 w 8903139"/>
              <a:gd name="connsiteY2" fmla="*/ 5754289 h 6094587"/>
              <a:gd name="connsiteX3" fmla="*/ 5795336 w 8903139"/>
              <a:gd name="connsiteY3" fmla="*/ 1775413 h 6094587"/>
              <a:gd name="connsiteX4" fmla="*/ 5647055 w 8903139"/>
              <a:gd name="connsiteY4" fmla="*/ 4123197 h 6094587"/>
              <a:gd name="connsiteX5" fmla="*/ 4485520 w 8903139"/>
              <a:gd name="connsiteY5" fmla="*/ 1676559 h 6094587"/>
              <a:gd name="connsiteX6" fmla="*/ 3262201 w 8903139"/>
              <a:gd name="connsiteY6" fmla="*/ 3851348 h 6094587"/>
              <a:gd name="connsiteX7" fmla="*/ 2310731 w 8903139"/>
              <a:gd name="connsiteY7" fmla="*/ 2949305 h 6094587"/>
              <a:gd name="connsiteX8" fmla="*/ 2150093 w 8903139"/>
              <a:gd name="connsiteY8" fmla="*/ 4123197 h 6094587"/>
              <a:gd name="connsiteX9" fmla="*/ 3608190 w 8903139"/>
              <a:gd name="connsiteY9" fmla="*/ 2133759 h 6094587"/>
              <a:gd name="connsiteX10" fmla="*/ 2916212 w 8903139"/>
              <a:gd name="connsiteY10" fmla="*/ 1281143 h 6094587"/>
              <a:gd name="connsiteX11" fmla="*/ 914417 w 8903139"/>
              <a:gd name="connsiteY11" fmla="*/ 2628029 h 6094587"/>
              <a:gd name="connsiteX12" fmla="*/ 2594936 w 8903139"/>
              <a:gd name="connsiteY12" fmla="*/ 4938743 h 6094587"/>
              <a:gd name="connsiteX13" fmla="*/ 2607293 w 8903139"/>
              <a:gd name="connsiteY13" fmla="*/ 5877856 h 6094587"/>
              <a:gd name="connsiteX14" fmla="*/ 1631109 w 8903139"/>
              <a:gd name="connsiteY14" fmla="*/ 5667791 h 6094587"/>
              <a:gd name="connsiteX15" fmla="*/ 1260406 w 8903139"/>
              <a:gd name="connsiteY15" fmla="*/ 5012883 h 6094587"/>
              <a:gd name="connsiteX16" fmla="*/ 2125379 w 8903139"/>
              <a:gd name="connsiteY16" fmla="*/ 650948 h 6094587"/>
              <a:gd name="connsiteX17" fmla="*/ 3583477 w 8903139"/>
              <a:gd name="connsiteY17" fmla="*/ 1034008 h 6094587"/>
              <a:gd name="connsiteX18" fmla="*/ 5226925 w 8903139"/>
              <a:gd name="connsiteY18" fmla="*/ 613878 h 6094587"/>
              <a:gd name="connsiteX19" fmla="*/ 3534050 w 8903139"/>
              <a:gd name="connsiteY19" fmla="*/ 613878 h 6094587"/>
              <a:gd name="connsiteX20" fmla="*/ 5424633 w 8903139"/>
              <a:gd name="connsiteY20" fmla="*/ 8397 h 6094587"/>
              <a:gd name="connsiteX21" fmla="*/ 7611779 w 8903139"/>
              <a:gd name="connsiteY21" fmla="*/ 403813 h 6094587"/>
              <a:gd name="connsiteX22" fmla="*/ 1964742 w 8903139"/>
              <a:gd name="connsiteY22" fmla="*/ 2207900 h 6094587"/>
              <a:gd name="connsiteX23" fmla="*/ 1050342 w 8903139"/>
              <a:gd name="connsiteY23" fmla="*/ 3616570 h 6094587"/>
              <a:gd name="connsiteX24" fmla="*/ 17 w 8903139"/>
              <a:gd name="connsiteY24" fmla="*/ 2109046 h 6094587"/>
              <a:gd name="connsiteX25" fmla="*/ 1075055 w 8903139"/>
              <a:gd name="connsiteY25" fmla="*/ 1219359 h 6094587"/>
              <a:gd name="connsiteX26" fmla="*/ 6499671 w 8903139"/>
              <a:gd name="connsiteY26" fmla="*/ 1219359 h 6094587"/>
              <a:gd name="connsiteX27" fmla="*/ 7290504 w 8903139"/>
              <a:gd name="connsiteY27" fmla="*/ 1664202 h 6094587"/>
              <a:gd name="connsiteX28" fmla="*/ 5535844 w 8903139"/>
              <a:gd name="connsiteY28" fmla="*/ 5012883 h 6094587"/>
              <a:gd name="connsiteX29" fmla="*/ 7549996 w 8903139"/>
              <a:gd name="connsiteY29" fmla="*/ 2640386 h 6094587"/>
              <a:gd name="connsiteX30" fmla="*/ 7080439 w 8903139"/>
              <a:gd name="connsiteY30" fmla="*/ 3554786 h 6094587"/>
              <a:gd name="connsiteX31" fmla="*/ 8872169 w 8903139"/>
              <a:gd name="connsiteY31" fmla="*/ 4741035 h 6094587"/>
              <a:gd name="connsiteX32" fmla="*/ 8143120 w 8903139"/>
              <a:gd name="connsiteY32" fmla="*/ 6050851 h 6094587"/>
              <a:gd name="connsiteX33" fmla="*/ 7204006 w 8903139"/>
              <a:gd name="connsiteY33" fmla="*/ 5284732 h 6094587"/>
              <a:gd name="connsiteX34" fmla="*/ 6450244 w 8903139"/>
              <a:gd name="connsiteY34" fmla="*/ 5964354 h 6094587"/>
              <a:gd name="connsiteX35" fmla="*/ 7302860 w 8903139"/>
              <a:gd name="connsiteY35" fmla="*/ 4407402 h 6094587"/>
              <a:gd name="connsiteX36" fmla="*/ 1223336 w 8903139"/>
              <a:gd name="connsiteY36" fmla="*/ 4988170 h 6094587"/>
              <a:gd name="connsiteX37" fmla="*/ 5301066 w 8903139"/>
              <a:gd name="connsiteY37" fmla="*/ 5346516 h 6094587"/>
              <a:gd name="connsiteX38" fmla="*/ 5115715 w 8903139"/>
              <a:gd name="connsiteY38" fmla="*/ 6001424 h 609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903139" h="6094587">
                <a:moveTo>
                  <a:pt x="5115715" y="6001424"/>
                </a:moveTo>
                <a:cubicBezTo>
                  <a:pt x="4963315" y="5628662"/>
                  <a:pt x="4561720" y="3151132"/>
                  <a:pt x="4386666" y="3109943"/>
                </a:cubicBezTo>
                <a:cubicBezTo>
                  <a:pt x="4211612" y="3068754"/>
                  <a:pt x="3830612" y="5976711"/>
                  <a:pt x="4065390" y="5754289"/>
                </a:cubicBezTo>
                <a:cubicBezTo>
                  <a:pt x="4300168" y="5531867"/>
                  <a:pt x="5531725" y="2047262"/>
                  <a:pt x="5795336" y="1775413"/>
                </a:cubicBezTo>
                <a:cubicBezTo>
                  <a:pt x="6058947" y="1503564"/>
                  <a:pt x="5865358" y="4139673"/>
                  <a:pt x="5647055" y="4123197"/>
                </a:cubicBezTo>
                <a:cubicBezTo>
                  <a:pt x="5428752" y="4106721"/>
                  <a:pt x="4882996" y="1721867"/>
                  <a:pt x="4485520" y="1676559"/>
                </a:cubicBezTo>
                <a:cubicBezTo>
                  <a:pt x="4088044" y="1631251"/>
                  <a:pt x="3624666" y="3639224"/>
                  <a:pt x="3262201" y="3851348"/>
                </a:cubicBezTo>
                <a:cubicBezTo>
                  <a:pt x="2899736" y="4063472"/>
                  <a:pt x="2496082" y="2903997"/>
                  <a:pt x="2310731" y="2949305"/>
                </a:cubicBezTo>
                <a:cubicBezTo>
                  <a:pt x="2125380" y="2994613"/>
                  <a:pt x="1933850" y="4259121"/>
                  <a:pt x="2150093" y="4123197"/>
                </a:cubicBezTo>
                <a:cubicBezTo>
                  <a:pt x="2366336" y="3987273"/>
                  <a:pt x="3480504" y="2607435"/>
                  <a:pt x="3608190" y="2133759"/>
                </a:cubicBezTo>
                <a:cubicBezTo>
                  <a:pt x="3735876" y="1660083"/>
                  <a:pt x="3365174" y="1198765"/>
                  <a:pt x="2916212" y="1281143"/>
                </a:cubicBezTo>
                <a:cubicBezTo>
                  <a:pt x="2467250" y="1363521"/>
                  <a:pt x="967963" y="2018429"/>
                  <a:pt x="914417" y="2628029"/>
                </a:cubicBezTo>
                <a:cubicBezTo>
                  <a:pt x="860871" y="3237629"/>
                  <a:pt x="2312790" y="4397105"/>
                  <a:pt x="2594936" y="4938743"/>
                </a:cubicBezTo>
                <a:cubicBezTo>
                  <a:pt x="2877082" y="5480381"/>
                  <a:pt x="2767931" y="5756348"/>
                  <a:pt x="2607293" y="5877856"/>
                </a:cubicBezTo>
                <a:cubicBezTo>
                  <a:pt x="2446655" y="5999364"/>
                  <a:pt x="1855590" y="5811953"/>
                  <a:pt x="1631109" y="5667791"/>
                </a:cubicBezTo>
                <a:cubicBezTo>
                  <a:pt x="1406628" y="5523629"/>
                  <a:pt x="1178028" y="5849023"/>
                  <a:pt x="1260406" y="5012883"/>
                </a:cubicBezTo>
                <a:cubicBezTo>
                  <a:pt x="1342784" y="4176742"/>
                  <a:pt x="1738200" y="1314094"/>
                  <a:pt x="2125379" y="650948"/>
                </a:cubicBezTo>
                <a:cubicBezTo>
                  <a:pt x="2512557" y="-12198"/>
                  <a:pt x="3066553" y="1040186"/>
                  <a:pt x="3583477" y="1034008"/>
                </a:cubicBezTo>
                <a:cubicBezTo>
                  <a:pt x="4100401" y="1027830"/>
                  <a:pt x="5235163" y="683900"/>
                  <a:pt x="5226925" y="613878"/>
                </a:cubicBezTo>
                <a:cubicBezTo>
                  <a:pt x="5218687" y="543856"/>
                  <a:pt x="3501099" y="714791"/>
                  <a:pt x="3534050" y="613878"/>
                </a:cubicBezTo>
                <a:cubicBezTo>
                  <a:pt x="3567001" y="512965"/>
                  <a:pt x="4745012" y="43408"/>
                  <a:pt x="5424633" y="8397"/>
                </a:cubicBezTo>
                <a:cubicBezTo>
                  <a:pt x="6104254" y="-26614"/>
                  <a:pt x="8188427" y="37229"/>
                  <a:pt x="7611779" y="403813"/>
                </a:cubicBezTo>
                <a:cubicBezTo>
                  <a:pt x="7035131" y="770397"/>
                  <a:pt x="3058315" y="1672440"/>
                  <a:pt x="1964742" y="2207900"/>
                </a:cubicBezTo>
                <a:cubicBezTo>
                  <a:pt x="871169" y="2743359"/>
                  <a:pt x="1377796" y="3633046"/>
                  <a:pt x="1050342" y="3616570"/>
                </a:cubicBezTo>
                <a:cubicBezTo>
                  <a:pt x="722888" y="3600094"/>
                  <a:pt x="-4102" y="2508581"/>
                  <a:pt x="17" y="2109046"/>
                </a:cubicBezTo>
                <a:cubicBezTo>
                  <a:pt x="4136" y="1709511"/>
                  <a:pt x="-8221" y="1367640"/>
                  <a:pt x="1075055" y="1219359"/>
                </a:cubicBezTo>
                <a:cubicBezTo>
                  <a:pt x="2158331" y="1071078"/>
                  <a:pt x="5463763" y="1145218"/>
                  <a:pt x="6499671" y="1219359"/>
                </a:cubicBezTo>
                <a:cubicBezTo>
                  <a:pt x="7535579" y="1293499"/>
                  <a:pt x="7451142" y="1031948"/>
                  <a:pt x="7290504" y="1664202"/>
                </a:cubicBezTo>
                <a:cubicBezTo>
                  <a:pt x="7129866" y="2296456"/>
                  <a:pt x="5492595" y="4850186"/>
                  <a:pt x="5535844" y="5012883"/>
                </a:cubicBezTo>
                <a:cubicBezTo>
                  <a:pt x="5579093" y="5175580"/>
                  <a:pt x="7292564" y="2883402"/>
                  <a:pt x="7549996" y="2640386"/>
                </a:cubicBezTo>
                <a:cubicBezTo>
                  <a:pt x="7807428" y="2397370"/>
                  <a:pt x="6860077" y="3204678"/>
                  <a:pt x="7080439" y="3554786"/>
                </a:cubicBezTo>
                <a:cubicBezTo>
                  <a:pt x="7300801" y="3904894"/>
                  <a:pt x="8695056" y="4325024"/>
                  <a:pt x="8872169" y="4741035"/>
                </a:cubicBezTo>
                <a:cubicBezTo>
                  <a:pt x="9049282" y="5157046"/>
                  <a:pt x="8421147" y="5960235"/>
                  <a:pt x="8143120" y="6050851"/>
                </a:cubicBezTo>
                <a:cubicBezTo>
                  <a:pt x="7865093" y="6141467"/>
                  <a:pt x="7486152" y="5299148"/>
                  <a:pt x="7204006" y="5284732"/>
                </a:cubicBezTo>
                <a:cubicBezTo>
                  <a:pt x="6921860" y="5270316"/>
                  <a:pt x="6433768" y="6110576"/>
                  <a:pt x="6450244" y="5964354"/>
                </a:cubicBezTo>
                <a:cubicBezTo>
                  <a:pt x="6466720" y="5818132"/>
                  <a:pt x="8174011" y="4570099"/>
                  <a:pt x="7302860" y="4407402"/>
                </a:cubicBezTo>
                <a:cubicBezTo>
                  <a:pt x="6431709" y="4244705"/>
                  <a:pt x="1556968" y="4831651"/>
                  <a:pt x="1223336" y="4988170"/>
                </a:cubicBezTo>
                <a:cubicBezTo>
                  <a:pt x="889704" y="5144689"/>
                  <a:pt x="4648217" y="5173521"/>
                  <a:pt x="5301066" y="5346516"/>
                </a:cubicBezTo>
                <a:cubicBezTo>
                  <a:pt x="5953915" y="5519510"/>
                  <a:pt x="5268115" y="6374186"/>
                  <a:pt x="5115715" y="6001424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Freeform 16"/>
          <p:cNvSpPr/>
          <p:nvPr/>
        </p:nvSpPr>
        <p:spPr>
          <a:xfrm>
            <a:off x="10198197" y="440273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2" name="Freeform 131"/>
          <p:cNvSpPr/>
          <p:nvPr/>
        </p:nvSpPr>
        <p:spPr>
          <a:xfrm>
            <a:off x="10596022" y="623977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4" name="Freeform 23"/>
          <p:cNvSpPr/>
          <p:nvPr/>
        </p:nvSpPr>
        <p:spPr>
          <a:xfrm>
            <a:off x="7758728" y="30626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8" name="Freeform 27"/>
          <p:cNvSpPr/>
          <p:nvPr/>
        </p:nvSpPr>
        <p:spPr>
          <a:xfrm>
            <a:off x="4960385" y="139649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1" name="Oval 70"/>
          <p:cNvSpPr/>
          <p:nvPr/>
        </p:nvSpPr>
        <p:spPr>
          <a:xfrm>
            <a:off x="4286028" y="580822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6" name="Freeform 45"/>
          <p:cNvSpPr/>
          <p:nvPr/>
        </p:nvSpPr>
        <p:spPr>
          <a:xfrm>
            <a:off x="10218158" y="60989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7" name="Oval 56"/>
          <p:cNvSpPr/>
          <p:nvPr/>
        </p:nvSpPr>
        <p:spPr>
          <a:xfrm>
            <a:off x="10291068" y="54774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9" name="Freeform 18"/>
          <p:cNvSpPr/>
          <p:nvPr/>
        </p:nvSpPr>
        <p:spPr>
          <a:xfrm>
            <a:off x="10375188" y="247950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0" name="Freeform 19"/>
          <p:cNvSpPr/>
          <p:nvPr/>
        </p:nvSpPr>
        <p:spPr>
          <a:xfrm>
            <a:off x="9738729" y="180549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1" name="Freeform 20"/>
          <p:cNvSpPr/>
          <p:nvPr/>
        </p:nvSpPr>
        <p:spPr>
          <a:xfrm>
            <a:off x="8972152" y="92698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2" name="Freeform 21"/>
          <p:cNvSpPr/>
          <p:nvPr/>
        </p:nvSpPr>
        <p:spPr>
          <a:xfrm>
            <a:off x="8334136" y="193099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6" name="Oval 55"/>
          <p:cNvSpPr/>
          <p:nvPr/>
        </p:nvSpPr>
        <p:spPr>
          <a:xfrm>
            <a:off x="9150979" y="136512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8" name="Oval 57"/>
          <p:cNvSpPr/>
          <p:nvPr/>
        </p:nvSpPr>
        <p:spPr>
          <a:xfrm>
            <a:off x="9941091" y="1785613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1" name="Oval 60"/>
          <p:cNvSpPr/>
          <p:nvPr/>
        </p:nvSpPr>
        <p:spPr>
          <a:xfrm>
            <a:off x="8475358" y="191885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2" name="Oval 61"/>
          <p:cNvSpPr/>
          <p:nvPr/>
        </p:nvSpPr>
        <p:spPr>
          <a:xfrm>
            <a:off x="10223825" y="277927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8" name="Freeform 17"/>
          <p:cNvSpPr/>
          <p:nvPr/>
        </p:nvSpPr>
        <p:spPr>
          <a:xfrm>
            <a:off x="9910493" y="338274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3" name="Freeform 22"/>
          <p:cNvSpPr/>
          <p:nvPr/>
        </p:nvSpPr>
        <p:spPr>
          <a:xfrm>
            <a:off x="8684449" y="3135628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0" name="Oval 59"/>
          <p:cNvSpPr/>
          <p:nvPr/>
        </p:nvSpPr>
        <p:spPr>
          <a:xfrm>
            <a:off x="8884687" y="311422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3" name="Oval 62"/>
          <p:cNvSpPr/>
          <p:nvPr/>
        </p:nvSpPr>
        <p:spPr>
          <a:xfrm>
            <a:off x="9738730" y="370174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5" name="Freeform 44"/>
          <p:cNvSpPr/>
          <p:nvPr/>
        </p:nvSpPr>
        <p:spPr>
          <a:xfrm>
            <a:off x="9102738" y="619559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" name="Freeform 12"/>
          <p:cNvSpPr/>
          <p:nvPr/>
        </p:nvSpPr>
        <p:spPr>
          <a:xfrm>
            <a:off x="9910493" y="545423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2" name="Freeform 31"/>
          <p:cNvSpPr/>
          <p:nvPr/>
        </p:nvSpPr>
        <p:spPr>
          <a:xfrm>
            <a:off x="8341390" y="479811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3" name="Freeform 32"/>
          <p:cNvSpPr/>
          <p:nvPr/>
        </p:nvSpPr>
        <p:spPr>
          <a:xfrm>
            <a:off x="7704930" y="412410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7" name="Oval 66"/>
          <p:cNvSpPr/>
          <p:nvPr/>
        </p:nvSpPr>
        <p:spPr>
          <a:xfrm>
            <a:off x="8312446" y="426234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8" name="Oval 67"/>
          <p:cNvSpPr/>
          <p:nvPr/>
        </p:nvSpPr>
        <p:spPr>
          <a:xfrm>
            <a:off x="10026434" y="454097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9" name="Oval 68"/>
          <p:cNvSpPr/>
          <p:nvPr/>
        </p:nvSpPr>
        <p:spPr>
          <a:xfrm>
            <a:off x="8196506" y="515210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6" name="Oval 75"/>
          <p:cNvSpPr/>
          <p:nvPr/>
        </p:nvSpPr>
        <p:spPr>
          <a:xfrm>
            <a:off x="9136816" y="613089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7" name="Oval 76"/>
          <p:cNvSpPr/>
          <p:nvPr/>
        </p:nvSpPr>
        <p:spPr>
          <a:xfrm>
            <a:off x="9874117" y="539979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33" name="Oval 132"/>
          <p:cNvSpPr/>
          <p:nvPr/>
        </p:nvSpPr>
        <p:spPr>
          <a:xfrm>
            <a:off x="10782174" y="619467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7" name="Freeform 26"/>
          <p:cNvSpPr/>
          <p:nvPr/>
        </p:nvSpPr>
        <p:spPr>
          <a:xfrm>
            <a:off x="5596844" y="2070500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3" name="Oval 52"/>
          <p:cNvSpPr/>
          <p:nvPr/>
        </p:nvSpPr>
        <p:spPr>
          <a:xfrm>
            <a:off x="6273159" y="2276549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1" name="Freeform 30"/>
          <p:cNvSpPr/>
          <p:nvPr/>
        </p:nvSpPr>
        <p:spPr>
          <a:xfrm>
            <a:off x="7876694" y="570135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4" name="Freeform 33"/>
          <p:cNvSpPr/>
          <p:nvPr/>
        </p:nvSpPr>
        <p:spPr>
          <a:xfrm>
            <a:off x="6938354" y="324559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5" name="Freeform 34"/>
          <p:cNvSpPr/>
          <p:nvPr/>
        </p:nvSpPr>
        <p:spPr>
          <a:xfrm>
            <a:off x="6650650" y="545423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6" name="Freeform 35"/>
          <p:cNvSpPr/>
          <p:nvPr/>
        </p:nvSpPr>
        <p:spPr>
          <a:xfrm>
            <a:off x="5665643" y="401963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7" name="Freeform 36"/>
          <p:cNvSpPr/>
          <p:nvPr/>
        </p:nvSpPr>
        <p:spPr>
          <a:xfrm>
            <a:off x="5021436" y="607151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1" name="Freeform 40"/>
          <p:cNvSpPr/>
          <p:nvPr/>
        </p:nvSpPr>
        <p:spPr>
          <a:xfrm>
            <a:off x="5346048" y="5074279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9" name="Oval 58"/>
          <p:cNvSpPr/>
          <p:nvPr/>
        </p:nvSpPr>
        <p:spPr>
          <a:xfrm>
            <a:off x="7076481" y="3198476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6" name="Oval 65"/>
          <p:cNvSpPr/>
          <p:nvPr/>
        </p:nvSpPr>
        <p:spPr>
          <a:xfrm>
            <a:off x="5921457" y="399034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2" name="Oval 71"/>
          <p:cNvSpPr/>
          <p:nvPr/>
        </p:nvSpPr>
        <p:spPr>
          <a:xfrm>
            <a:off x="5254701" y="602201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3" name="Oval 72"/>
          <p:cNvSpPr/>
          <p:nvPr/>
        </p:nvSpPr>
        <p:spPr>
          <a:xfrm>
            <a:off x="5248090" y="5074280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4" name="Oval 73"/>
          <p:cNvSpPr/>
          <p:nvPr/>
        </p:nvSpPr>
        <p:spPr>
          <a:xfrm>
            <a:off x="6767037" y="5894033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5" name="Oval 74"/>
          <p:cNvSpPr/>
          <p:nvPr/>
        </p:nvSpPr>
        <p:spPr>
          <a:xfrm>
            <a:off x="7809615" y="613089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6" name="Freeform 25"/>
          <p:cNvSpPr/>
          <p:nvPr/>
        </p:nvSpPr>
        <p:spPr>
          <a:xfrm>
            <a:off x="4450353" y="2475116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8" name="Freeform 37"/>
          <p:cNvSpPr/>
          <p:nvPr/>
        </p:nvSpPr>
        <p:spPr>
          <a:xfrm>
            <a:off x="3630546" y="547458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9" name="Freeform 38"/>
          <p:cNvSpPr/>
          <p:nvPr/>
        </p:nvSpPr>
        <p:spPr>
          <a:xfrm>
            <a:off x="4201765" y="4155615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0" name="Freeform 39"/>
          <p:cNvSpPr/>
          <p:nvPr/>
        </p:nvSpPr>
        <p:spPr>
          <a:xfrm>
            <a:off x="3070673" y="3375690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2" name="Oval 51"/>
          <p:cNvSpPr/>
          <p:nvPr/>
        </p:nvSpPr>
        <p:spPr>
          <a:xfrm>
            <a:off x="5002555" y="305589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2" name="Freeform 41"/>
          <p:cNvSpPr/>
          <p:nvPr/>
        </p:nvSpPr>
        <p:spPr>
          <a:xfrm>
            <a:off x="3280619" y="4774044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4" name="Oval 63"/>
          <p:cNvSpPr/>
          <p:nvPr/>
        </p:nvSpPr>
        <p:spPr>
          <a:xfrm>
            <a:off x="3709941" y="3737826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70" name="Oval 69"/>
          <p:cNvSpPr/>
          <p:nvPr/>
        </p:nvSpPr>
        <p:spPr>
          <a:xfrm>
            <a:off x="3892034" y="514562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1" name="Oval 50"/>
          <p:cNvSpPr/>
          <p:nvPr/>
        </p:nvSpPr>
        <p:spPr>
          <a:xfrm>
            <a:off x="3591641" y="2779272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65" name="Oval 64"/>
          <p:cNvSpPr/>
          <p:nvPr/>
        </p:nvSpPr>
        <p:spPr>
          <a:xfrm>
            <a:off x="4824825" y="4262344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3911334" y="5965656"/>
                <a:ext cx="72587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334" y="5965656"/>
                <a:ext cx="725874" cy="477054"/>
              </a:xfrm>
              <a:prstGeom prst="rect">
                <a:avLst/>
              </a:prstGeom>
              <a:blipFill>
                <a:blip r:embed="rId2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/>
          <p:cNvSpPr/>
          <p:nvPr/>
        </p:nvSpPr>
        <p:spPr>
          <a:xfrm>
            <a:off x="4193809" y="51798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25" name="Freeform 24"/>
          <p:cNvSpPr/>
          <p:nvPr/>
        </p:nvSpPr>
        <p:spPr>
          <a:xfrm>
            <a:off x="6967518" y="1351251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4" name="Freeform 43"/>
          <p:cNvSpPr/>
          <p:nvPr/>
        </p:nvSpPr>
        <p:spPr>
          <a:xfrm>
            <a:off x="6015222" y="270863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8" name="Oval 47"/>
          <p:cNvSpPr/>
          <p:nvPr/>
        </p:nvSpPr>
        <p:spPr>
          <a:xfrm>
            <a:off x="6195063" y="74217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0" name="Oval 49"/>
          <p:cNvSpPr/>
          <p:nvPr/>
        </p:nvSpPr>
        <p:spPr>
          <a:xfrm>
            <a:off x="5600198" y="142122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4" name="Oval 53"/>
          <p:cNvSpPr/>
          <p:nvPr/>
        </p:nvSpPr>
        <p:spPr>
          <a:xfrm>
            <a:off x="7160735" y="1805055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55" name="Oval 54"/>
          <p:cNvSpPr/>
          <p:nvPr/>
        </p:nvSpPr>
        <p:spPr>
          <a:xfrm>
            <a:off x="7909384" y="739577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3" name="Freeform 42"/>
          <p:cNvSpPr/>
          <p:nvPr/>
        </p:nvSpPr>
        <p:spPr>
          <a:xfrm>
            <a:off x="3086641" y="1104132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14" name="Oval 13"/>
          <p:cNvSpPr/>
          <p:nvPr/>
        </p:nvSpPr>
        <p:spPr>
          <a:xfrm>
            <a:off x="4801644" y="794018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49" name="Oval 48"/>
          <p:cNvSpPr/>
          <p:nvPr/>
        </p:nvSpPr>
        <p:spPr>
          <a:xfrm>
            <a:off x="3725792" y="1377311"/>
            <a:ext cx="108879" cy="108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p:sp>
        <p:nvSpPr>
          <p:cNvPr id="30" name="Freeform 29"/>
          <p:cNvSpPr/>
          <p:nvPr/>
        </p:nvSpPr>
        <p:spPr>
          <a:xfrm>
            <a:off x="3224309" y="2227997"/>
            <a:ext cx="575408" cy="494238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28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8559" y="425843"/>
                <a:ext cx="102561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59" y="425843"/>
                <a:ext cx="1025611" cy="477054"/>
              </a:xfrm>
              <a:prstGeom prst="rect">
                <a:avLst/>
              </a:prstGeom>
              <a:blipFill>
                <a:blip r:embed="rId3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231555" y="1053671"/>
                <a:ext cx="164934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l-BE" sz="2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nl-BE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55" y="1053671"/>
                <a:ext cx="1649342" cy="477054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719870" y="6013509"/>
                <a:ext cx="2905200" cy="490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nl-BE" sz="2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nl-BE" sz="25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Sup>
                                    <m:sSubSupPr>
                                      <m:ctrlPr>
                                        <a:rPr lang="nl-BE" sz="25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BE" sz="25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nl-BE" sz="25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lang="nl-BE" sz="25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nl-BE" sz="25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nl-BE" sz="25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nl-BE" sz="25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nl-BE" sz="25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bSup>
                              <m:r>
                                <a:rPr lang="nl-BE" sz="2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nl-BE" sz="2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nl-BE" sz="2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nl-BE" sz="2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nl-BE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870" y="6013509"/>
                <a:ext cx="2905200" cy="4900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0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reeform 187"/>
          <p:cNvSpPr/>
          <p:nvPr/>
        </p:nvSpPr>
        <p:spPr>
          <a:xfrm>
            <a:off x="2630178" y="3170155"/>
            <a:ext cx="681965" cy="585763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536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l-BE" sz="5363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0" name="TextBox 1079"/>
          <p:cNvSpPr txBox="1"/>
          <p:nvPr/>
        </p:nvSpPr>
        <p:spPr>
          <a:xfrm>
            <a:off x="1993446" y="633212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Alice</a:t>
            </a:r>
          </a:p>
        </p:txBody>
      </p:sp>
      <p:pic>
        <p:nvPicPr>
          <p:cNvPr id="1081" name="Picture 2" descr="Alice And Wonderland White 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59" y="868685"/>
            <a:ext cx="1699484" cy="23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4" descr="Bob Marley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05" y="4000269"/>
            <a:ext cx="1443123" cy="20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TextBox 191"/>
          <p:cNvSpPr txBox="1"/>
          <p:nvPr/>
        </p:nvSpPr>
        <p:spPr>
          <a:xfrm>
            <a:off x="1993446" y="5467598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Bob</a:t>
            </a:r>
          </a:p>
        </p:txBody>
      </p:sp>
      <p:sp>
        <p:nvSpPr>
          <p:cNvPr id="190" name="Oval 189"/>
          <p:cNvSpPr/>
          <p:nvPr/>
        </p:nvSpPr>
        <p:spPr>
          <a:xfrm>
            <a:off x="3356787" y="3444073"/>
            <a:ext cx="301101" cy="30110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</p:spTree>
    <p:extLst>
      <p:ext uri="{BB962C8B-B14F-4D97-AF65-F5344CB8AC3E}">
        <p14:creationId xmlns:p14="http://schemas.microsoft.com/office/powerpoint/2010/main" val="31481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reeform 187"/>
          <p:cNvSpPr/>
          <p:nvPr/>
        </p:nvSpPr>
        <p:spPr>
          <a:xfrm>
            <a:off x="2630178" y="3170155"/>
            <a:ext cx="681965" cy="585763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536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l-BE" sz="5363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0" name="TextBox 1079"/>
          <p:cNvSpPr txBox="1"/>
          <p:nvPr/>
        </p:nvSpPr>
        <p:spPr>
          <a:xfrm>
            <a:off x="1993446" y="633212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Alice</a:t>
            </a:r>
          </a:p>
        </p:txBody>
      </p:sp>
      <p:pic>
        <p:nvPicPr>
          <p:cNvPr id="1081" name="Picture 2" descr="Alice And Wonderland White 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59" y="868685"/>
            <a:ext cx="1699484" cy="23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4" descr="Bob Marley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05" y="4000269"/>
            <a:ext cx="1443123" cy="20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TextBox 191"/>
          <p:cNvSpPr txBox="1"/>
          <p:nvPr/>
        </p:nvSpPr>
        <p:spPr>
          <a:xfrm>
            <a:off x="1993446" y="5467598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Bob</a:t>
            </a:r>
          </a:p>
        </p:txBody>
      </p:sp>
      <p:sp>
        <p:nvSpPr>
          <p:cNvPr id="1083" name="Freeform 1082"/>
          <p:cNvSpPr/>
          <p:nvPr/>
        </p:nvSpPr>
        <p:spPr>
          <a:xfrm rot="20297891">
            <a:off x="3393640" y="2962218"/>
            <a:ext cx="740783" cy="601905"/>
          </a:xfrm>
          <a:custGeom>
            <a:avLst/>
            <a:gdLst>
              <a:gd name="connsiteX0" fmla="*/ 0 w 262457"/>
              <a:gd name="connsiteY0" fmla="*/ 182880 h 213253"/>
              <a:gd name="connsiteX1" fmla="*/ 252248 w 262457"/>
              <a:gd name="connsiteY1" fmla="*/ 198645 h 213253"/>
              <a:gd name="connsiteX2" fmla="*/ 189186 w 262457"/>
              <a:gd name="connsiteY2" fmla="*/ 0 h 21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457" h="213253">
                <a:moveTo>
                  <a:pt x="0" y="182880"/>
                </a:moveTo>
                <a:cubicBezTo>
                  <a:pt x="110358" y="206002"/>
                  <a:pt x="220717" y="229125"/>
                  <a:pt x="252248" y="198645"/>
                </a:cubicBezTo>
                <a:cubicBezTo>
                  <a:pt x="283779" y="168165"/>
                  <a:pt x="236482" y="84082"/>
                  <a:pt x="18918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220" name="Oval 219"/>
          <p:cNvSpPr/>
          <p:nvPr/>
        </p:nvSpPr>
        <p:spPr>
          <a:xfrm rot="20297891">
            <a:off x="3767316" y="2876739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131" name="Freeform 130"/>
          <p:cNvSpPr/>
          <p:nvPr/>
        </p:nvSpPr>
        <p:spPr>
          <a:xfrm>
            <a:off x="3515835" y="3636810"/>
            <a:ext cx="302433" cy="907761"/>
          </a:xfrm>
          <a:custGeom>
            <a:avLst/>
            <a:gdLst>
              <a:gd name="connsiteX0" fmla="*/ 9405 w 107151"/>
              <a:gd name="connsiteY0" fmla="*/ 0 h 321617"/>
              <a:gd name="connsiteX1" fmla="*/ 9405 w 107151"/>
              <a:gd name="connsiteY1" fmla="*/ 233330 h 321617"/>
              <a:gd name="connsiteX2" fmla="*/ 107151 w 107151"/>
              <a:gd name="connsiteY2" fmla="*/ 321617 h 32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51" h="321617">
                <a:moveTo>
                  <a:pt x="9405" y="0"/>
                </a:moveTo>
                <a:cubicBezTo>
                  <a:pt x="1259" y="89863"/>
                  <a:pt x="-6886" y="179727"/>
                  <a:pt x="9405" y="233330"/>
                </a:cubicBezTo>
                <a:cubicBezTo>
                  <a:pt x="25696" y="286933"/>
                  <a:pt x="66423" y="304275"/>
                  <a:pt x="107151" y="3216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222" name="Oval 221"/>
          <p:cNvSpPr/>
          <p:nvPr/>
        </p:nvSpPr>
        <p:spPr>
          <a:xfrm rot="20297891">
            <a:off x="3779159" y="4454924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190" name="Oval 189"/>
          <p:cNvSpPr/>
          <p:nvPr/>
        </p:nvSpPr>
        <p:spPr>
          <a:xfrm>
            <a:off x="3356787" y="3444073"/>
            <a:ext cx="301101" cy="30110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</p:spTree>
    <p:extLst>
      <p:ext uri="{BB962C8B-B14F-4D97-AF65-F5344CB8AC3E}">
        <p14:creationId xmlns:p14="http://schemas.microsoft.com/office/powerpoint/2010/main" val="41179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reeform 187"/>
          <p:cNvSpPr/>
          <p:nvPr/>
        </p:nvSpPr>
        <p:spPr>
          <a:xfrm>
            <a:off x="2630178" y="3170155"/>
            <a:ext cx="681965" cy="585763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536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l-BE" sz="5363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0" name="TextBox 1079"/>
          <p:cNvSpPr txBox="1"/>
          <p:nvPr/>
        </p:nvSpPr>
        <p:spPr>
          <a:xfrm>
            <a:off x="1993446" y="633212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Alice</a:t>
            </a:r>
          </a:p>
        </p:txBody>
      </p:sp>
      <p:pic>
        <p:nvPicPr>
          <p:cNvPr id="1081" name="Picture 2" descr="Alice And Wonderland White 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59" y="868685"/>
            <a:ext cx="1699484" cy="23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4" descr="Bob Marley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05" y="4000269"/>
            <a:ext cx="1443123" cy="20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TextBox 191"/>
          <p:cNvSpPr txBox="1"/>
          <p:nvPr/>
        </p:nvSpPr>
        <p:spPr>
          <a:xfrm>
            <a:off x="1993446" y="5467598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Bob</a:t>
            </a:r>
          </a:p>
        </p:txBody>
      </p:sp>
      <p:sp>
        <p:nvSpPr>
          <p:cNvPr id="1083" name="Freeform 1082"/>
          <p:cNvSpPr/>
          <p:nvPr/>
        </p:nvSpPr>
        <p:spPr>
          <a:xfrm rot="20297891">
            <a:off x="3393640" y="2962218"/>
            <a:ext cx="740783" cy="601905"/>
          </a:xfrm>
          <a:custGeom>
            <a:avLst/>
            <a:gdLst>
              <a:gd name="connsiteX0" fmla="*/ 0 w 262457"/>
              <a:gd name="connsiteY0" fmla="*/ 182880 h 213253"/>
              <a:gd name="connsiteX1" fmla="*/ 252248 w 262457"/>
              <a:gd name="connsiteY1" fmla="*/ 198645 h 213253"/>
              <a:gd name="connsiteX2" fmla="*/ 189186 w 262457"/>
              <a:gd name="connsiteY2" fmla="*/ 0 h 21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457" h="213253">
                <a:moveTo>
                  <a:pt x="0" y="182880"/>
                </a:moveTo>
                <a:cubicBezTo>
                  <a:pt x="110358" y="206002"/>
                  <a:pt x="220717" y="229125"/>
                  <a:pt x="252248" y="198645"/>
                </a:cubicBezTo>
                <a:cubicBezTo>
                  <a:pt x="283779" y="168165"/>
                  <a:pt x="236482" y="84082"/>
                  <a:pt x="18918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1084" name="Freeform 1083"/>
          <p:cNvSpPr/>
          <p:nvPr/>
        </p:nvSpPr>
        <p:spPr>
          <a:xfrm rot="20297891">
            <a:off x="3793486" y="2504514"/>
            <a:ext cx="658569" cy="558043"/>
          </a:xfrm>
          <a:custGeom>
            <a:avLst/>
            <a:gdLst>
              <a:gd name="connsiteX0" fmla="*/ 0 w 233329"/>
              <a:gd name="connsiteY0" fmla="*/ 109426 h 197713"/>
              <a:gd name="connsiteX1" fmla="*/ 94593 w 233329"/>
              <a:gd name="connsiteY1" fmla="*/ 2220 h 197713"/>
              <a:gd name="connsiteX2" fmla="*/ 233329 w 233329"/>
              <a:gd name="connsiteY2" fmla="*/ 197713 h 19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29" h="197713">
                <a:moveTo>
                  <a:pt x="0" y="109426"/>
                </a:moveTo>
                <a:cubicBezTo>
                  <a:pt x="27852" y="48466"/>
                  <a:pt x="55705" y="-12494"/>
                  <a:pt x="94593" y="2220"/>
                </a:cubicBezTo>
                <a:cubicBezTo>
                  <a:pt x="133481" y="16934"/>
                  <a:pt x="183405" y="107323"/>
                  <a:pt x="233329" y="1977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200" name="Oval 199"/>
          <p:cNvSpPr/>
          <p:nvPr/>
        </p:nvSpPr>
        <p:spPr>
          <a:xfrm rot="20297891">
            <a:off x="4478497" y="2874670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220" name="Oval 219"/>
          <p:cNvSpPr/>
          <p:nvPr/>
        </p:nvSpPr>
        <p:spPr>
          <a:xfrm rot="20297891">
            <a:off x="3767316" y="2876739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131" name="Freeform 130"/>
          <p:cNvSpPr/>
          <p:nvPr/>
        </p:nvSpPr>
        <p:spPr>
          <a:xfrm>
            <a:off x="3515835" y="3636810"/>
            <a:ext cx="302433" cy="907761"/>
          </a:xfrm>
          <a:custGeom>
            <a:avLst/>
            <a:gdLst>
              <a:gd name="connsiteX0" fmla="*/ 9405 w 107151"/>
              <a:gd name="connsiteY0" fmla="*/ 0 h 321617"/>
              <a:gd name="connsiteX1" fmla="*/ 9405 w 107151"/>
              <a:gd name="connsiteY1" fmla="*/ 233330 h 321617"/>
              <a:gd name="connsiteX2" fmla="*/ 107151 w 107151"/>
              <a:gd name="connsiteY2" fmla="*/ 321617 h 32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51" h="321617">
                <a:moveTo>
                  <a:pt x="9405" y="0"/>
                </a:moveTo>
                <a:cubicBezTo>
                  <a:pt x="1259" y="89863"/>
                  <a:pt x="-6886" y="179727"/>
                  <a:pt x="9405" y="233330"/>
                </a:cubicBezTo>
                <a:cubicBezTo>
                  <a:pt x="25696" y="286933"/>
                  <a:pt x="66423" y="304275"/>
                  <a:pt x="107151" y="3216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134" name="Freeform 133"/>
          <p:cNvSpPr/>
          <p:nvPr/>
        </p:nvSpPr>
        <p:spPr>
          <a:xfrm>
            <a:off x="3844965" y="4208396"/>
            <a:ext cx="661426" cy="523067"/>
          </a:xfrm>
          <a:custGeom>
            <a:avLst/>
            <a:gdLst>
              <a:gd name="connsiteX0" fmla="*/ 0 w 234341"/>
              <a:gd name="connsiteY0" fmla="*/ 115953 h 185321"/>
              <a:gd name="connsiteX1" fmla="*/ 85134 w 234341"/>
              <a:gd name="connsiteY1" fmla="*/ 5594 h 185321"/>
              <a:gd name="connsiteX2" fmla="*/ 233330 w 234341"/>
              <a:gd name="connsiteY2" fmla="*/ 33972 h 185321"/>
              <a:gd name="connsiteX3" fmla="*/ 138737 w 234341"/>
              <a:gd name="connsiteY3" fmla="*/ 185321 h 18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41" h="185321">
                <a:moveTo>
                  <a:pt x="0" y="115953"/>
                </a:moveTo>
                <a:cubicBezTo>
                  <a:pt x="23123" y="67605"/>
                  <a:pt x="46246" y="19257"/>
                  <a:pt x="85134" y="5594"/>
                </a:cubicBezTo>
                <a:cubicBezTo>
                  <a:pt x="124022" y="-8070"/>
                  <a:pt x="224396" y="4018"/>
                  <a:pt x="233330" y="33972"/>
                </a:cubicBezTo>
                <a:cubicBezTo>
                  <a:pt x="242264" y="63926"/>
                  <a:pt x="190500" y="124623"/>
                  <a:pt x="138737" y="1853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222" name="Oval 221"/>
          <p:cNvSpPr/>
          <p:nvPr/>
        </p:nvSpPr>
        <p:spPr>
          <a:xfrm rot="20297891">
            <a:off x="3779159" y="4454924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223" name="Oval 222"/>
          <p:cNvSpPr/>
          <p:nvPr/>
        </p:nvSpPr>
        <p:spPr>
          <a:xfrm rot="20297891">
            <a:off x="4161841" y="4686309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190" name="Oval 189"/>
          <p:cNvSpPr/>
          <p:nvPr/>
        </p:nvSpPr>
        <p:spPr>
          <a:xfrm>
            <a:off x="3356787" y="3444073"/>
            <a:ext cx="301101" cy="30110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</p:spTree>
    <p:extLst>
      <p:ext uri="{BB962C8B-B14F-4D97-AF65-F5344CB8AC3E}">
        <p14:creationId xmlns:p14="http://schemas.microsoft.com/office/powerpoint/2010/main" val="30286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reeform 187"/>
          <p:cNvSpPr/>
          <p:nvPr/>
        </p:nvSpPr>
        <p:spPr>
          <a:xfrm>
            <a:off x="2630178" y="3170155"/>
            <a:ext cx="681965" cy="585763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536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l-BE" sz="5363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0" name="TextBox 1079"/>
          <p:cNvSpPr txBox="1"/>
          <p:nvPr/>
        </p:nvSpPr>
        <p:spPr>
          <a:xfrm>
            <a:off x="1993446" y="633212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Alice</a:t>
            </a:r>
          </a:p>
        </p:txBody>
      </p:sp>
      <p:pic>
        <p:nvPicPr>
          <p:cNvPr id="1081" name="Picture 2" descr="Alice And Wonderland White 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59" y="868685"/>
            <a:ext cx="1699484" cy="23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4" descr="Bob Marley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05" y="4000269"/>
            <a:ext cx="1443123" cy="20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TextBox 191"/>
          <p:cNvSpPr txBox="1"/>
          <p:nvPr/>
        </p:nvSpPr>
        <p:spPr>
          <a:xfrm>
            <a:off x="1993446" y="5467598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Bob</a:t>
            </a:r>
          </a:p>
        </p:txBody>
      </p:sp>
      <p:sp>
        <p:nvSpPr>
          <p:cNvPr id="1083" name="Freeform 1082"/>
          <p:cNvSpPr/>
          <p:nvPr/>
        </p:nvSpPr>
        <p:spPr>
          <a:xfrm rot="20297891">
            <a:off x="3393640" y="2962218"/>
            <a:ext cx="740783" cy="601905"/>
          </a:xfrm>
          <a:custGeom>
            <a:avLst/>
            <a:gdLst>
              <a:gd name="connsiteX0" fmla="*/ 0 w 262457"/>
              <a:gd name="connsiteY0" fmla="*/ 182880 h 213253"/>
              <a:gd name="connsiteX1" fmla="*/ 252248 w 262457"/>
              <a:gd name="connsiteY1" fmla="*/ 198645 h 213253"/>
              <a:gd name="connsiteX2" fmla="*/ 189186 w 262457"/>
              <a:gd name="connsiteY2" fmla="*/ 0 h 21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457" h="213253">
                <a:moveTo>
                  <a:pt x="0" y="182880"/>
                </a:moveTo>
                <a:cubicBezTo>
                  <a:pt x="110358" y="206002"/>
                  <a:pt x="220717" y="229125"/>
                  <a:pt x="252248" y="198645"/>
                </a:cubicBezTo>
                <a:cubicBezTo>
                  <a:pt x="283779" y="168165"/>
                  <a:pt x="236482" y="84082"/>
                  <a:pt x="18918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1084" name="Freeform 1083"/>
          <p:cNvSpPr/>
          <p:nvPr/>
        </p:nvSpPr>
        <p:spPr>
          <a:xfrm rot="20297891">
            <a:off x="3793486" y="2504514"/>
            <a:ext cx="658569" cy="558043"/>
          </a:xfrm>
          <a:custGeom>
            <a:avLst/>
            <a:gdLst>
              <a:gd name="connsiteX0" fmla="*/ 0 w 233329"/>
              <a:gd name="connsiteY0" fmla="*/ 109426 h 197713"/>
              <a:gd name="connsiteX1" fmla="*/ 94593 w 233329"/>
              <a:gd name="connsiteY1" fmla="*/ 2220 h 197713"/>
              <a:gd name="connsiteX2" fmla="*/ 233329 w 233329"/>
              <a:gd name="connsiteY2" fmla="*/ 197713 h 19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29" h="197713">
                <a:moveTo>
                  <a:pt x="0" y="109426"/>
                </a:moveTo>
                <a:cubicBezTo>
                  <a:pt x="27852" y="48466"/>
                  <a:pt x="55705" y="-12494"/>
                  <a:pt x="94593" y="2220"/>
                </a:cubicBezTo>
                <a:cubicBezTo>
                  <a:pt x="133481" y="16934"/>
                  <a:pt x="183405" y="107323"/>
                  <a:pt x="233329" y="1977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1085" name="Freeform 1084"/>
          <p:cNvSpPr/>
          <p:nvPr/>
        </p:nvSpPr>
        <p:spPr>
          <a:xfrm rot="20297891">
            <a:off x="4459852" y="2256332"/>
            <a:ext cx="587372" cy="662227"/>
          </a:xfrm>
          <a:custGeom>
            <a:avLst/>
            <a:gdLst>
              <a:gd name="connsiteX0" fmla="*/ 0 w 208104"/>
              <a:gd name="connsiteY0" fmla="*/ 217000 h 234625"/>
              <a:gd name="connsiteX1" fmla="*/ 88287 w 208104"/>
              <a:gd name="connsiteY1" fmla="*/ 213846 h 234625"/>
              <a:gd name="connsiteX2" fmla="*/ 129277 w 208104"/>
              <a:gd name="connsiteY2" fmla="*/ 8895 h 234625"/>
              <a:gd name="connsiteX3" fmla="*/ 208104 w 208104"/>
              <a:gd name="connsiteY3" fmla="*/ 56191 h 23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104" h="234625">
                <a:moveTo>
                  <a:pt x="0" y="217000"/>
                </a:moveTo>
                <a:cubicBezTo>
                  <a:pt x="33370" y="232765"/>
                  <a:pt x="66741" y="248530"/>
                  <a:pt x="88287" y="213846"/>
                </a:cubicBezTo>
                <a:cubicBezTo>
                  <a:pt x="109833" y="179162"/>
                  <a:pt x="109307" y="35171"/>
                  <a:pt x="129277" y="8895"/>
                </a:cubicBezTo>
                <a:cubicBezTo>
                  <a:pt x="149247" y="-17381"/>
                  <a:pt x="178675" y="19405"/>
                  <a:pt x="208104" y="561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200" name="Oval 199"/>
          <p:cNvSpPr/>
          <p:nvPr/>
        </p:nvSpPr>
        <p:spPr>
          <a:xfrm rot="20297891">
            <a:off x="4478497" y="2874670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201" name="Oval 200"/>
          <p:cNvSpPr/>
          <p:nvPr/>
        </p:nvSpPr>
        <p:spPr>
          <a:xfrm rot="20297891">
            <a:off x="4940615" y="2278879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220" name="Oval 219"/>
          <p:cNvSpPr/>
          <p:nvPr/>
        </p:nvSpPr>
        <p:spPr>
          <a:xfrm rot="20297891">
            <a:off x="3767316" y="2876739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131" name="Freeform 130"/>
          <p:cNvSpPr/>
          <p:nvPr/>
        </p:nvSpPr>
        <p:spPr>
          <a:xfrm>
            <a:off x="3515835" y="3636810"/>
            <a:ext cx="302433" cy="907761"/>
          </a:xfrm>
          <a:custGeom>
            <a:avLst/>
            <a:gdLst>
              <a:gd name="connsiteX0" fmla="*/ 9405 w 107151"/>
              <a:gd name="connsiteY0" fmla="*/ 0 h 321617"/>
              <a:gd name="connsiteX1" fmla="*/ 9405 w 107151"/>
              <a:gd name="connsiteY1" fmla="*/ 233330 h 321617"/>
              <a:gd name="connsiteX2" fmla="*/ 107151 w 107151"/>
              <a:gd name="connsiteY2" fmla="*/ 321617 h 32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51" h="321617">
                <a:moveTo>
                  <a:pt x="9405" y="0"/>
                </a:moveTo>
                <a:cubicBezTo>
                  <a:pt x="1259" y="89863"/>
                  <a:pt x="-6886" y="179727"/>
                  <a:pt x="9405" y="233330"/>
                </a:cubicBezTo>
                <a:cubicBezTo>
                  <a:pt x="25696" y="286933"/>
                  <a:pt x="66423" y="304275"/>
                  <a:pt x="107151" y="3216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134" name="Freeform 133"/>
          <p:cNvSpPr/>
          <p:nvPr/>
        </p:nvSpPr>
        <p:spPr>
          <a:xfrm>
            <a:off x="3844965" y="4208396"/>
            <a:ext cx="661426" cy="523067"/>
          </a:xfrm>
          <a:custGeom>
            <a:avLst/>
            <a:gdLst>
              <a:gd name="connsiteX0" fmla="*/ 0 w 234341"/>
              <a:gd name="connsiteY0" fmla="*/ 115953 h 185321"/>
              <a:gd name="connsiteX1" fmla="*/ 85134 w 234341"/>
              <a:gd name="connsiteY1" fmla="*/ 5594 h 185321"/>
              <a:gd name="connsiteX2" fmla="*/ 233330 w 234341"/>
              <a:gd name="connsiteY2" fmla="*/ 33972 h 185321"/>
              <a:gd name="connsiteX3" fmla="*/ 138737 w 234341"/>
              <a:gd name="connsiteY3" fmla="*/ 185321 h 18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41" h="185321">
                <a:moveTo>
                  <a:pt x="0" y="115953"/>
                </a:moveTo>
                <a:cubicBezTo>
                  <a:pt x="23123" y="67605"/>
                  <a:pt x="46246" y="19257"/>
                  <a:pt x="85134" y="5594"/>
                </a:cubicBezTo>
                <a:cubicBezTo>
                  <a:pt x="124022" y="-8070"/>
                  <a:pt x="224396" y="4018"/>
                  <a:pt x="233330" y="33972"/>
                </a:cubicBezTo>
                <a:cubicBezTo>
                  <a:pt x="242264" y="63926"/>
                  <a:pt x="190500" y="124623"/>
                  <a:pt x="138737" y="1853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135" name="Freeform 134"/>
          <p:cNvSpPr/>
          <p:nvPr/>
        </p:nvSpPr>
        <p:spPr>
          <a:xfrm>
            <a:off x="4200948" y="4749259"/>
            <a:ext cx="934459" cy="628532"/>
          </a:xfrm>
          <a:custGeom>
            <a:avLst/>
            <a:gdLst>
              <a:gd name="connsiteX0" fmla="*/ 0 w 331076"/>
              <a:gd name="connsiteY0" fmla="*/ 0 h 222687"/>
              <a:gd name="connsiteX1" fmla="*/ 56756 w 331076"/>
              <a:gd name="connsiteY1" fmla="*/ 157656 h 222687"/>
              <a:gd name="connsiteX2" fmla="*/ 245942 w 331076"/>
              <a:gd name="connsiteY2" fmla="*/ 220718 h 222687"/>
              <a:gd name="connsiteX3" fmla="*/ 331076 w 331076"/>
              <a:gd name="connsiteY3" fmla="*/ 91440 h 22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076" h="222687">
                <a:moveTo>
                  <a:pt x="0" y="0"/>
                </a:moveTo>
                <a:cubicBezTo>
                  <a:pt x="7883" y="60435"/>
                  <a:pt x="15766" y="120870"/>
                  <a:pt x="56756" y="157656"/>
                </a:cubicBezTo>
                <a:cubicBezTo>
                  <a:pt x="97746" y="194442"/>
                  <a:pt x="200222" y="231754"/>
                  <a:pt x="245942" y="220718"/>
                </a:cubicBezTo>
                <a:cubicBezTo>
                  <a:pt x="291662" y="209682"/>
                  <a:pt x="311369" y="150561"/>
                  <a:pt x="331076" y="914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222" name="Oval 221"/>
          <p:cNvSpPr/>
          <p:nvPr/>
        </p:nvSpPr>
        <p:spPr>
          <a:xfrm rot="20297891">
            <a:off x="3779159" y="4454924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223" name="Oval 222"/>
          <p:cNvSpPr/>
          <p:nvPr/>
        </p:nvSpPr>
        <p:spPr>
          <a:xfrm rot="20297891">
            <a:off x="4161841" y="4686309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224" name="Oval 223"/>
          <p:cNvSpPr/>
          <p:nvPr/>
        </p:nvSpPr>
        <p:spPr>
          <a:xfrm rot="20297891">
            <a:off x="5051807" y="4962199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190" name="Oval 189"/>
          <p:cNvSpPr/>
          <p:nvPr/>
        </p:nvSpPr>
        <p:spPr>
          <a:xfrm>
            <a:off x="3356787" y="3444073"/>
            <a:ext cx="301101" cy="30110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</p:spTree>
    <p:extLst>
      <p:ext uri="{BB962C8B-B14F-4D97-AF65-F5344CB8AC3E}">
        <p14:creationId xmlns:p14="http://schemas.microsoft.com/office/powerpoint/2010/main" val="312079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25407" y="932692"/>
                <a:ext cx="11435183" cy="5284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Important: </a:t>
                </a:r>
                <a:r>
                  <a:rPr lang="nl-BE" sz="2500" dirty="0" err="1" smtClean="0"/>
                  <a:t>if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group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law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can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be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computed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efficiently</a:t>
                </a:r>
                <a:r>
                  <a:rPr lang="nl-BE" sz="2500" dirty="0" smtClean="0"/>
                  <a:t>, </a:t>
                </a:r>
                <a:r>
                  <a:rPr lang="nl-BE" sz="2500" dirty="0" err="1" smtClean="0"/>
                  <a:t>then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so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can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exponentiation</a:t>
                </a:r>
                <a:r>
                  <a:rPr lang="nl-BE" sz="2500" dirty="0"/>
                  <a:t>.</a:t>
                </a:r>
                <a:endParaRPr lang="nl-BE" sz="2500" dirty="0" smtClean="0"/>
              </a:p>
              <a:p>
                <a:endParaRPr lang="nl-BE" sz="2500" dirty="0"/>
              </a:p>
              <a:p>
                <a:r>
                  <a:rPr lang="nl-BE" sz="2500" dirty="0" smtClean="0"/>
                  <a:t>Toy </a:t>
                </a:r>
                <a:r>
                  <a:rPr lang="nl-BE" sz="2500" dirty="0" err="1" smtClean="0"/>
                  <a:t>example</a:t>
                </a:r>
                <a:r>
                  <a:rPr lang="nl-BE" sz="2500" dirty="0" smtClean="0"/>
                  <a:t>: we </a:t>
                </a:r>
                <a:r>
                  <a:rPr lang="nl-BE" sz="2500" dirty="0" err="1" smtClean="0"/>
                  <a:t>can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replace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15 </a:t>
                </a:r>
                <a:r>
                  <a:rPr lang="nl-BE" sz="2500" dirty="0" err="1" smtClean="0"/>
                  <a:t>multiplications</a:t>
                </a:r>
                <a:r>
                  <a:rPr lang="nl-BE" sz="2500" dirty="0" smtClean="0"/>
                  <a:t> in</a:t>
                </a:r>
              </a:p>
              <a:p>
                <a:endParaRPr lang="nl-BE" sz="2500" dirty="0"/>
              </a:p>
              <a:p>
                <a:r>
                  <a:rPr lang="nl-BE" sz="25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nl-BE" sz="2500" dirty="0" smtClean="0"/>
              </a:p>
              <a:p>
                <a:endParaRPr lang="nl-BE" sz="2500" dirty="0"/>
              </a:p>
              <a:p>
                <a:r>
                  <a:rPr lang="nl-BE" sz="2500" dirty="0" err="1" smtClean="0"/>
                  <a:t>by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4 </a:t>
                </a:r>
                <a:r>
                  <a:rPr lang="nl-BE" sz="2500" dirty="0" err="1" smtClean="0"/>
                  <a:t>squarings</a:t>
                </a:r>
                <a:r>
                  <a:rPr lang="nl-BE" sz="2500" dirty="0" smtClean="0"/>
                  <a:t> in</a:t>
                </a:r>
              </a:p>
              <a:p>
                <a:endParaRPr lang="nl-BE" sz="2500" dirty="0" smtClean="0"/>
              </a:p>
              <a:p>
                <a:r>
                  <a:rPr lang="nl-BE" sz="2500" dirty="0" smtClean="0"/>
                  <a:t>	</a:t>
                </a:r>
              </a:p>
              <a:p>
                <a:endParaRPr lang="nl-BE" sz="2500" dirty="0"/>
              </a:p>
              <a:p>
                <a:r>
                  <a:rPr lang="nl-BE" sz="2500" dirty="0" smtClean="0"/>
                  <a:t>General </a:t>
                </a:r>
                <a:r>
                  <a:rPr lang="nl-BE" sz="2500" dirty="0" err="1" smtClean="0"/>
                  <a:t>method</a:t>
                </a:r>
                <a:r>
                  <a:rPr lang="nl-BE" sz="2500" dirty="0" smtClean="0"/>
                  <a:t>:</a:t>
                </a:r>
              </a:p>
              <a:p>
                <a:endParaRPr lang="nl-BE" sz="2500" dirty="0"/>
              </a:p>
              <a:p>
                <a:r>
                  <a:rPr lang="nl-BE" sz="2500" dirty="0" smtClean="0"/>
                  <a:t>	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=101100010…0101</m:t>
                    </m:r>
                  </m:oMath>
                </a14:m>
                <a:endParaRPr lang="nl-BE" sz="25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07" y="932692"/>
                <a:ext cx="11435183" cy="5284716"/>
              </a:xfrm>
              <a:prstGeom prst="rect">
                <a:avLst/>
              </a:prstGeom>
              <a:blipFill>
                <a:blip r:embed="rId2"/>
                <a:stretch>
                  <a:fillRect l="-853" t="-80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63716" y="5459389"/>
                <a:ext cx="6339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nl-BE" sz="2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716" y="5459389"/>
                <a:ext cx="633984" cy="430887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734414" y="5921304"/>
            <a:ext cx="877824" cy="857012"/>
            <a:chOff x="1584960" y="5660095"/>
            <a:chExt cx="877824" cy="857012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2036064" y="5660095"/>
              <a:ext cx="0" cy="463296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584960" y="6147775"/>
              <a:ext cx="877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>
                  <a:solidFill>
                    <a:schemeClr val="tx2">
                      <a:lumMod val="75000"/>
                    </a:schemeClr>
                  </a:solidFill>
                </a:rPr>
                <a:t>square</a:t>
              </a:r>
              <a:endParaRPr lang="nl-BE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633557" y="5451694"/>
                <a:ext cx="633984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nl-BE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nl-BE" sz="2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557" y="5451694"/>
                <a:ext cx="633984" cy="438582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1323978" y="5925173"/>
            <a:ext cx="2184690" cy="857012"/>
            <a:chOff x="1571575" y="5660095"/>
            <a:chExt cx="963047" cy="857012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036064" y="5660095"/>
              <a:ext cx="0" cy="463296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571575" y="6147775"/>
              <a:ext cx="9630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>
                  <a:solidFill>
                    <a:schemeClr val="tx2">
                      <a:lumMod val="75000"/>
                    </a:schemeClr>
                  </a:solidFill>
                </a:rPr>
                <a:t>square </a:t>
              </a:r>
              <a:r>
                <a:rPr lang="nl-BE" b="1" dirty="0" err="1" smtClean="0">
                  <a:solidFill>
                    <a:schemeClr val="tx2">
                      <a:lumMod val="75000"/>
                    </a:schemeClr>
                  </a:solidFill>
                </a:rPr>
                <a:t>and</a:t>
              </a:r>
              <a:r>
                <a:rPr lang="nl-BE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nl-BE" b="1" dirty="0" err="1" smtClean="0">
                  <a:solidFill>
                    <a:schemeClr val="tx2">
                      <a:lumMod val="75000"/>
                    </a:schemeClr>
                  </a:solidFill>
                </a:rPr>
                <a:t>multiply</a:t>
              </a:r>
              <a:endParaRPr lang="nl-BE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333529" y="5366619"/>
                <a:ext cx="1767840" cy="550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sz="22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BE" sz="2200" b="1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sz="2200" b="1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nl-BE" sz="2200" b="1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l-BE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nl-BE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BE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nl-BE" sz="2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529" y="5366619"/>
                <a:ext cx="1767840" cy="5500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1411854" y="5926023"/>
            <a:ext cx="2247092" cy="857012"/>
            <a:chOff x="1536657" y="5660095"/>
            <a:chExt cx="990555" cy="857012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2036064" y="5660095"/>
              <a:ext cx="0" cy="463296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536657" y="6147775"/>
              <a:ext cx="990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>
                  <a:solidFill>
                    <a:schemeClr val="tx2">
                      <a:lumMod val="75000"/>
                    </a:schemeClr>
                  </a:solidFill>
                </a:rPr>
                <a:t>square </a:t>
              </a:r>
              <a:r>
                <a:rPr lang="nl-BE" b="1" dirty="0" err="1" smtClean="0">
                  <a:solidFill>
                    <a:schemeClr val="tx2">
                      <a:lumMod val="75000"/>
                    </a:schemeClr>
                  </a:solidFill>
                </a:rPr>
                <a:t>and</a:t>
              </a:r>
              <a:r>
                <a:rPr lang="nl-BE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nl-BE" b="1" dirty="0" err="1" smtClean="0">
                  <a:solidFill>
                    <a:schemeClr val="tx2">
                      <a:lumMod val="75000"/>
                    </a:schemeClr>
                  </a:solidFill>
                </a:rPr>
                <a:t>multiply</a:t>
              </a:r>
              <a:endParaRPr lang="nl-BE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494345" y="5258320"/>
                <a:ext cx="6035040" cy="766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sz="22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BE" sz="2200" b="1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l-BE" sz="2200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nl-BE" sz="2200" b="1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nl-BE" sz="2200" b="1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𝒈</m:t>
                                          </m:r>
                                        </m:e>
                                        <m:sup>
                                          <m:r>
                                            <a:rPr lang="nl-BE" sz="2200" b="1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nl-BE" sz="2200" b="1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nl-BE" sz="22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l-BE" sz="22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m:rPr>
                                  <m:nor/>
                                </m:rPr>
                                <a:rPr lang="nl-BE" sz="2200" b="1" dirty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nl-BE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nl-BE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BE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nl-BE" sz="2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345" y="5258320"/>
                <a:ext cx="6035040" cy="766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1711691" y="5921304"/>
            <a:ext cx="1991360" cy="857012"/>
            <a:chOff x="1584960" y="5660095"/>
            <a:chExt cx="877824" cy="857012"/>
          </a:xfrm>
        </p:grpSpPr>
        <p:cxnSp>
          <p:nvCxnSpPr>
            <p:cNvPr id="43" name="Straight Arrow Connector 42"/>
            <p:cNvCxnSpPr/>
            <p:nvPr/>
          </p:nvCxnSpPr>
          <p:spPr>
            <a:xfrm flipV="1">
              <a:off x="2036064" y="5660095"/>
              <a:ext cx="0" cy="463296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584960" y="6147775"/>
              <a:ext cx="877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>
                  <a:solidFill>
                    <a:schemeClr val="tx2">
                      <a:lumMod val="75000"/>
                    </a:schemeClr>
                  </a:solidFill>
                </a:rPr>
                <a:t>square</a:t>
              </a:r>
              <a:endParaRPr lang="nl-BE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71910" y="5120173"/>
                <a:ext cx="6035040" cy="1042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sz="22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BE" sz="2200" b="1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l-BE" sz="2200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nl-BE" sz="2200" b="1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nl-BE" sz="2200" b="1" i="1">
                                                  <a:solidFill>
                                                    <a:schemeClr val="accent2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nl-BE" sz="2200" b="1" i="1">
                                                      <a:solidFill>
                                                        <a:schemeClr val="accent2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nl-BE" sz="2200" b="1" i="1">
                                                      <a:solidFill>
                                                        <a:schemeClr val="accent2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𝒈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nl-BE" sz="2200" b="1" i="1">
                                                      <a:solidFill>
                                                        <a:schemeClr val="accent2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nl-BE" sz="2200" b="1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nl-BE" sz="2200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nl-BE" sz="2200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𝒈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nl-BE" sz="2200" b="1" dirty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l-BE" sz="2200" b="1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nl-BE" sz="22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l-BE" sz="22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</m:d>
                        </m:e>
                        <m:sup>
                          <m:r>
                            <a:rPr lang="nl-BE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nl-BE" sz="2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910" y="5120173"/>
                <a:ext cx="6035040" cy="10429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1859648" y="5921304"/>
            <a:ext cx="1991360" cy="857012"/>
            <a:chOff x="1584960" y="5660095"/>
            <a:chExt cx="877824" cy="857012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2036064" y="5660095"/>
              <a:ext cx="0" cy="463296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584960" y="6147775"/>
              <a:ext cx="877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>
                  <a:solidFill>
                    <a:schemeClr val="tx2">
                      <a:lumMod val="75000"/>
                    </a:schemeClr>
                  </a:solidFill>
                </a:rPr>
                <a:t>square</a:t>
              </a:r>
              <a:endParaRPr lang="nl-BE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631744" y="4935745"/>
                <a:ext cx="6035040" cy="1432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sz="22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BE" sz="2200" b="1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l-BE" sz="2200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nl-BE" sz="2200" b="1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nl-BE" sz="2200" b="1" i="1">
                                                  <a:solidFill>
                                                    <a:schemeClr val="accent2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nl-BE" sz="2200" b="1" i="1">
                                                      <a:solidFill>
                                                        <a:schemeClr val="accent2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nl-BE" sz="2200" b="1" i="1">
                                                          <a:solidFill>
                                                            <a:schemeClr val="accent2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p>
                                                        <m:sSupPr>
                                                          <m:ctrlPr>
                                                            <a:rPr lang="nl-BE" sz="2200" b="1" i="1">
                                                              <a:solidFill>
                                                                <a:schemeClr val="accent2">
                                                                  <a:lumMod val="50000"/>
                                                                </a:schemeClr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nl-BE" sz="2200" b="1" i="1">
                                                              <a:solidFill>
                                                                <a:schemeClr val="accent2">
                                                                  <a:lumMod val="50000"/>
                                                                </a:schemeClr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𝒈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nl-BE" sz="2200" b="1" i="1">
                                                              <a:solidFill>
                                                                <a:schemeClr val="accent2">
                                                                  <a:lumMod val="50000"/>
                                                                </a:schemeClr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𝟐</m:t>
                                                          </m:r>
                                                        </m:sup>
                                                      </m:sSup>
                                                    </m:e>
                                                  </m:d>
                                                </m:e>
                                                <m:sup>
                                                  <m:r>
                                                    <a:rPr lang="nl-BE" sz="2200" b="1" i="1">
                                                      <a:solidFill>
                                                        <a:schemeClr val="accent2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nl-BE" sz="2200" b="1" i="1">
                                                  <a:solidFill>
                                                    <a:schemeClr val="accent2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⋅</m:t>
                                              </m:r>
                                              <m:r>
                                                <a:rPr lang="nl-BE" sz="2200" b="1" i="1">
                                                  <a:solidFill>
                                                    <a:schemeClr val="accent2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𝒈</m:t>
                                              </m:r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nl-BE" sz="2200" b="1" dirty="0">
                                                  <a:solidFill>
                                                    <a:schemeClr val="accent2">
                                                      <a:lumMod val="50000"/>
                                                    </a:schemeClr>
                                                  </a:solidFill>
                                                </a:rPr>
                                                <m:t> 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nl-BE" sz="2200" b="1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nl-BE" sz="2200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nl-BE" sz="2200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𝒈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l-BE" sz="2200" b="1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l-BE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nl-BE" sz="2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744" y="4935745"/>
                <a:ext cx="6035040" cy="14325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2058702" y="5923132"/>
            <a:ext cx="1991360" cy="857012"/>
            <a:chOff x="1584960" y="5660095"/>
            <a:chExt cx="877824" cy="857012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2036064" y="5660095"/>
              <a:ext cx="0" cy="463296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584960" y="6147775"/>
              <a:ext cx="877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>
                  <a:solidFill>
                    <a:schemeClr val="tx2">
                      <a:lumMod val="75000"/>
                    </a:schemeClr>
                  </a:solidFill>
                </a:rPr>
                <a:t>square</a:t>
              </a:r>
              <a:endParaRPr lang="nl-BE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748567" y="4759524"/>
                <a:ext cx="6035040" cy="1775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sz="22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BE" sz="2200" b="1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l-BE" sz="2200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nl-BE" sz="2200" b="1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nl-BE" sz="2200" b="1" i="1">
                                                  <a:solidFill>
                                                    <a:schemeClr val="accent2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nl-BE" sz="2200" b="1" i="1">
                                                      <a:solidFill>
                                                        <a:schemeClr val="accent2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nl-BE" sz="2200" b="1" i="1">
                                                          <a:solidFill>
                                                            <a:schemeClr val="accent2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p>
                                                        <m:sSupPr>
                                                          <m:ctrlPr>
                                                            <a:rPr lang="nl-BE" sz="2200" b="1" i="1">
                                                              <a:solidFill>
                                                                <a:schemeClr val="accent2">
                                                                  <a:lumMod val="50000"/>
                                                                </a:schemeClr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d>
                                                            <m:dPr>
                                                              <m:ctrlPr>
                                                                <a:rPr lang="nl-BE" sz="2200" b="1" i="1">
                                                                  <a:solidFill>
                                                                    <a:schemeClr val="accent2">
                                                                      <a:lumMod val="50000"/>
                                                                    </a:schemeClr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dPr>
                                                            <m:e>
                                                              <m:sSup>
                                                                <m:sSupPr>
                                                                  <m:ctrlPr>
                                                                    <a:rPr lang="nl-BE" sz="2200" b="1" i="1">
                                                                      <a:solidFill>
                                                                        <a:schemeClr val="accent2">
                                                                          <a:lumMod val="50000"/>
                                                                        </a:schemeClr>
                                                                      </a:solidFill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sSupPr>
                                                                <m:e>
                                                                  <m:r>
                                                                    <a:rPr lang="nl-BE" sz="2200" b="1" i="1">
                                                                      <a:solidFill>
                                                                        <a:schemeClr val="accent2">
                                                                          <a:lumMod val="50000"/>
                                                                        </a:schemeClr>
                                                                      </a:solidFill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  <m:t>𝒈</m:t>
                                                                  </m:r>
                                                                </m:e>
                                                                <m:sup>
                                                                  <m:r>
                                                                    <a:rPr lang="nl-BE" sz="2200" b="1" i="1">
                                                                      <a:solidFill>
                                                                        <a:schemeClr val="accent2">
                                                                          <a:lumMod val="50000"/>
                                                                        </a:schemeClr>
                                                                      </a:solidFill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  <m:t>𝟐</m:t>
                                                                  </m:r>
                                                                </m:sup>
                                                              </m:sSup>
                                                            </m:e>
                                                          </m:d>
                                                        </m:e>
                                                        <m:sup>
                                                          <m:r>
                                                            <a:rPr lang="nl-BE" sz="2200" b="1" i="1">
                                                              <a:solidFill>
                                                                <a:schemeClr val="accent2">
                                                                  <a:lumMod val="50000"/>
                                                                </a:schemeClr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𝟐</m:t>
                                                          </m:r>
                                                        </m:sup>
                                                      </m:sSup>
                                                      <m:r>
                                                        <a:rPr lang="nl-BE" sz="2200" b="1" i="1">
                                                          <a:solidFill>
                                                            <a:schemeClr val="accent2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⋅</m:t>
                                                      </m:r>
                                                      <m:r>
                                                        <a:rPr lang="nl-BE" sz="2200" b="1" i="1">
                                                          <a:solidFill>
                                                            <a:schemeClr val="accent2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𝒈</m:t>
                                                      </m:r>
                                                      <m:r>
                                                        <m:rPr>
                                                          <m:nor/>
                                                        </m:rPr>
                                                        <a:rPr lang="nl-BE" sz="2200" b="1" dirty="0">
                                                          <a:solidFill>
                                                            <a:schemeClr val="accent2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</a:rPr>
                                                        <m:t> 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  <m:sup>
                                                  <m:r>
                                                    <a:rPr lang="nl-BE" sz="2200" b="1" i="1">
                                                      <a:solidFill>
                                                        <a:schemeClr val="accent2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nl-BE" sz="2200" b="1" i="1">
                                                  <a:solidFill>
                                                    <a:schemeClr val="accent2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⋅</m:t>
                                              </m:r>
                                              <m:r>
                                                <a:rPr lang="nl-BE" sz="2200" b="1" i="1">
                                                  <a:solidFill>
                                                    <a:schemeClr val="accent2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𝒈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nl-BE" sz="2200" b="1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nl-BE" sz="2200" b="1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nl-BE" sz="2200" b="1" dirty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nl-BE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nl-BE" sz="2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567" y="4759524"/>
                <a:ext cx="6035040" cy="17750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2158603" y="5923132"/>
            <a:ext cx="2161980" cy="857012"/>
            <a:chOff x="1557160" y="5660095"/>
            <a:chExt cx="953036" cy="857012"/>
          </a:xfrm>
        </p:grpSpPr>
        <p:cxnSp>
          <p:nvCxnSpPr>
            <p:cNvPr id="55" name="Straight Arrow Connector 54"/>
            <p:cNvCxnSpPr/>
            <p:nvPr/>
          </p:nvCxnSpPr>
          <p:spPr>
            <a:xfrm flipV="1">
              <a:off x="2036064" y="5660095"/>
              <a:ext cx="0" cy="463296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1557160" y="6147775"/>
              <a:ext cx="953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>
                  <a:solidFill>
                    <a:schemeClr val="tx2">
                      <a:lumMod val="75000"/>
                    </a:schemeClr>
                  </a:solidFill>
                </a:rPr>
                <a:t>square </a:t>
              </a:r>
              <a:r>
                <a:rPr lang="nl-BE" b="1" dirty="0" err="1" smtClean="0">
                  <a:solidFill>
                    <a:schemeClr val="tx2">
                      <a:lumMod val="75000"/>
                    </a:schemeClr>
                  </a:solidFill>
                </a:rPr>
                <a:t>and</a:t>
              </a:r>
              <a:r>
                <a:rPr lang="nl-BE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nl-BE" b="1" dirty="0" err="1" smtClean="0">
                  <a:solidFill>
                    <a:schemeClr val="tx2">
                      <a:lumMod val="75000"/>
                    </a:schemeClr>
                  </a:solidFill>
                </a:rPr>
                <a:t>multiply</a:t>
              </a:r>
              <a:endParaRPr lang="nl-BE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057412" y="4643372"/>
                <a:ext cx="6035040" cy="1996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sz="22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BE" sz="2200" b="1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l-BE" sz="2200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nl-BE" sz="2200" b="1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nl-BE" sz="2200" b="1" i="1">
                                                  <a:solidFill>
                                                    <a:schemeClr val="accent2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nl-BE" sz="2200" b="1" i="1">
                                                      <a:solidFill>
                                                        <a:schemeClr val="accent2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nl-BE" sz="2200" b="1" i="1">
                                                          <a:solidFill>
                                                            <a:schemeClr val="accent2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p>
                                                        <m:sSupPr>
                                                          <m:ctrlPr>
                                                            <a:rPr lang="nl-BE" sz="2200" b="1" i="1">
                                                              <a:solidFill>
                                                                <a:schemeClr val="accent2">
                                                                  <a:lumMod val="50000"/>
                                                                </a:schemeClr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d>
                                                            <m:dPr>
                                                              <m:ctrlPr>
                                                                <a:rPr lang="nl-BE" sz="2200" b="1" i="1">
                                                                  <a:solidFill>
                                                                    <a:schemeClr val="accent2">
                                                                      <a:lumMod val="50000"/>
                                                                    </a:schemeClr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dPr>
                                                            <m:e>
                                                              <m:sSup>
                                                                <m:sSupPr>
                                                                  <m:ctrlPr>
                                                                    <a:rPr lang="nl-BE" sz="2200" b="1" i="1">
                                                                      <a:solidFill>
                                                                        <a:schemeClr val="accent2">
                                                                          <a:lumMod val="50000"/>
                                                                        </a:schemeClr>
                                                                      </a:solidFill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sSupPr>
                                                                <m:e>
                                                                  <m:d>
                                                                    <m:dPr>
                                                                      <m:ctrlPr>
                                                                        <a:rPr lang="nl-BE" sz="2200" b="1" i="1">
                                                                          <a:solidFill>
                                                                            <a:schemeClr val="accent2">
                                                                              <a:lumMod val="50000"/>
                                                                            </a:schemeClr>
                                                                          </a:solidFill>
                                                                          <a:latin typeface="Cambria Math" panose="02040503050406030204" pitchFamily="18" charset="0"/>
                                                                        </a:rPr>
                                                                      </m:ctrlPr>
                                                                    </m:dPr>
                                                                    <m:e>
                                                                      <m:sSup>
                                                                        <m:sSupPr>
                                                                          <m:ctrlPr>
                                                                            <a:rPr lang="nl-BE" sz="2200" b="1" i="1">
                                                                              <a:solidFill>
                                                                                <a:schemeClr val="accent2">
                                                                                  <a:lumMod val="50000"/>
                                                                                </a:schemeClr>
                                                                              </a:solidFill>
                                                                              <a:latin typeface="Cambria Math" panose="02040503050406030204" pitchFamily="18" charset="0"/>
                                                                            </a:rPr>
                                                                          </m:ctrlPr>
                                                                        </m:sSupPr>
                                                                        <m:e>
                                                                          <m:r>
                                                                            <a:rPr lang="nl-BE" sz="2200" b="1" i="1">
                                                                              <a:solidFill>
                                                                                <a:schemeClr val="accent2">
                                                                                  <a:lumMod val="50000"/>
                                                                                </a:schemeClr>
                                                                              </a:solidFill>
                                                                              <a:latin typeface="Cambria Math" panose="02040503050406030204" pitchFamily="18" charset="0"/>
                                                                            </a:rPr>
                                                                            <m:t>𝒈</m:t>
                                                                          </m:r>
                                                                        </m:e>
                                                                        <m:sup>
                                                                          <m:r>
                                                                            <a:rPr lang="nl-BE" sz="2200" b="1" i="1">
                                                                              <a:solidFill>
                                                                                <a:schemeClr val="accent2">
                                                                                  <a:lumMod val="50000"/>
                                                                                </a:schemeClr>
                                                                              </a:solidFill>
                                                                              <a:latin typeface="Cambria Math" panose="02040503050406030204" pitchFamily="18" charset="0"/>
                                                                            </a:rPr>
                                                                            <m:t>𝟐</m:t>
                                                                          </m:r>
                                                                        </m:sup>
                                                                      </m:sSup>
                                                                    </m:e>
                                                                  </m:d>
                                                                </m:e>
                                                                <m:sup>
                                                                  <m:r>
                                                                    <a:rPr lang="nl-BE" sz="2200" b="1" i="1">
                                                                      <a:solidFill>
                                                                        <a:schemeClr val="accent2">
                                                                          <a:lumMod val="50000"/>
                                                                        </a:schemeClr>
                                                                      </a:solidFill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  <m:t>𝟐</m:t>
                                                                  </m:r>
                                                                </m:sup>
                                                              </m:sSup>
                                                              <m:r>
                                                                <a:rPr lang="nl-BE" sz="2200" b="1" i="1">
                                                                  <a:solidFill>
                                                                    <a:schemeClr val="accent2">
                                                                      <a:lumMod val="50000"/>
                                                                    </a:schemeClr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⋅</m:t>
                                                              </m:r>
                                                              <m:r>
                                                                <a:rPr lang="nl-BE" sz="2200" b="1" i="1">
                                                                  <a:solidFill>
                                                                    <a:schemeClr val="accent2">
                                                                      <a:lumMod val="50000"/>
                                                                    </a:schemeClr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𝒈</m:t>
                                                              </m:r>
                                                              <m:r>
                                                                <m:rPr>
                                                                  <m:nor/>
                                                                </m:rPr>
                                                                <a:rPr lang="nl-BE" sz="2200" b="1" dirty="0">
                                                                  <a:solidFill>
                                                                    <a:schemeClr val="accent2">
                                                                      <a:lumMod val="50000"/>
                                                                    </a:schemeClr>
                                                                  </a:solidFill>
                                                                </a:rPr>
                                                                <m:t> </m:t>
                                                              </m:r>
                                                            </m:e>
                                                          </m:d>
                                                        </m:e>
                                                        <m:sup>
                                                          <m:r>
                                                            <a:rPr lang="nl-BE" sz="2200" b="1" i="1">
                                                              <a:solidFill>
                                                                <a:schemeClr val="accent2">
                                                                  <a:lumMod val="50000"/>
                                                                </a:schemeClr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𝟐</m:t>
                                                          </m:r>
                                                        </m:sup>
                                                      </m:sSup>
                                                      <m:r>
                                                        <a:rPr lang="nl-BE" sz="2200" b="1" i="1">
                                                          <a:solidFill>
                                                            <a:schemeClr val="accent2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⋅</m:t>
                                                      </m:r>
                                                      <m:r>
                                                        <a:rPr lang="nl-BE" sz="2200" b="1" i="1">
                                                          <a:solidFill>
                                                            <a:schemeClr val="accent2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𝒈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  <m:sup>
                                                  <m:r>
                                                    <a:rPr lang="nl-BE" sz="2200" b="1" i="1">
                                                      <a:solidFill>
                                                        <a:schemeClr val="accent2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nl-BE" sz="2200" b="1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nor/>
                                        </m:rPr>
                                        <a:rPr lang="nl-BE" sz="2200" b="1" dirty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l-BE" sz="2200" b="1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nl-BE" sz="2200" b="1" dirty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nl-BE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nl-BE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BE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nl-BE" sz="2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412" y="4643372"/>
                <a:ext cx="6035040" cy="19965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2417099" y="5931826"/>
            <a:ext cx="1991360" cy="857012"/>
            <a:chOff x="1584960" y="5660095"/>
            <a:chExt cx="877824" cy="857012"/>
          </a:xfrm>
        </p:grpSpPr>
        <p:cxnSp>
          <p:nvCxnSpPr>
            <p:cNvPr id="59" name="Straight Arrow Connector 58"/>
            <p:cNvCxnSpPr/>
            <p:nvPr/>
          </p:nvCxnSpPr>
          <p:spPr>
            <a:xfrm flipV="1">
              <a:off x="2036064" y="5660095"/>
              <a:ext cx="0" cy="463296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584960" y="6147775"/>
              <a:ext cx="877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>
                  <a:solidFill>
                    <a:schemeClr val="tx2">
                      <a:lumMod val="75000"/>
                    </a:schemeClr>
                  </a:solidFill>
                </a:rPr>
                <a:t>square</a:t>
              </a:r>
              <a:endParaRPr lang="nl-BE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123657" y="4546695"/>
                <a:ext cx="6035040" cy="2218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sz="22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BE" sz="2200" b="1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l-BE" sz="2200" b="1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nl-BE" sz="2200" b="1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nl-BE" sz="2200" b="1" i="1">
                                                  <a:solidFill>
                                                    <a:schemeClr val="accent2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nl-BE" sz="2200" b="1" i="1">
                                                      <a:solidFill>
                                                        <a:schemeClr val="accent2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nl-BE" sz="2200" b="1" i="1">
                                                          <a:solidFill>
                                                            <a:schemeClr val="accent2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p>
                                                        <m:sSupPr>
                                                          <m:ctrlPr>
                                                            <a:rPr lang="nl-BE" sz="2200" b="1" i="1">
                                                              <a:solidFill>
                                                                <a:schemeClr val="accent2">
                                                                  <a:lumMod val="50000"/>
                                                                </a:schemeClr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d>
                                                            <m:dPr>
                                                              <m:ctrlPr>
                                                                <a:rPr lang="nl-BE" sz="2200" b="1" i="1">
                                                                  <a:solidFill>
                                                                    <a:schemeClr val="accent2">
                                                                      <a:lumMod val="50000"/>
                                                                    </a:schemeClr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dPr>
                                                            <m:e>
                                                              <m:sSup>
                                                                <m:sSupPr>
                                                                  <m:ctrlPr>
                                                                    <a:rPr lang="nl-BE" sz="2200" b="1" i="1">
                                                                      <a:solidFill>
                                                                        <a:schemeClr val="accent2">
                                                                          <a:lumMod val="50000"/>
                                                                        </a:schemeClr>
                                                                      </a:solidFill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sSupPr>
                                                                <m:e>
                                                                  <m:d>
                                                                    <m:dPr>
                                                                      <m:ctrlPr>
                                                                        <a:rPr lang="nl-BE" sz="2200" b="1" i="1">
                                                                          <a:solidFill>
                                                                            <a:schemeClr val="accent2">
                                                                              <a:lumMod val="50000"/>
                                                                            </a:schemeClr>
                                                                          </a:solidFill>
                                                                          <a:latin typeface="Cambria Math" panose="02040503050406030204" pitchFamily="18" charset="0"/>
                                                                        </a:rPr>
                                                                      </m:ctrlPr>
                                                                    </m:dPr>
                                                                    <m:e>
                                                                      <m:sSup>
                                                                        <m:sSupPr>
                                                                          <m:ctrlPr>
                                                                            <a:rPr lang="nl-BE" sz="2200" b="1" i="1">
                                                                              <a:solidFill>
                                                                                <a:schemeClr val="accent2">
                                                                                  <a:lumMod val="50000"/>
                                                                                </a:schemeClr>
                                                                              </a:solidFill>
                                                                              <a:latin typeface="Cambria Math" panose="02040503050406030204" pitchFamily="18" charset="0"/>
                                                                            </a:rPr>
                                                                          </m:ctrlPr>
                                                                        </m:sSupPr>
                                                                        <m:e>
                                                                          <m:d>
                                                                            <m:dPr>
                                                                              <m:ctrlPr>
                                                                                <a:rPr lang="nl-BE" sz="2200" b="1" i="1">
                                                                                  <a:solidFill>
                                                                                    <a:schemeClr val="accent2">
                                                                                      <a:lumMod val="50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atin typeface="Cambria Math" panose="02040503050406030204" pitchFamily="18" charset="0"/>
                                                                                </a:rPr>
                                                                              </m:ctrlPr>
                                                                            </m:dPr>
                                                                            <m:e>
                                                                              <m:sSup>
                                                                                <m:sSupPr>
                                                                                  <m:ctrlPr>
                                                                                    <a:rPr lang="nl-BE" sz="2200" b="1" i="1">
                                                                                      <a:solidFill>
                                                                                        <a:schemeClr val="accent2">
                                                                                          <a:lumMod val="50000"/>
                                                                                        </a:schemeClr>
                                                                                      </a:solidFill>
                                                                                      <a:latin typeface="Cambria Math" panose="02040503050406030204" pitchFamily="18" charset="0"/>
                                                                                    </a:rPr>
                                                                                  </m:ctrlPr>
                                                                                </m:sSupPr>
                                                                                <m:e>
                                                                                  <m:r>
                                                                                    <a:rPr lang="nl-BE" sz="2200" b="1" i="1">
                                                                                      <a:solidFill>
                                                                                        <a:schemeClr val="accent2">
                                                                                          <a:lumMod val="50000"/>
                                                                                        </a:schemeClr>
                                                                                      </a:solidFill>
                                                                                      <a:latin typeface="Cambria Math" panose="02040503050406030204" pitchFamily="18" charset="0"/>
                                                                                    </a:rPr>
                                                                                    <m:t>𝒈</m:t>
                                                                                  </m:r>
                                                                                </m:e>
                                                                                <m:sup>
                                                                                  <m:r>
                                                                                    <a:rPr lang="nl-BE" sz="2200" b="1" i="1">
                                                                                      <a:solidFill>
                                                                                        <a:schemeClr val="accent2">
                                                                                          <a:lumMod val="50000"/>
                                                                                        </a:schemeClr>
                                                                                      </a:solidFill>
                                                                                      <a:latin typeface="Cambria Math" panose="02040503050406030204" pitchFamily="18" charset="0"/>
                                                                                    </a:rPr>
                                                                                    <m:t>𝟐</m:t>
                                                                                  </m:r>
                                                                                </m:sup>
                                                                              </m:sSup>
                                                                            </m:e>
                                                                          </m:d>
                                                                        </m:e>
                                                                        <m:sup>
                                                                          <m:r>
                                                                            <a:rPr lang="nl-BE" sz="2200" b="1" i="1">
                                                                              <a:solidFill>
                                                                                <a:schemeClr val="accent2">
                                                                                  <a:lumMod val="50000"/>
                                                                                </a:schemeClr>
                                                                              </a:solidFill>
                                                                              <a:latin typeface="Cambria Math" panose="02040503050406030204" pitchFamily="18" charset="0"/>
                                                                            </a:rPr>
                                                                            <m:t>𝟐</m:t>
                                                                          </m:r>
                                                                        </m:sup>
                                                                      </m:sSup>
                                                                      <m:r>
                                                                        <a:rPr lang="nl-BE" sz="2200" b="1" i="1">
                                                                          <a:solidFill>
                                                                            <a:schemeClr val="accent2">
                                                                              <a:lumMod val="50000"/>
                                                                            </a:schemeClr>
                                                                          </a:solidFill>
                                                                          <a:latin typeface="Cambria Math" panose="02040503050406030204" pitchFamily="18" charset="0"/>
                                                                        </a:rPr>
                                                                        <m:t>⋅</m:t>
                                                                      </m:r>
                                                                      <m:r>
                                                                        <a:rPr lang="nl-BE" sz="2200" b="1" i="1">
                                                                          <a:solidFill>
                                                                            <a:schemeClr val="accent2">
                                                                              <a:lumMod val="50000"/>
                                                                            </a:schemeClr>
                                                                          </a:solidFill>
                                                                          <a:latin typeface="Cambria Math" panose="02040503050406030204" pitchFamily="18" charset="0"/>
                                                                        </a:rPr>
                                                                        <m:t>𝒈</m:t>
                                                                      </m:r>
                                                                      <m:r>
                                                                        <m:rPr>
                                                                          <m:nor/>
                                                                        </m:rPr>
                                                                        <a:rPr lang="nl-BE" sz="2200" b="1" dirty="0">
                                                                          <a:solidFill>
                                                                            <a:schemeClr val="accent2">
                                                                              <a:lumMod val="50000"/>
                                                                            </a:schemeClr>
                                                                          </a:solidFill>
                                                                        </a:rPr>
                                                                        <m:t> </m:t>
                                                                      </m:r>
                                                                    </m:e>
                                                                  </m:d>
                                                                </m:e>
                                                                <m:sup>
                                                                  <m:r>
                                                                    <a:rPr lang="nl-BE" sz="2200" b="1" i="1">
                                                                      <a:solidFill>
                                                                        <a:schemeClr val="accent2">
                                                                          <a:lumMod val="50000"/>
                                                                        </a:schemeClr>
                                                                      </a:solidFill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  <m:t>𝟐</m:t>
                                                                  </m:r>
                                                                </m:sup>
                                                              </m:sSup>
                                                              <m:r>
                                                                <a:rPr lang="nl-BE" sz="2200" b="1" i="1">
                                                                  <a:solidFill>
                                                                    <a:schemeClr val="accent2">
                                                                      <a:lumMod val="50000"/>
                                                                    </a:schemeClr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⋅</m:t>
                                                              </m:r>
                                                              <m:r>
                                                                <a:rPr lang="nl-BE" sz="2200" b="1" i="1">
                                                                  <a:solidFill>
                                                                    <a:schemeClr val="accent2">
                                                                      <a:lumMod val="50000"/>
                                                                    </a:schemeClr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𝒈</m:t>
                                                              </m:r>
                                                            </m:e>
                                                          </m:d>
                                                        </m:e>
                                                        <m:sup>
                                                          <m:r>
                                                            <a:rPr lang="nl-BE" sz="2200" b="1" i="1">
                                                              <a:solidFill>
                                                                <a:schemeClr val="accent2">
                                                                  <a:lumMod val="50000"/>
                                                                </a:schemeClr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𝟐</m:t>
                                                          </m:r>
                                                        </m:sup>
                                                      </m:sSup>
                                                    </m:e>
                                                  </m:d>
                                                </m:e>
                                                <m:sup>
                                                  <m:r>
                                                    <a:rPr lang="nl-BE" sz="2200" b="1" i="1">
                                                      <a:solidFill>
                                                        <a:schemeClr val="accent2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</m:sup>
                                              </m:sSup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nl-BE" sz="2200" b="1" dirty="0">
                                                  <a:solidFill>
                                                    <a:schemeClr val="accent2">
                                                      <a:lumMod val="50000"/>
                                                    </a:schemeClr>
                                                  </a:solidFill>
                                                </a:rPr>
                                                <m:t> 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nl-BE" sz="2200" b="1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nor/>
                                        </m:rPr>
                                        <a:rPr lang="nl-BE" sz="2200" b="1" dirty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l-BE" sz="2200" b="1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nl-BE" sz="22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l-BE" sz="22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</m:d>
                        </m:e>
                        <m:sup>
                          <m:r>
                            <a:rPr lang="nl-BE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nl-BE" sz="2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657" y="4546695"/>
                <a:ext cx="6035040" cy="22180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13509" y="261258"/>
            <a:ext cx="6470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Groups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-368582" y="3819688"/>
                <a:ext cx="6035040" cy="84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nl-BE" sz="25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sup>
                          </m:sSup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nl-BE" sz="25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BE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l-BE" sz="25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nl-BE" sz="25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nl-BE" sz="25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nl-BE" sz="25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nl-BE" sz="25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𝑔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nl-BE" sz="25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nl-BE" sz="25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nor/>
                                        </m:rPr>
                                        <a:rPr lang="nl-BE" sz="2500" dirty="0">
                                          <a:solidFill>
                                            <a:schemeClr val="tx1"/>
                                          </a:solidFill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l-BE" sz="25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BE" sz="2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8582" y="3819688"/>
                <a:ext cx="6035040" cy="8486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2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7" grpId="0"/>
      <p:bldP spid="27" grpId="1"/>
      <p:bldP spid="35" grpId="0"/>
      <p:bldP spid="35" grpId="1"/>
      <p:bldP spid="41" grpId="0"/>
      <p:bldP spid="41" grpId="1"/>
      <p:bldP spid="45" grpId="0"/>
      <p:bldP spid="45" grpId="1"/>
      <p:bldP spid="49" grpId="0"/>
      <p:bldP spid="49" grpId="1"/>
      <p:bldP spid="53" grpId="0"/>
      <p:bldP spid="53" grpId="1"/>
      <p:bldP spid="57" grpId="0"/>
      <p:bldP spid="57" grpId="1"/>
      <p:bldP spid="6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reeform 187"/>
          <p:cNvSpPr/>
          <p:nvPr/>
        </p:nvSpPr>
        <p:spPr>
          <a:xfrm>
            <a:off x="2630178" y="3170155"/>
            <a:ext cx="681965" cy="585763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536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l-BE" sz="5363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0" name="TextBox 1079"/>
          <p:cNvSpPr txBox="1"/>
          <p:nvPr/>
        </p:nvSpPr>
        <p:spPr>
          <a:xfrm>
            <a:off x="1993446" y="633212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Alice</a:t>
            </a:r>
          </a:p>
        </p:txBody>
      </p:sp>
      <p:pic>
        <p:nvPicPr>
          <p:cNvPr id="1081" name="Picture 2" descr="Alice And Wonderland White 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59" y="868685"/>
            <a:ext cx="1699484" cy="23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4" descr="Bob Marley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05" y="4000269"/>
            <a:ext cx="1443123" cy="20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TextBox 191"/>
          <p:cNvSpPr txBox="1"/>
          <p:nvPr/>
        </p:nvSpPr>
        <p:spPr>
          <a:xfrm>
            <a:off x="1993446" y="5467598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Bob</a:t>
            </a:r>
          </a:p>
        </p:txBody>
      </p:sp>
      <p:sp>
        <p:nvSpPr>
          <p:cNvPr id="1083" name="Freeform 1082"/>
          <p:cNvSpPr/>
          <p:nvPr/>
        </p:nvSpPr>
        <p:spPr>
          <a:xfrm rot="20297891">
            <a:off x="3393640" y="2962218"/>
            <a:ext cx="740783" cy="601905"/>
          </a:xfrm>
          <a:custGeom>
            <a:avLst/>
            <a:gdLst>
              <a:gd name="connsiteX0" fmla="*/ 0 w 262457"/>
              <a:gd name="connsiteY0" fmla="*/ 182880 h 213253"/>
              <a:gd name="connsiteX1" fmla="*/ 252248 w 262457"/>
              <a:gd name="connsiteY1" fmla="*/ 198645 h 213253"/>
              <a:gd name="connsiteX2" fmla="*/ 189186 w 262457"/>
              <a:gd name="connsiteY2" fmla="*/ 0 h 21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457" h="213253">
                <a:moveTo>
                  <a:pt x="0" y="182880"/>
                </a:moveTo>
                <a:cubicBezTo>
                  <a:pt x="110358" y="206002"/>
                  <a:pt x="220717" y="229125"/>
                  <a:pt x="252248" y="198645"/>
                </a:cubicBezTo>
                <a:cubicBezTo>
                  <a:pt x="283779" y="168165"/>
                  <a:pt x="236482" y="84082"/>
                  <a:pt x="18918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1084" name="Freeform 1083"/>
          <p:cNvSpPr/>
          <p:nvPr/>
        </p:nvSpPr>
        <p:spPr>
          <a:xfrm rot="20297891">
            <a:off x="3793486" y="2504514"/>
            <a:ext cx="658569" cy="558043"/>
          </a:xfrm>
          <a:custGeom>
            <a:avLst/>
            <a:gdLst>
              <a:gd name="connsiteX0" fmla="*/ 0 w 233329"/>
              <a:gd name="connsiteY0" fmla="*/ 109426 h 197713"/>
              <a:gd name="connsiteX1" fmla="*/ 94593 w 233329"/>
              <a:gd name="connsiteY1" fmla="*/ 2220 h 197713"/>
              <a:gd name="connsiteX2" fmla="*/ 233329 w 233329"/>
              <a:gd name="connsiteY2" fmla="*/ 197713 h 19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29" h="197713">
                <a:moveTo>
                  <a:pt x="0" y="109426"/>
                </a:moveTo>
                <a:cubicBezTo>
                  <a:pt x="27852" y="48466"/>
                  <a:pt x="55705" y="-12494"/>
                  <a:pt x="94593" y="2220"/>
                </a:cubicBezTo>
                <a:cubicBezTo>
                  <a:pt x="133481" y="16934"/>
                  <a:pt x="183405" y="107323"/>
                  <a:pt x="233329" y="1977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1085" name="Freeform 1084"/>
          <p:cNvSpPr/>
          <p:nvPr/>
        </p:nvSpPr>
        <p:spPr>
          <a:xfrm rot="20297891">
            <a:off x="4459852" y="2256332"/>
            <a:ext cx="587372" cy="662227"/>
          </a:xfrm>
          <a:custGeom>
            <a:avLst/>
            <a:gdLst>
              <a:gd name="connsiteX0" fmla="*/ 0 w 208104"/>
              <a:gd name="connsiteY0" fmla="*/ 217000 h 234625"/>
              <a:gd name="connsiteX1" fmla="*/ 88287 w 208104"/>
              <a:gd name="connsiteY1" fmla="*/ 213846 h 234625"/>
              <a:gd name="connsiteX2" fmla="*/ 129277 w 208104"/>
              <a:gd name="connsiteY2" fmla="*/ 8895 h 234625"/>
              <a:gd name="connsiteX3" fmla="*/ 208104 w 208104"/>
              <a:gd name="connsiteY3" fmla="*/ 56191 h 23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104" h="234625">
                <a:moveTo>
                  <a:pt x="0" y="217000"/>
                </a:moveTo>
                <a:cubicBezTo>
                  <a:pt x="33370" y="232765"/>
                  <a:pt x="66741" y="248530"/>
                  <a:pt x="88287" y="213846"/>
                </a:cubicBezTo>
                <a:cubicBezTo>
                  <a:pt x="109833" y="179162"/>
                  <a:pt x="109307" y="35171"/>
                  <a:pt x="129277" y="8895"/>
                </a:cubicBezTo>
                <a:cubicBezTo>
                  <a:pt x="149247" y="-17381"/>
                  <a:pt x="178675" y="19405"/>
                  <a:pt x="208104" y="561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1086" name="Freeform 1085"/>
          <p:cNvSpPr/>
          <p:nvPr/>
        </p:nvSpPr>
        <p:spPr>
          <a:xfrm rot="20297891">
            <a:off x="5159324" y="2248185"/>
            <a:ext cx="347248" cy="1014556"/>
          </a:xfrm>
          <a:custGeom>
            <a:avLst/>
            <a:gdLst>
              <a:gd name="connsiteX0" fmla="*/ 0 w 123029"/>
              <a:gd name="connsiteY0" fmla="*/ 0 h 359454"/>
              <a:gd name="connsiteX1" fmla="*/ 122972 w 123029"/>
              <a:gd name="connsiteY1" fmla="*/ 198646 h 359454"/>
              <a:gd name="connsiteX2" fmla="*/ 12613 w 123029"/>
              <a:gd name="connsiteY2" fmla="*/ 359454 h 35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029" h="359454">
                <a:moveTo>
                  <a:pt x="0" y="0"/>
                </a:moveTo>
                <a:cubicBezTo>
                  <a:pt x="60435" y="69368"/>
                  <a:pt x="120870" y="138737"/>
                  <a:pt x="122972" y="198646"/>
                </a:cubicBezTo>
                <a:cubicBezTo>
                  <a:pt x="125074" y="258555"/>
                  <a:pt x="68843" y="309004"/>
                  <a:pt x="12613" y="3594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200" name="Oval 199"/>
          <p:cNvSpPr/>
          <p:nvPr/>
        </p:nvSpPr>
        <p:spPr>
          <a:xfrm rot="20297891">
            <a:off x="4478497" y="2874670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201" name="Oval 200"/>
          <p:cNvSpPr/>
          <p:nvPr/>
        </p:nvSpPr>
        <p:spPr>
          <a:xfrm rot="20297891">
            <a:off x="4940615" y="2278879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207" name="Oval 206"/>
          <p:cNvSpPr/>
          <p:nvPr/>
        </p:nvSpPr>
        <p:spPr>
          <a:xfrm rot="20297891">
            <a:off x="5350536" y="3188528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220" name="Oval 219"/>
          <p:cNvSpPr/>
          <p:nvPr/>
        </p:nvSpPr>
        <p:spPr>
          <a:xfrm rot="20297891">
            <a:off x="3767316" y="2876739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131" name="Freeform 130"/>
          <p:cNvSpPr/>
          <p:nvPr/>
        </p:nvSpPr>
        <p:spPr>
          <a:xfrm>
            <a:off x="3515835" y="3636810"/>
            <a:ext cx="302433" cy="907761"/>
          </a:xfrm>
          <a:custGeom>
            <a:avLst/>
            <a:gdLst>
              <a:gd name="connsiteX0" fmla="*/ 9405 w 107151"/>
              <a:gd name="connsiteY0" fmla="*/ 0 h 321617"/>
              <a:gd name="connsiteX1" fmla="*/ 9405 w 107151"/>
              <a:gd name="connsiteY1" fmla="*/ 233330 h 321617"/>
              <a:gd name="connsiteX2" fmla="*/ 107151 w 107151"/>
              <a:gd name="connsiteY2" fmla="*/ 321617 h 32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51" h="321617">
                <a:moveTo>
                  <a:pt x="9405" y="0"/>
                </a:moveTo>
                <a:cubicBezTo>
                  <a:pt x="1259" y="89863"/>
                  <a:pt x="-6886" y="179727"/>
                  <a:pt x="9405" y="233330"/>
                </a:cubicBezTo>
                <a:cubicBezTo>
                  <a:pt x="25696" y="286933"/>
                  <a:pt x="66423" y="304275"/>
                  <a:pt x="107151" y="3216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134" name="Freeform 133"/>
          <p:cNvSpPr/>
          <p:nvPr/>
        </p:nvSpPr>
        <p:spPr>
          <a:xfrm>
            <a:off x="3844965" y="4208396"/>
            <a:ext cx="661426" cy="523067"/>
          </a:xfrm>
          <a:custGeom>
            <a:avLst/>
            <a:gdLst>
              <a:gd name="connsiteX0" fmla="*/ 0 w 234341"/>
              <a:gd name="connsiteY0" fmla="*/ 115953 h 185321"/>
              <a:gd name="connsiteX1" fmla="*/ 85134 w 234341"/>
              <a:gd name="connsiteY1" fmla="*/ 5594 h 185321"/>
              <a:gd name="connsiteX2" fmla="*/ 233330 w 234341"/>
              <a:gd name="connsiteY2" fmla="*/ 33972 h 185321"/>
              <a:gd name="connsiteX3" fmla="*/ 138737 w 234341"/>
              <a:gd name="connsiteY3" fmla="*/ 185321 h 18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41" h="185321">
                <a:moveTo>
                  <a:pt x="0" y="115953"/>
                </a:moveTo>
                <a:cubicBezTo>
                  <a:pt x="23123" y="67605"/>
                  <a:pt x="46246" y="19257"/>
                  <a:pt x="85134" y="5594"/>
                </a:cubicBezTo>
                <a:cubicBezTo>
                  <a:pt x="124022" y="-8070"/>
                  <a:pt x="224396" y="4018"/>
                  <a:pt x="233330" y="33972"/>
                </a:cubicBezTo>
                <a:cubicBezTo>
                  <a:pt x="242264" y="63926"/>
                  <a:pt x="190500" y="124623"/>
                  <a:pt x="138737" y="1853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135" name="Freeform 134"/>
          <p:cNvSpPr/>
          <p:nvPr/>
        </p:nvSpPr>
        <p:spPr>
          <a:xfrm>
            <a:off x="4200948" y="4749259"/>
            <a:ext cx="934459" cy="628532"/>
          </a:xfrm>
          <a:custGeom>
            <a:avLst/>
            <a:gdLst>
              <a:gd name="connsiteX0" fmla="*/ 0 w 331076"/>
              <a:gd name="connsiteY0" fmla="*/ 0 h 222687"/>
              <a:gd name="connsiteX1" fmla="*/ 56756 w 331076"/>
              <a:gd name="connsiteY1" fmla="*/ 157656 h 222687"/>
              <a:gd name="connsiteX2" fmla="*/ 245942 w 331076"/>
              <a:gd name="connsiteY2" fmla="*/ 220718 h 222687"/>
              <a:gd name="connsiteX3" fmla="*/ 331076 w 331076"/>
              <a:gd name="connsiteY3" fmla="*/ 91440 h 22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076" h="222687">
                <a:moveTo>
                  <a:pt x="0" y="0"/>
                </a:moveTo>
                <a:cubicBezTo>
                  <a:pt x="7883" y="60435"/>
                  <a:pt x="15766" y="120870"/>
                  <a:pt x="56756" y="157656"/>
                </a:cubicBezTo>
                <a:cubicBezTo>
                  <a:pt x="97746" y="194442"/>
                  <a:pt x="200222" y="231754"/>
                  <a:pt x="245942" y="220718"/>
                </a:cubicBezTo>
                <a:cubicBezTo>
                  <a:pt x="291662" y="209682"/>
                  <a:pt x="311369" y="150561"/>
                  <a:pt x="331076" y="914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138" name="Freeform 137"/>
          <p:cNvSpPr/>
          <p:nvPr/>
        </p:nvSpPr>
        <p:spPr>
          <a:xfrm>
            <a:off x="4999630" y="4198256"/>
            <a:ext cx="705355" cy="817992"/>
          </a:xfrm>
          <a:custGeom>
            <a:avLst/>
            <a:gdLst>
              <a:gd name="connsiteX0" fmla="*/ 44953 w 249905"/>
              <a:gd name="connsiteY0" fmla="*/ 289812 h 289812"/>
              <a:gd name="connsiteX1" fmla="*/ 7116 w 249905"/>
              <a:gd name="connsiteY1" fmla="*/ 119545 h 289812"/>
              <a:gd name="connsiteX2" fmla="*/ 171077 w 249905"/>
              <a:gd name="connsiteY2" fmla="*/ 2880 h 289812"/>
              <a:gd name="connsiteX3" fmla="*/ 249905 w 249905"/>
              <a:gd name="connsiteY3" fmla="*/ 47023 h 28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905" h="289812">
                <a:moveTo>
                  <a:pt x="44953" y="289812"/>
                </a:moveTo>
                <a:cubicBezTo>
                  <a:pt x="15524" y="228589"/>
                  <a:pt x="-13905" y="167367"/>
                  <a:pt x="7116" y="119545"/>
                </a:cubicBezTo>
                <a:cubicBezTo>
                  <a:pt x="28137" y="71723"/>
                  <a:pt x="130612" y="14967"/>
                  <a:pt x="171077" y="2880"/>
                </a:cubicBezTo>
                <a:cubicBezTo>
                  <a:pt x="211542" y="-9207"/>
                  <a:pt x="230723" y="18908"/>
                  <a:pt x="249905" y="470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222" name="Oval 221"/>
          <p:cNvSpPr/>
          <p:nvPr/>
        </p:nvSpPr>
        <p:spPr>
          <a:xfrm rot="20297891">
            <a:off x="3779159" y="4454924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223" name="Oval 222"/>
          <p:cNvSpPr/>
          <p:nvPr/>
        </p:nvSpPr>
        <p:spPr>
          <a:xfrm rot="20297891">
            <a:off x="4161841" y="4686309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224" name="Oval 223"/>
          <p:cNvSpPr/>
          <p:nvPr/>
        </p:nvSpPr>
        <p:spPr>
          <a:xfrm rot="20297891">
            <a:off x="5051807" y="4962199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225" name="Oval 224"/>
          <p:cNvSpPr/>
          <p:nvPr/>
        </p:nvSpPr>
        <p:spPr>
          <a:xfrm rot="20297891">
            <a:off x="5621377" y="4276932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190" name="Oval 189"/>
          <p:cNvSpPr/>
          <p:nvPr/>
        </p:nvSpPr>
        <p:spPr>
          <a:xfrm>
            <a:off x="3356787" y="3444073"/>
            <a:ext cx="301101" cy="30110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</p:spTree>
    <p:extLst>
      <p:ext uri="{BB962C8B-B14F-4D97-AF65-F5344CB8AC3E}">
        <p14:creationId xmlns:p14="http://schemas.microsoft.com/office/powerpoint/2010/main" val="14803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reeform 187"/>
          <p:cNvSpPr/>
          <p:nvPr/>
        </p:nvSpPr>
        <p:spPr>
          <a:xfrm>
            <a:off x="2630178" y="3170155"/>
            <a:ext cx="681965" cy="585763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536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l-BE" sz="5363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0" name="TextBox 1079"/>
          <p:cNvSpPr txBox="1"/>
          <p:nvPr/>
        </p:nvSpPr>
        <p:spPr>
          <a:xfrm>
            <a:off x="1993446" y="633212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Alice</a:t>
            </a:r>
          </a:p>
        </p:txBody>
      </p:sp>
      <p:pic>
        <p:nvPicPr>
          <p:cNvPr id="1081" name="Picture 2" descr="Alice And Wonderland White 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59" y="868685"/>
            <a:ext cx="1699484" cy="23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4" descr="Bob Marley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05" y="4000269"/>
            <a:ext cx="1443123" cy="20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TextBox 191"/>
          <p:cNvSpPr txBox="1"/>
          <p:nvPr/>
        </p:nvSpPr>
        <p:spPr>
          <a:xfrm>
            <a:off x="1993446" y="5467598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Bob</a:t>
            </a:r>
          </a:p>
        </p:txBody>
      </p:sp>
      <p:sp>
        <p:nvSpPr>
          <p:cNvPr id="1083" name="Freeform 1082"/>
          <p:cNvSpPr/>
          <p:nvPr/>
        </p:nvSpPr>
        <p:spPr>
          <a:xfrm rot="20297891">
            <a:off x="3393640" y="2962218"/>
            <a:ext cx="740783" cy="601905"/>
          </a:xfrm>
          <a:custGeom>
            <a:avLst/>
            <a:gdLst>
              <a:gd name="connsiteX0" fmla="*/ 0 w 262457"/>
              <a:gd name="connsiteY0" fmla="*/ 182880 h 213253"/>
              <a:gd name="connsiteX1" fmla="*/ 252248 w 262457"/>
              <a:gd name="connsiteY1" fmla="*/ 198645 h 213253"/>
              <a:gd name="connsiteX2" fmla="*/ 189186 w 262457"/>
              <a:gd name="connsiteY2" fmla="*/ 0 h 21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457" h="213253">
                <a:moveTo>
                  <a:pt x="0" y="182880"/>
                </a:moveTo>
                <a:cubicBezTo>
                  <a:pt x="110358" y="206002"/>
                  <a:pt x="220717" y="229125"/>
                  <a:pt x="252248" y="198645"/>
                </a:cubicBezTo>
                <a:cubicBezTo>
                  <a:pt x="283779" y="168165"/>
                  <a:pt x="236482" y="84082"/>
                  <a:pt x="18918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1084" name="Freeform 1083"/>
          <p:cNvSpPr/>
          <p:nvPr/>
        </p:nvSpPr>
        <p:spPr>
          <a:xfrm rot="20297891">
            <a:off x="3793486" y="2504514"/>
            <a:ext cx="658569" cy="558043"/>
          </a:xfrm>
          <a:custGeom>
            <a:avLst/>
            <a:gdLst>
              <a:gd name="connsiteX0" fmla="*/ 0 w 233329"/>
              <a:gd name="connsiteY0" fmla="*/ 109426 h 197713"/>
              <a:gd name="connsiteX1" fmla="*/ 94593 w 233329"/>
              <a:gd name="connsiteY1" fmla="*/ 2220 h 197713"/>
              <a:gd name="connsiteX2" fmla="*/ 233329 w 233329"/>
              <a:gd name="connsiteY2" fmla="*/ 197713 h 19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29" h="197713">
                <a:moveTo>
                  <a:pt x="0" y="109426"/>
                </a:moveTo>
                <a:cubicBezTo>
                  <a:pt x="27852" y="48466"/>
                  <a:pt x="55705" y="-12494"/>
                  <a:pt x="94593" y="2220"/>
                </a:cubicBezTo>
                <a:cubicBezTo>
                  <a:pt x="133481" y="16934"/>
                  <a:pt x="183405" y="107323"/>
                  <a:pt x="233329" y="1977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1085" name="Freeform 1084"/>
          <p:cNvSpPr/>
          <p:nvPr/>
        </p:nvSpPr>
        <p:spPr>
          <a:xfrm rot="20297891">
            <a:off x="4459852" y="2256332"/>
            <a:ext cx="587372" cy="662227"/>
          </a:xfrm>
          <a:custGeom>
            <a:avLst/>
            <a:gdLst>
              <a:gd name="connsiteX0" fmla="*/ 0 w 208104"/>
              <a:gd name="connsiteY0" fmla="*/ 217000 h 234625"/>
              <a:gd name="connsiteX1" fmla="*/ 88287 w 208104"/>
              <a:gd name="connsiteY1" fmla="*/ 213846 h 234625"/>
              <a:gd name="connsiteX2" fmla="*/ 129277 w 208104"/>
              <a:gd name="connsiteY2" fmla="*/ 8895 h 234625"/>
              <a:gd name="connsiteX3" fmla="*/ 208104 w 208104"/>
              <a:gd name="connsiteY3" fmla="*/ 56191 h 23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104" h="234625">
                <a:moveTo>
                  <a:pt x="0" y="217000"/>
                </a:moveTo>
                <a:cubicBezTo>
                  <a:pt x="33370" y="232765"/>
                  <a:pt x="66741" y="248530"/>
                  <a:pt x="88287" y="213846"/>
                </a:cubicBezTo>
                <a:cubicBezTo>
                  <a:pt x="109833" y="179162"/>
                  <a:pt x="109307" y="35171"/>
                  <a:pt x="129277" y="8895"/>
                </a:cubicBezTo>
                <a:cubicBezTo>
                  <a:pt x="149247" y="-17381"/>
                  <a:pt x="178675" y="19405"/>
                  <a:pt x="208104" y="561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1086" name="Freeform 1085"/>
          <p:cNvSpPr/>
          <p:nvPr/>
        </p:nvSpPr>
        <p:spPr>
          <a:xfrm rot="20297891">
            <a:off x="5159324" y="2248185"/>
            <a:ext cx="347248" cy="1014556"/>
          </a:xfrm>
          <a:custGeom>
            <a:avLst/>
            <a:gdLst>
              <a:gd name="connsiteX0" fmla="*/ 0 w 123029"/>
              <a:gd name="connsiteY0" fmla="*/ 0 h 359454"/>
              <a:gd name="connsiteX1" fmla="*/ 122972 w 123029"/>
              <a:gd name="connsiteY1" fmla="*/ 198646 h 359454"/>
              <a:gd name="connsiteX2" fmla="*/ 12613 w 123029"/>
              <a:gd name="connsiteY2" fmla="*/ 359454 h 35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029" h="359454">
                <a:moveTo>
                  <a:pt x="0" y="0"/>
                </a:moveTo>
                <a:cubicBezTo>
                  <a:pt x="60435" y="69368"/>
                  <a:pt x="120870" y="138737"/>
                  <a:pt x="122972" y="198646"/>
                </a:cubicBezTo>
                <a:cubicBezTo>
                  <a:pt x="125074" y="258555"/>
                  <a:pt x="68843" y="309004"/>
                  <a:pt x="12613" y="3594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200" name="Oval 199"/>
          <p:cNvSpPr/>
          <p:nvPr/>
        </p:nvSpPr>
        <p:spPr>
          <a:xfrm rot="20297891">
            <a:off x="4478497" y="2874670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201" name="Oval 200"/>
          <p:cNvSpPr/>
          <p:nvPr/>
        </p:nvSpPr>
        <p:spPr>
          <a:xfrm rot="20297891">
            <a:off x="4940615" y="2278879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1087" name="Freeform 1086"/>
          <p:cNvSpPr/>
          <p:nvPr/>
        </p:nvSpPr>
        <p:spPr>
          <a:xfrm rot="20297891">
            <a:off x="5412236" y="2954558"/>
            <a:ext cx="644361" cy="619291"/>
          </a:xfrm>
          <a:custGeom>
            <a:avLst/>
            <a:gdLst>
              <a:gd name="connsiteX0" fmla="*/ 15505 w 228295"/>
              <a:gd name="connsiteY0" fmla="*/ 81981 h 219413"/>
              <a:gd name="connsiteX1" fmla="*/ 18658 w 228295"/>
              <a:gd name="connsiteY1" fmla="*/ 195493 h 219413"/>
              <a:gd name="connsiteX2" fmla="*/ 201538 w 228295"/>
              <a:gd name="connsiteY2" fmla="*/ 201799 h 219413"/>
              <a:gd name="connsiteX3" fmla="*/ 223609 w 228295"/>
              <a:gd name="connsiteY3" fmla="*/ 0 h 21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95" h="219413">
                <a:moveTo>
                  <a:pt x="15505" y="81981"/>
                </a:moveTo>
                <a:cubicBezTo>
                  <a:pt x="1579" y="128752"/>
                  <a:pt x="-12347" y="175523"/>
                  <a:pt x="18658" y="195493"/>
                </a:cubicBezTo>
                <a:cubicBezTo>
                  <a:pt x="49663" y="215463"/>
                  <a:pt x="167380" y="234381"/>
                  <a:pt x="201538" y="201799"/>
                </a:cubicBezTo>
                <a:cubicBezTo>
                  <a:pt x="235696" y="169217"/>
                  <a:pt x="229652" y="84608"/>
                  <a:pt x="2236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207" name="Oval 206"/>
          <p:cNvSpPr/>
          <p:nvPr/>
        </p:nvSpPr>
        <p:spPr>
          <a:xfrm rot="20297891">
            <a:off x="5350536" y="3188528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208" name="Oval 207"/>
          <p:cNvSpPr/>
          <p:nvPr/>
        </p:nvSpPr>
        <p:spPr>
          <a:xfrm rot="20297891">
            <a:off x="5868991" y="2822553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220" name="Oval 219"/>
          <p:cNvSpPr/>
          <p:nvPr/>
        </p:nvSpPr>
        <p:spPr>
          <a:xfrm rot="20297891">
            <a:off x="3767316" y="2876739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131" name="Freeform 130"/>
          <p:cNvSpPr/>
          <p:nvPr/>
        </p:nvSpPr>
        <p:spPr>
          <a:xfrm>
            <a:off x="3515835" y="3636810"/>
            <a:ext cx="302433" cy="907761"/>
          </a:xfrm>
          <a:custGeom>
            <a:avLst/>
            <a:gdLst>
              <a:gd name="connsiteX0" fmla="*/ 9405 w 107151"/>
              <a:gd name="connsiteY0" fmla="*/ 0 h 321617"/>
              <a:gd name="connsiteX1" fmla="*/ 9405 w 107151"/>
              <a:gd name="connsiteY1" fmla="*/ 233330 h 321617"/>
              <a:gd name="connsiteX2" fmla="*/ 107151 w 107151"/>
              <a:gd name="connsiteY2" fmla="*/ 321617 h 32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51" h="321617">
                <a:moveTo>
                  <a:pt x="9405" y="0"/>
                </a:moveTo>
                <a:cubicBezTo>
                  <a:pt x="1259" y="89863"/>
                  <a:pt x="-6886" y="179727"/>
                  <a:pt x="9405" y="233330"/>
                </a:cubicBezTo>
                <a:cubicBezTo>
                  <a:pt x="25696" y="286933"/>
                  <a:pt x="66423" y="304275"/>
                  <a:pt x="107151" y="3216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134" name="Freeform 133"/>
          <p:cNvSpPr/>
          <p:nvPr/>
        </p:nvSpPr>
        <p:spPr>
          <a:xfrm>
            <a:off x="3844965" y="4208396"/>
            <a:ext cx="661426" cy="523067"/>
          </a:xfrm>
          <a:custGeom>
            <a:avLst/>
            <a:gdLst>
              <a:gd name="connsiteX0" fmla="*/ 0 w 234341"/>
              <a:gd name="connsiteY0" fmla="*/ 115953 h 185321"/>
              <a:gd name="connsiteX1" fmla="*/ 85134 w 234341"/>
              <a:gd name="connsiteY1" fmla="*/ 5594 h 185321"/>
              <a:gd name="connsiteX2" fmla="*/ 233330 w 234341"/>
              <a:gd name="connsiteY2" fmla="*/ 33972 h 185321"/>
              <a:gd name="connsiteX3" fmla="*/ 138737 w 234341"/>
              <a:gd name="connsiteY3" fmla="*/ 185321 h 18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41" h="185321">
                <a:moveTo>
                  <a:pt x="0" y="115953"/>
                </a:moveTo>
                <a:cubicBezTo>
                  <a:pt x="23123" y="67605"/>
                  <a:pt x="46246" y="19257"/>
                  <a:pt x="85134" y="5594"/>
                </a:cubicBezTo>
                <a:cubicBezTo>
                  <a:pt x="124022" y="-8070"/>
                  <a:pt x="224396" y="4018"/>
                  <a:pt x="233330" y="33972"/>
                </a:cubicBezTo>
                <a:cubicBezTo>
                  <a:pt x="242264" y="63926"/>
                  <a:pt x="190500" y="124623"/>
                  <a:pt x="138737" y="1853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135" name="Freeform 134"/>
          <p:cNvSpPr/>
          <p:nvPr/>
        </p:nvSpPr>
        <p:spPr>
          <a:xfrm>
            <a:off x="4200948" y="4749259"/>
            <a:ext cx="934459" cy="628532"/>
          </a:xfrm>
          <a:custGeom>
            <a:avLst/>
            <a:gdLst>
              <a:gd name="connsiteX0" fmla="*/ 0 w 331076"/>
              <a:gd name="connsiteY0" fmla="*/ 0 h 222687"/>
              <a:gd name="connsiteX1" fmla="*/ 56756 w 331076"/>
              <a:gd name="connsiteY1" fmla="*/ 157656 h 222687"/>
              <a:gd name="connsiteX2" fmla="*/ 245942 w 331076"/>
              <a:gd name="connsiteY2" fmla="*/ 220718 h 222687"/>
              <a:gd name="connsiteX3" fmla="*/ 331076 w 331076"/>
              <a:gd name="connsiteY3" fmla="*/ 91440 h 22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076" h="222687">
                <a:moveTo>
                  <a:pt x="0" y="0"/>
                </a:moveTo>
                <a:cubicBezTo>
                  <a:pt x="7883" y="60435"/>
                  <a:pt x="15766" y="120870"/>
                  <a:pt x="56756" y="157656"/>
                </a:cubicBezTo>
                <a:cubicBezTo>
                  <a:pt x="97746" y="194442"/>
                  <a:pt x="200222" y="231754"/>
                  <a:pt x="245942" y="220718"/>
                </a:cubicBezTo>
                <a:cubicBezTo>
                  <a:pt x="291662" y="209682"/>
                  <a:pt x="311369" y="150561"/>
                  <a:pt x="331076" y="914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138" name="Freeform 137"/>
          <p:cNvSpPr/>
          <p:nvPr/>
        </p:nvSpPr>
        <p:spPr>
          <a:xfrm>
            <a:off x="4999630" y="4198256"/>
            <a:ext cx="705355" cy="817992"/>
          </a:xfrm>
          <a:custGeom>
            <a:avLst/>
            <a:gdLst>
              <a:gd name="connsiteX0" fmla="*/ 44953 w 249905"/>
              <a:gd name="connsiteY0" fmla="*/ 289812 h 289812"/>
              <a:gd name="connsiteX1" fmla="*/ 7116 w 249905"/>
              <a:gd name="connsiteY1" fmla="*/ 119545 h 289812"/>
              <a:gd name="connsiteX2" fmla="*/ 171077 w 249905"/>
              <a:gd name="connsiteY2" fmla="*/ 2880 h 289812"/>
              <a:gd name="connsiteX3" fmla="*/ 249905 w 249905"/>
              <a:gd name="connsiteY3" fmla="*/ 47023 h 28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905" h="289812">
                <a:moveTo>
                  <a:pt x="44953" y="289812"/>
                </a:moveTo>
                <a:cubicBezTo>
                  <a:pt x="15524" y="228589"/>
                  <a:pt x="-13905" y="167367"/>
                  <a:pt x="7116" y="119545"/>
                </a:cubicBezTo>
                <a:cubicBezTo>
                  <a:pt x="28137" y="71723"/>
                  <a:pt x="130612" y="14967"/>
                  <a:pt x="171077" y="2880"/>
                </a:cubicBezTo>
                <a:cubicBezTo>
                  <a:pt x="211542" y="-9207"/>
                  <a:pt x="230723" y="18908"/>
                  <a:pt x="249905" y="470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139" name="Freeform 138"/>
          <p:cNvSpPr/>
          <p:nvPr/>
        </p:nvSpPr>
        <p:spPr>
          <a:xfrm>
            <a:off x="5696084" y="4322079"/>
            <a:ext cx="516177" cy="916661"/>
          </a:xfrm>
          <a:custGeom>
            <a:avLst/>
            <a:gdLst>
              <a:gd name="connsiteX0" fmla="*/ 0 w 182880"/>
              <a:gd name="connsiteY0" fmla="*/ 0 h 324770"/>
              <a:gd name="connsiteX1" fmla="*/ 25224 w 182880"/>
              <a:gd name="connsiteY1" fmla="*/ 195493 h 324770"/>
              <a:gd name="connsiteX2" fmla="*/ 151349 w 182880"/>
              <a:gd name="connsiteY2" fmla="*/ 261708 h 324770"/>
              <a:gd name="connsiteX3" fmla="*/ 182880 w 182880"/>
              <a:gd name="connsiteY3" fmla="*/ 324770 h 32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324770">
                <a:moveTo>
                  <a:pt x="0" y="0"/>
                </a:moveTo>
                <a:cubicBezTo>
                  <a:pt x="-1" y="75937"/>
                  <a:pt x="-1" y="151875"/>
                  <a:pt x="25224" y="195493"/>
                </a:cubicBezTo>
                <a:cubicBezTo>
                  <a:pt x="50449" y="239111"/>
                  <a:pt x="125073" y="240162"/>
                  <a:pt x="151349" y="261708"/>
                </a:cubicBezTo>
                <a:cubicBezTo>
                  <a:pt x="177625" y="283254"/>
                  <a:pt x="180252" y="304012"/>
                  <a:pt x="182880" y="3247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222" name="Oval 221"/>
          <p:cNvSpPr/>
          <p:nvPr/>
        </p:nvSpPr>
        <p:spPr>
          <a:xfrm rot="20297891">
            <a:off x="3779159" y="4454924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223" name="Oval 222"/>
          <p:cNvSpPr/>
          <p:nvPr/>
        </p:nvSpPr>
        <p:spPr>
          <a:xfrm rot="20297891">
            <a:off x="4161841" y="4686309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224" name="Oval 223"/>
          <p:cNvSpPr/>
          <p:nvPr/>
        </p:nvSpPr>
        <p:spPr>
          <a:xfrm rot="20297891">
            <a:off x="5051807" y="4962199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225" name="Oval 224"/>
          <p:cNvSpPr/>
          <p:nvPr/>
        </p:nvSpPr>
        <p:spPr>
          <a:xfrm rot="20297891">
            <a:off x="5621377" y="4276932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226" name="Oval 225"/>
          <p:cNvSpPr/>
          <p:nvPr/>
        </p:nvSpPr>
        <p:spPr>
          <a:xfrm rot="20297891">
            <a:off x="6164255" y="5184687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190" name="Oval 189"/>
          <p:cNvSpPr/>
          <p:nvPr/>
        </p:nvSpPr>
        <p:spPr>
          <a:xfrm>
            <a:off x="3356787" y="3444073"/>
            <a:ext cx="301101" cy="30110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</p:spTree>
    <p:extLst>
      <p:ext uri="{BB962C8B-B14F-4D97-AF65-F5344CB8AC3E}">
        <p14:creationId xmlns:p14="http://schemas.microsoft.com/office/powerpoint/2010/main" val="28225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reeform 187"/>
          <p:cNvSpPr/>
          <p:nvPr/>
        </p:nvSpPr>
        <p:spPr>
          <a:xfrm>
            <a:off x="2630178" y="3170155"/>
            <a:ext cx="681965" cy="585763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536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l-BE" sz="5363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0" name="TextBox 1079"/>
          <p:cNvSpPr txBox="1"/>
          <p:nvPr/>
        </p:nvSpPr>
        <p:spPr>
          <a:xfrm>
            <a:off x="1993446" y="633212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Alice</a:t>
            </a:r>
          </a:p>
        </p:txBody>
      </p:sp>
      <p:pic>
        <p:nvPicPr>
          <p:cNvPr id="1081" name="Picture 2" descr="Alice And Wonderland White 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59" y="868685"/>
            <a:ext cx="1699484" cy="23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4" descr="Bob Marley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05" y="4000269"/>
            <a:ext cx="1443123" cy="20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TextBox 191"/>
          <p:cNvSpPr txBox="1"/>
          <p:nvPr/>
        </p:nvSpPr>
        <p:spPr>
          <a:xfrm>
            <a:off x="1993446" y="5467598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Bob</a:t>
            </a:r>
          </a:p>
        </p:txBody>
      </p:sp>
      <p:sp>
        <p:nvSpPr>
          <p:cNvPr id="1083" name="Freeform 1082"/>
          <p:cNvSpPr/>
          <p:nvPr/>
        </p:nvSpPr>
        <p:spPr>
          <a:xfrm rot="20297891">
            <a:off x="3393640" y="2962218"/>
            <a:ext cx="740783" cy="601905"/>
          </a:xfrm>
          <a:custGeom>
            <a:avLst/>
            <a:gdLst>
              <a:gd name="connsiteX0" fmla="*/ 0 w 262457"/>
              <a:gd name="connsiteY0" fmla="*/ 182880 h 213253"/>
              <a:gd name="connsiteX1" fmla="*/ 252248 w 262457"/>
              <a:gd name="connsiteY1" fmla="*/ 198645 h 213253"/>
              <a:gd name="connsiteX2" fmla="*/ 189186 w 262457"/>
              <a:gd name="connsiteY2" fmla="*/ 0 h 21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457" h="213253">
                <a:moveTo>
                  <a:pt x="0" y="182880"/>
                </a:moveTo>
                <a:cubicBezTo>
                  <a:pt x="110358" y="206002"/>
                  <a:pt x="220717" y="229125"/>
                  <a:pt x="252248" y="198645"/>
                </a:cubicBezTo>
                <a:cubicBezTo>
                  <a:pt x="283779" y="168165"/>
                  <a:pt x="236482" y="84082"/>
                  <a:pt x="18918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1084" name="Freeform 1083"/>
          <p:cNvSpPr/>
          <p:nvPr/>
        </p:nvSpPr>
        <p:spPr>
          <a:xfrm rot="20297891">
            <a:off x="3793486" y="2504514"/>
            <a:ext cx="658569" cy="558043"/>
          </a:xfrm>
          <a:custGeom>
            <a:avLst/>
            <a:gdLst>
              <a:gd name="connsiteX0" fmla="*/ 0 w 233329"/>
              <a:gd name="connsiteY0" fmla="*/ 109426 h 197713"/>
              <a:gd name="connsiteX1" fmla="*/ 94593 w 233329"/>
              <a:gd name="connsiteY1" fmla="*/ 2220 h 197713"/>
              <a:gd name="connsiteX2" fmla="*/ 233329 w 233329"/>
              <a:gd name="connsiteY2" fmla="*/ 197713 h 19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29" h="197713">
                <a:moveTo>
                  <a:pt x="0" y="109426"/>
                </a:moveTo>
                <a:cubicBezTo>
                  <a:pt x="27852" y="48466"/>
                  <a:pt x="55705" y="-12494"/>
                  <a:pt x="94593" y="2220"/>
                </a:cubicBezTo>
                <a:cubicBezTo>
                  <a:pt x="133481" y="16934"/>
                  <a:pt x="183405" y="107323"/>
                  <a:pt x="233329" y="1977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1085" name="Freeform 1084"/>
          <p:cNvSpPr/>
          <p:nvPr/>
        </p:nvSpPr>
        <p:spPr>
          <a:xfrm rot="20297891">
            <a:off x="4459852" y="2256332"/>
            <a:ext cx="587372" cy="662227"/>
          </a:xfrm>
          <a:custGeom>
            <a:avLst/>
            <a:gdLst>
              <a:gd name="connsiteX0" fmla="*/ 0 w 208104"/>
              <a:gd name="connsiteY0" fmla="*/ 217000 h 234625"/>
              <a:gd name="connsiteX1" fmla="*/ 88287 w 208104"/>
              <a:gd name="connsiteY1" fmla="*/ 213846 h 234625"/>
              <a:gd name="connsiteX2" fmla="*/ 129277 w 208104"/>
              <a:gd name="connsiteY2" fmla="*/ 8895 h 234625"/>
              <a:gd name="connsiteX3" fmla="*/ 208104 w 208104"/>
              <a:gd name="connsiteY3" fmla="*/ 56191 h 23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104" h="234625">
                <a:moveTo>
                  <a:pt x="0" y="217000"/>
                </a:moveTo>
                <a:cubicBezTo>
                  <a:pt x="33370" y="232765"/>
                  <a:pt x="66741" y="248530"/>
                  <a:pt x="88287" y="213846"/>
                </a:cubicBezTo>
                <a:cubicBezTo>
                  <a:pt x="109833" y="179162"/>
                  <a:pt x="109307" y="35171"/>
                  <a:pt x="129277" y="8895"/>
                </a:cubicBezTo>
                <a:cubicBezTo>
                  <a:pt x="149247" y="-17381"/>
                  <a:pt x="178675" y="19405"/>
                  <a:pt x="208104" y="561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1086" name="Freeform 1085"/>
          <p:cNvSpPr/>
          <p:nvPr/>
        </p:nvSpPr>
        <p:spPr>
          <a:xfrm rot="20297891">
            <a:off x="5159324" y="2248185"/>
            <a:ext cx="347248" cy="1014556"/>
          </a:xfrm>
          <a:custGeom>
            <a:avLst/>
            <a:gdLst>
              <a:gd name="connsiteX0" fmla="*/ 0 w 123029"/>
              <a:gd name="connsiteY0" fmla="*/ 0 h 359454"/>
              <a:gd name="connsiteX1" fmla="*/ 122972 w 123029"/>
              <a:gd name="connsiteY1" fmla="*/ 198646 h 359454"/>
              <a:gd name="connsiteX2" fmla="*/ 12613 w 123029"/>
              <a:gd name="connsiteY2" fmla="*/ 359454 h 35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029" h="359454">
                <a:moveTo>
                  <a:pt x="0" y="0"/>
                </a:moveTo>
                <a:cubicBezTo>
                  <a:pt x="60435" y="69368"/>
                  <a:pt x="120870" y="138737"/>
                  <a:pt x="122972" y="198646"/>
                </a:cubicBezTo>
                <a:cubicBezTo>
                  <a:pt x="125074" y="258555"/>
                  <a:pt x="68843" y="309004"/>
                  <a:pt x="12613" y="3594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200" name="Oval 199"/>
          <p:cNvSpPr/>
          <p:nvPr/>
        </p:nvSpPr>
        <p:spPr>
          <a:xfrm rot="20297891">
            <a:off x="4478497" y="2874670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201" name="Oval 200"/>
          <p:cNvSpPr/>
          <p:nvPr/>
        </p:nvSpPr>
        <p:spPr>
          <a:xfrm rot="20297891">
            <a:off x="4940615" y="2278879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1087" name="Freeform 1086"/>
          <p:cNvSpPr/>
          <p:nvPr/>
        </p:nvSpPr>
        <p:spPr>
          <a:xfrm rot="20297891">
            <a:off x="5412236" y="2954558"/>
            <a:ext cx="644361" cy="619291"/>
          </a:xfrm>
          <a:custGeom>
            <a:avLst/>
            <a:gdLst>
              <a:gd name="connsiteX0" fmla="*/ 15505 w 228295"/>
              <a:gd name="connsiteY0" fmla="*/ 81981 h 219413"/>
              <a:gd name="connsiteX1" fmla="*/ 18658 w 228295"/>
              <a:gd name="connsiteY1" fmla="*/ 195493 h 219413"/>
              <a:gd name="connsiteX2" fmla="*/ 201538 w 228295"/>
              <a:gd name="connsiteY2" fmla="*/ 201799 h 219413"/>
              <a:gd name="connsiteX3" fmla="*/ 223609 w 228295"/>
              <a:gd name="connsiteY3" fmla="*/ 0 h 21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95" h="219413">
                <a:moveTo>
                  <a:pt x="15505" y="81981"/>
                </a:moveTo>
                <a:cubicBezTo>
                  <a:pt x="1579" y="128752"/>
                  <a:pt x="-12347" y="175523"/>
                  <a:pt x="18658" y="195493"/>
                </a:cubicBezTo>
                <a:cubicBezTo>
                  <a:pt x="49663" y="215463"/>
                  <a:pt x="167380" y="234381"/>
                  <a:pt x="201538" y="201799"/>
                </a:cubicBezTo>
                <a:cubicBezTo>
                  <a:pt x="235696" y="169217"/>
                  <a:pt x="229652" y="84608"/>
                  <a:pt x="2236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128" name="Freeform 127"/>
          <p:cNvSpPr/>
          <p:nvPr/>
        </p:nvSpPr>
        <p:spPr>
          <a:xfrm rot="20297891">
            <a:off x="5832442" y="2427015"/>
            <a:ext cx="516177" cy="348883"/>
          </a:xfrm>
          <a:custGeom>
            <a:avLst/>
            <a:gdLst>
              <a:gd name="connsiteX0" fmla="*/ 0 w 182880"/>
              <a:gd name="connsiteY0" fmla="*/ 123608 h 123608"/>
              <a:gd name="connsiteX1" fmla="*/ 66216 w 182880"/>
              <a:gd name="connsiteY1" fmla="*/ 3790 h 123608"/>
              <a:gd name="connsiteX2" fmla="*/ 182880 w 182880"/>
              <a:gd name="connsiteY2" fmla="*/ 41627 h 12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" h="123608">
                <a:moveTo>
                  <a:pt x="0" y="123608"/>
                </a:moveTo>
                <a:cubicBezTo>
                  <a:pt x="17868" y="70530"/>
                  <a:pt x="35736" y="17453"/>
                  <a:pt x="66216" y="3790"/>
                </a:cubicBezTo>
                <a:cubicBezTo>
                  <a:pt x="96696" y="-9873"/>
                  <a:pt x="139788" y="15877"/>
                  <a:pt x="182880" y="416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207" name="Oval 206"/>
          <p:cNvSpPr/>
          <p:nvPr/>
        </p:nvSpPr>
        <p:spPr>
          <a:xfrm rot="20297891">
            <a:off x="5350536" y="3188528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208" name="Oval 207"/>
          <p:cNvSpPr/>
          <p:nvPr/>
        </p:nvSpPr>
        <p:spPr>
          <a:xfrm rot="20297891">
            <a:off x="5868991" y="2822553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209" name="Oval 208"/>
          <p:cNvSpPr/>
          <p:nvPr/>
        </p:nvSpPr>
        <p:spPr>
          <a:xfrm rot="20297891">
            <a:off x="6299388" y="2411795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220" name="Oval 219"/>
          <p:cNvSpPr/>
          <p:nvPr/>
        </p:nvSpPr>
        <p:spPr>
          <a:xfrm rot="20297891">
            <a:off x="3767316" y="2876739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131" name="Freeform 130"/>
          <p:cNvSpPr/>
          <p:nvPr/>
        </p:nvSpPr>
        <p:spPr>
          <a:xfrm>
            <a:off x="3515835" y="3636810"/>
            <a:ext cx="302433" cy="907761"/>
          </a:xfrm>
          <a:custGeom>
            <a:avLst/>
            <a:gdLst>
              <a:gd name="connsiteX0" fmla="*/ 9405 w 107151"/>
              <a:gd name="connsiteY0" fmla="*/ 0 h 321617"/>
              <a:gd name="connsiteX1" fmla="*/ 9405 w 107151"/>
              <a:gd name="connsiteY1" fmla="*/ 233330 h 321617"/>
              <a:gd name="connsiteX2" fmla="*/ 107151 w 107151"/>
              <a:gd name="connsiteY2" fmla="*/ 321617 h 32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51" h="321617">
                <a:moveTo>
                  <a:pt x="9405" y="0"/>
                </a:moveTo>
                <a:cubicBezTo>
                  <a:pt x="1259" y="89863"/>
                  <a:pt x="-6886" y="179727"/>
                  <a:pt x="9405" y="233330"/>
                </a:cubicBezTo>
                <a:cubicBezTo>
                  <a:pt x="25696" y="286933"/>
                  <a:pt x="66423" y="304275"/>
                  <a:pt x="107151" y="3216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134" name="Freeform 133"/>
          <p:cNvSpPr/>
          <p:nvPr/>
        </p:nvSpPr>
        <p:spPr>
          <a:xfrm>
            <a:off x="3844965" y="4208396"/>
            <a:ext cx="661426" cy="523067"/>
          </a:xfrm>
          <a:custGeom>
            <a:avLst/>
            <a:gdLst>
              <a:gd name="connsiteX0" fmla="*/ 0 w 234341"/>
              <a:gd name="connsiteY0" fmla="*/ 115953 h 185321"/>
              <a:gd name="connsiteX1" fmla="*/ 85134 w 234341"/>
              <a:gd name="connsiteY1" fmla="*/ 5594 h 185321"/>
              <a:gd name="connsiteX2" fmla="*/ 233330 w 234341"/>
              <a:gd name="connsiteY2" fmla="*/ 33972 h 185321"/>
              <a:gd name="connsiteX3" fmla="*/ 138737 w 234341"/>
              <a:gd name="connsiteY3" fmla="*/ 185321 h 18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41" h="185321">
                <a:moveTo>
                  <a:pt x="0" y="115953"/>
                </a:moveTo>
                <a:cubicBezTo>
                  <a:pt x="23123" y="67605"/>
                  <a:pt x="46246" y="19257"/>
                  <a:pt x="85134" y="5594"/>
                </a:cubicBezTo>
                <a:cubicBezTo>
                  <a:pt x="124022" y="-8070"/>
                  <a:pt x="224396" y="4018"/>
                  <a:pt x="233330" y="33972"/>
                </a:cubicBezTo>
                <a:cubicBezTo>
                  <a:pt x="242264" y="63926"/>
                  <a:pt x="190500" y="124623"/>
                  <a:pt x="138737" y="1853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135" name="Freeform 134"/>
          <p:cNvSpPr/>
          <p:nvPr/>
        </p:nvSpPr>
        <p:spPr>
          <a:xfrm>
            <a:off x="4200948" y="4749259"/>
            <a:ext cx="934459" cy="628532"/>
          </a:xfrm>
          <a:custGeom>
            <a:avLst/>
            <a:gdLst>
              <a:gd name="connsiteX0" fmla="*/ 0 w 331076"/>
              <a:gd name="connsiteY0" fmla="*/ 0 h 222687"/>
              <a:gd name="connsiteX1" fmla="*/ 56756 w 331076"/>
              <a:gd name="connsiteY1" fmla="*/ 157656 h 222687"/>
              <a:gd name="connsiteX2" fmla="*/ 245942 w 331076"/>
              <a:gd name="connsiteY2" fmla="*/ 220718 h 222687"/>
              <a:gd name="connsiteX3" fmla="*/ 331076 w 331076"/>
              <a:gd name="connsiteY3" fmla="*/ 91440 h 22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076" h="222687">
                <a:moveTo>
                  <a:pt x="0" y="0"/>
                </a:moveTo>
                <a:cubicBezTo>
                  <a:pt x="7883" y="60435"/>
                  <a:pt x="15766" y="120870"/>
                  <a:pt x="56756" y="157656"/>
                </a:cubicBezTo>
                <a:cubicBezTo>
                  <a:pt x="97746" y="194442"/>
                  <a:pt x="200222" y="231754"/>
                  <a:pt x="245942" y="220718"/>
                </a:cubicBezTo>
                <a:cubicBezTo>
                  <a:pt x="291662" y="209682"/>
                  <a:pt x="311369" y="150561"/>
                  <a:pt x="331076" y="914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138" name="Freeform 137"/>
          <p:cNvSpPr/>
          <p:nvPr/>
        </p:nvSpPr>
        <p:spPr>
          <a:xfrm>
            <a:off x="4999630" y="4198256"/>
            <a:ext cx="705355" cy="817992"/>
          </a:xfrm>
          <a:custGeom>
            <a:avLst/>
            <a:gdLst>
              <a:gd name="connsiteX0" fmla="*/ 44953 w 249905"/>
              <a:gd name="connsiteY0" fmla="*/ 289812 h 289812"/>
              <a:gd name="connsiteX1" fmla="*/ 7116 w 249905"/>
              <a:gd name="connsiteY1" fmla="*/ 119545 h 289812"/>
              <a:gd name="connsiteX2" fmla="*/ 171077 w 249905"/>
              <a:gd name="connsiteY2" fmla="*/ 2880 h 289812"/>
              <a:gd name="connsiteX3" fmla="*/ 249905 w 249905"/>
              <a:gd name="connsiteY3" fmla="*/ 47023 h 28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905" h="289812">
                <a:moveTo>
                  <a:pt x="44953" y="289812"/>
                </a:moveTo>
                <a:cubicBezTo>
                  <a:pt x="15524" y="228589"/>
                  <a:pt x="-13905" y="167367"/>
                  <a:pt x="7116" y="119545"/>
                </a:cubicBezTo>
                <a:cubicBezTo>
                  <a:pt x="28137" y="71723"/>
                  <a:pt x="130612" y="14967"/>
                  <a:pt x="171077" y="2880"/>
                </a:cubicBezTo>
                <a:cubicBezTo>
                  <a:pt x="211542" y="-9207"/>
                  <a:pt x="230723" y="18908"/>
                  <a:pt x="249905" y="470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139" name="Freeform 138"/>
          <p:cNvSpPr/>
          <p:nvPr/>
        </p:nvSpPr>
        <p:spPr>
          <a:xfrm>
            <a:off x="5696084" y="4322079"/>
            <a:ext cx="516177" cy="916661"/>
          </a:xfrm>
          <a:custGeom>
            <a:avLst/>
            <a:gdLst>
              <a:gd name="connsiteX0" fmla="*/ 0 w 182880"/>
              <a:gd name="connsiteY0" fmla="*/ 0 h 324770"/>
              <a:gd name="connsiteX1" fmla="*/ 25224 w 182880"/>
              <a:gd name="connsiteY1" fmla="*/ 195493 h 324770"/>
              <a:gd name="connsiteX2" fmla="*/ 151349 w 182880"/>
              <a:gd name="connsiteY2" fmla="*/ 261708 h 324770"/>
              <a:gd name="connsiteX3" fmla="*/ 182880 w 182880"/>
              <a:gd name="connsiteY3" fmla="*/ 324770 h 32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" h="324770">
                <a:moveTo>
                  <a:pt x="0" y="0"/>
                </a:moveTo>
                <a:cubicBezTo>
                  <a:pt x="-1" y="75937"/>
                  <a:pt x="-1" y="151875"/>
                  <a:pt x="25224" y="195493"/>
                </a:cubicBezTo>
                <a:cubicBezTo>
                  <a:pt x="50449" y="239111"/>
                  <a:pt x="125073" y="240162"/>
                  <a:pt x="151349" y="261708"/>
                </a:cubicBezTo>
                <a:cubicBezTo>
                  <a:pt x="177625" y="283254"/>
                  <a:pt x="180252" y="304012"/>
                  <a:pt x="182880" y="3247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140" name="Freeform 139"/>
          <p:cNvSpPr/>
          <p:nvPr/>
        </p:nvSpPr>
        <p:spPr>
          <a:xfrm>
            <a:off x="6221162" y="4731460"/>
            <a:ext cx="651812" cy="749719"/>
          </a:xfrm>
          <a:custGeom>
            <a:avLst/>
            <a:gdLst>
              <a:gd name="connsiteX0" fmla="*/ 0 w 230935"/>
              <a:gd name="connsiteY0" fmla="*/ 192339 h 265623"/>
              <a:gd name="connsiteX1" fmla="*/ 122971 w 230935"/>
              <a:gd name="connsiteY1" fmla="*/ 261708 h 265623"/>
              <a:gd name="connsiteX2" fmla="*/ 223870 w 230935"/>
              <a:gd name="connsiteY2" fmla="*/ 88287 h 265623"/>
              <a:gd name="connsiteX3" fmla="*/ 214411 w 230935"/>
              <a:gd name="connsiteY3" fmla="*/ 0 h 26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935" h="265623">
                <a:moveTo>
                  <a:pt x="0" y="192339"/>
                </a:moveTo>
                <a:cubicBezTo>
                  <a:pt x="42829" y="235694"/>
                  <a:pt x="85659" y="279050"/>
                  <a:pt x="122971" y="261708"/>
                </a:cubicBezTo>
                <a:cubicBezTo>
                  <a:pt x="160283" y="244366"/>
                  <a:pt x="208630" y="131905"/>
                  <a:pt x="223870" y="88287"/>
                </a:cubicBezTo>
                <a:cubicBezTo>
                  <a:pt x="239110" y="44669"/>
                  <a:pt x="226760" y="22334"/>
                  <a:pt x="21441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5081"/>
          </a:p>
        </p:txBody>
      </p:sp>
      <p:sp>
        <p:nvSpPr>
          <p:cNvPr id="222" name="Oval 221"/>
          <p:cNvSpPr/>
          <p:nvPr/>
        </p:nvSpPr>
        <p:spPr>
          <a:xfrm rot="20297891">
            <a:off x="3779159" y="4454924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223" name="Oval 222"/>
          <p:cNvSpPr/>
          <p:nvPr/>
        </p:nvSpPr>
        <p:spPr>
          <a:xfrm rot="20297891">
            <a:off x="4161841" y="4686309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224" name="Oval 223"/>
          <p:cNvSpPr/>
          <p:nvPr/>
        </p:nvSpPr>
        <p:spPr>
          <a:xfrm rot="20297891">
            <a:off x="5051807" y="4962199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225" name="Oval 224"/>
          <p:cNvSpPr/>
          <p:nvPr/>
        </p:nvSpPr>
        <p:spPr>
          <a:xfrm rot="20297891">
            <a:off x="5621377" y="4276932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226" name="Oval 225"/>
          <p:cNvSpPr/>
          <p:nvPr/>
        </p:nvSpPr>
        <p:spPr>
          <a:xfrm rot="20297891">
            <a:off x="6164255" y="5184687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227" name="Oval 226"/>
          <p:cNvSpPr/>
          <p:nvPr/>
        </p:nvSpPr>
        <p:spPr>
          <a:xfrm rot="20297891">
            <a:off x="6724929" y="4659611"/>
            <a:ext cx="129041" cy="1290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190" name="Oval 189"/>
          <p:cNvSpPr/>
          <p:nvPr/>
        </p:nvSpPr>
        <p:spPr>
          <a:xfrm>
            <a:off x="3356787" y="3444073"/>
            <a:ext cx="301101" cy="30110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</p:spTree>
    <p:extLst>
      <p:ext uri="{BB962C8B-B14F-4D97-AF65-F5344CB8AC3E}">
        <p14:creationId xmlns:p14="http://schemas.microsoft.com/office/powerpoint/2010/main" val="289816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reeform 187"/>
          <p:cNvSpPr/>
          <p:nvPr/>
        </p:nvSpPr>
        <p:spPr>
          <a:xfrm>
            <a:off x="2630178" y="3170155"/>
            <a:ext cx="681965" cy="585763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536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l-BE" sz="5363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0" name="TextBox 1079"/>
          <p:cNvSpPr txBox="1"/>
          <p:nvPr/>
        </p:nvSpPr>
        <p:spPr>
          <a:xfrm>
            <a:off x="1993446" y="633212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Alice</a:t>
            </a:r>
          </a:p>
        </p:txBody>
      </p:sp>
      <p:pic>
        <p:nvPicPr>
          <p:cNvPr id="1081" name="Picture 2" descr="Alice And Wonderland White 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59" y="868685"/>
            <a:ext cx="1699484" cy="23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4" descr="Bob Marley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05" y="4000269"/>
            <a:ext cx="1443123" cy="20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TextBox 191"/>
          <p:cNvSpPr txBox="1"/>
          <p:nvPr/>
        </p:nvSpPr>
        <p:spPr>
          <a:xfrm>
            <a:off x="1993446" y="5467598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Bob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3393640" y="1613485"/>
            <a:ext cx="3532408" cy="1960364"/>
            <a:chOff x="940522" y="667349"/>
            <a:chExt cx="1251521" cy="694551"/>
          </a:xfrm>
        </p:grpSpPr>
        <p:sp>
          <p:nvSpPr>
            <p:cNvPr id="1083" name="Freeform 1082"/>
            <p:cNvSpPr/>
            <p:nvPr/>
          </p:nvSpPr>
          <p:spPr>
            <a:xfrm rot="20297891">
              <a:off x="940522" y="1145201"/>
              <a:ext cx="262457" cy="213253"/>
            </a:xfrm>
            <a:custGeom>
              <a:avLst/>
              <a:gdLst>
                <a:gd name="connsiteX0" fmla="*/ 0 w 262457"/>
                <a:gd name="connsiteY0" fmla="*/ 182880 h 213253"/>
                <a:gd name="connsiteX1" fmla="*/ 252248 w 262457"/>
                <a:gd name="connsiteY1" fmla="*/ 198645 h 213253"/>
                <a:gd name="connsiteX2" fmla="*/ 189186 w 262457"/>
                <a:gd name="connsiteY2" fmla="*/ 0 h 21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457" h="213253">
                  <a:moveTo>
                    <a:pt x="0" y="182880"/>
                  </a:moveTo>
                  <a:cubicBezTo>
                    <a:pt x="110358" y="206002"/>
                    <a:pt x="220717" y="229125"/>
                    <a:pt x="252248" y="198645"/>
                  </a:cubicBezTo>
                  <a:cubicBezTo>
                    <a:pt x="283779" y="168165"/>
                    <a:pt x="236482" y="84082"/>
                    <a:pt x="18918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4" name="Freeform 1083"/>
            <p:cNvSpPr/>
            <p:nvPr/>
          </p:nvSpPr>
          <p:spPr>
            <a:xfrm rot="20297891">
              <a:off x="1082186" y="983038"/>
              <a:ext cx="233329" cy="197713"/>
            </a:xfrm>
            <a:custGeom>
              <a:avLst/>
              <a:gdLst>
                <a:gd name="connsiteX0" fmla="*/ 0 w 233329"/>
                <a:gd name="connsiteY0" fmla="*/ 109426 h 197713"/>
                <a:gd name="connsiteX1" fmla="*/ 94593 w 233329"/>
                <a:gd name="connsiteY1" fmla="*/ 2220 h 197713"/>
                <a:gd name="connsiteX2" fmla="*/ 233329 w 233329"/>
                <a:gd name="connsiteY2" fmla="*/ 197713 h 19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329" h="197713">
                  <a:moveTo>
                    <a:pt x="0" y="109426"/>
                  </a:moveTo>
                  <a:cubicBezTo>
                    <a:pt x="27852" y="48466"/>
                    <a:pt x="55705" y="-12494"/>
                    <a:pt x="94593" y="2220"/>
                  </a:cubicBezTo>
                  <a:cubicBezTo>
                    <a:pt x="133481" y="16934"/>
                    <a:pt x="183405" y="107323"/>
                    <a:pt x="233329" y="19771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5" name="Freeform 1084"/>
            <p:cNvSpPr/>
            <p:nvPr/>
          </p:nvSpPr>
          <p:spPr>
            <a:xfrm rot="20297891">
              <a:off x="1318278" y="895108"/>
              <a:ext cx="208104" cy="234625"/>
            </a:xfrm>
            <a:custGeom>
              <a:avLst/>
              <a:gdLst>
                <a:gd name="connsiteX0" fmla="*/ 0 w 208104"/>
                <a:gd name="connsiteY0" fmla="*/ 217000 h 234625"/>
                <a:gd name="connsiteX1" fmla="*/ 88287 w 208104"/>
                <a:gd name="connsiteY1" fmla="*/ 213846 h 234625"/>
                <a:gd name="connsiteX2" fmla="*/ 129277 w 208104"/>
                <a:gd name="connsiteY2" fmla="*/ 8895 h 234625"/>
                <a:gd name="connsiteX3" fmla="*/ 208104 w 208104"/>
                <a:gd name="connsiteY3" fmla="*/ 56191 h 23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04" h="234625">
                  <a:moveTo>
                    <a:pt x="0" y="217000"/>
                  </a:moveTo>
                  <a:cubicBezTo>
                    <a:pt x="33370" y="232765"/>
                    <a:pt x="66741" y="248530"/>
                    <a:pt x="88287" y="213846"/>
                  </a:cubicBezTo>
                  <a:cubicBezTo>
                    <a:pt x="109833" y="179162"/>
                    <a:pt x="109307" y="35171"/>
                    <a:pt x="129277" y="8895"/>
                  </a:cubicBezTo>
                  <a:cubicBezTo>
                    <a:pt x="149247" y="-17381"/>
                    <a:pt x="178675" y="19405"/>
                    <a:pt x="208104" y="561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6" name="Freeform 1085"/>
            <p:cNvSpPr/>
            <p:nvPr/>
          </p:nvSpPr>
          <p:spPr>
            <a:xfrm rot="20297891">
              <a:off x="1566098" y="892222"/>
              <a:ext cx="123029" cy="359454"/>
            </a:xfrm>
            <a:custGeom>
              <a:avLst/>
              <a:gdLst>
                <a:gd name="connsiteX0" fmla="*/ 0 w 123029"/>
                <a:gd name="connsiteY0" fmla="*/ 0 h 359454"/>
                <a:gd name="connsiteX1" fmla="*/ 122972 w 123029"/>
                <a:gd name="connsiteY1" fmla="*/ 198646 h 359454"/>
                <a:gd name="connsiteX2" fmla="*/ 12613 w 123029"/>
                <a:gd name="connsiteY2" fmla="*/ 359454 h 35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029" h="359454">
                  <a:moveTo>
                    <a:pt x="0" y="0"/>
                  </a:moveTo>
                  <a:cubicBezTo>
                    <a:pt x="60435" y="69368"/>
                    <a:pt x="120870" y="138737"/>
                    <a:pt x="122972" y="198646"/>
                  </a:cubicBezTo>
                  <a:cubicBezTo>
                    <a:pt x="125074" y="258555"/>
                    <a:pt x="68843" y="309004"/>
                    <a:pt x="12613" y="3594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00" name="Oval 199"/>
            <p:cNvSpPr/>
            <p:nvPr/>
          </p:nvSpPr>
          <p:spPr>
            <a:xfrm rot="20297891">
              <a:off x="1324883" y="11141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1" name="Oval 200"/>
            <p:cNvSpPr/>
            <p:nvPr/>
          </p:nvSpPr>
          <p:spPr>
            <a:xfrm rot="20297891">
              <a:off x="1488610" y="90309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087" name="Freeform 1086"/>
            <p:cNvSpPr/>
            <p:nvPr/>
          </p:nvSpPr>
          <p:spPr>
            <a:xfrm rot="20297891">
              <a:off x="1655704" y="1142487"/>
              <a:ext cx="228295" cy="219413"/>
            </a:xfrm>
            <a:custGeom>
              <a:avLst/>
              <a:gdLst>
                <a:gd name="connsiteX0" fmla="*/ 15505 w 228295"/>
                <a:gd name="connsiteY0" fmla="*/ 81981 h 219413"/>
                <a:gd name="connsiteX1" fmla="*/ 18658 w 228295"/>
                <a:gd name="connsiteY1" fmla="*/ 195493 h 219413"/>
                <a:gd name="connsiteX2" fmla="*/ 201538 w 228295"/>
                <a:gd name="connsiteY2" fmla="*/ 201799 h 219413"/>
                <a:gd name="connsiteX3" fmla="*/ 223609 w 228295"/>
                <a:gd name="connsiteY3" fmla="*/ 0 h 21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295" h="219413">
                  <a:moveTo>
                    <a:pt x="15505" y="81981"/>
                  </a:moveTo>
                  <a:cubicBezTo>
                    <a:pt x="1579" y="128752"/>
                    <a:pt x="-12347" y="175523"/>
                    <a:pt x="18658" y="195493"/>
                  </a:cubicBezTo>
                  <a:cubicBezTo>
                    <a:pt x="49663" y="215463"/>
                    <a:pt x="167380" y="234381"/>
                    <a:pt x="201538" y="201799"/>
                  </a:cubicBezTo>
                  <a:cubicBezTo>
                    <a:pt x="235696" y="169217"/>
                    <a:pt x="229652" y="84608"/>
                    <a:pt x="22360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8" name="Freeform 127"/>
            <p:cNvSpPr/>
            <p:nvPr/>
          </p:nvSpPr>
          <p:spPr>
            <a:xfrm rot="20297891">
              <a:off x="1804582" y="955581"/>
              <a:ext cx="182880" cy="123608"/>
            </a:xfrm>
            <a:custGeom>
              <a:avLst/>
              <a:gdLst>
                <a:gd name="connsiteX0" fmla="*/ 0 w 182880"/>
                <a:gd name="connsiteY0" fmla="*/ 123608 h 123608"/>
                <a:gd name="connsiteX1" fmla="*/ 66216 w 182880"/>
                <a:gd name="connsiteY1" fmla="*/ 3790 h 123608"/>
                <a:gd name="connsiteX2" fmla="*/ 182880 w 182880"/>
                <a:gd name="connsiteY2" fmla="*/ 41627 h 12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" h="123608">
                  <a:moveTo>
                    <a:pt x="0" y="123608"/>
                  </a:moveTo>
                  <a:cubicBezTo>
                    <a:pt x="17868" y="70530"/>
                    <a:pt x="35736" y="17453"/>
                    <a:pt x="66216" y="3790"/>
                  </a:cubicBezTo>
                  <a:cubicBezTo>
                    <a:pt x="96696" y="-9873"/>
                    <a:pt x="139788" y="15877"/>
                    <a:pt x="182880" y="4162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9" name="Freeform 128"/>
            <p:cNvSpPr/>
            <p:nvPr/>
          </p:nvSpPr>
          <p:spPr>
            <a:xfrm rot="20297891">
              <a:off x="1936642" y="667349"/>
              <a:ext cx="255401" cy="343616"/>
            </a:xfrm>
            <a:custGeom>
              <a:avLst/>
              <a:gdLst>
                <a:gd name="connsiteX0" fmla="*/ 0 w 255401"/>
                <a:gd name="connsiteY0" fmla="*/ 267599 h 343616"/>
                <a:gd name="connsiteX1" fmla="*/ 135583 w 255401"/>
                <a:gd name="connsiteY1" fmla="*/ 330661 h 343616"/>
                <a:gd name="connsiteX2" fmla="*/ 122971 w 255401"/>
                <a:gd name="connsiteY2" fmla="*/ 43729 h 343616"/>
                <a:gd name="connsiteX3" fmla="*/ 255401 w 255401"/>
                <a:gd name="connsiteY3" fmla="*/ 5891 h 34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01" h="343616">
                  <a:moveTo>
                    <a:pt x="0" y="267599"/>
                  </a:moveTo>
                  <a:cubicBezTo>
                    <a:pt x="57544" y="317786"/>
                    <a:pt x="115088" y="367973"/>
                    <a:pt x="135583" y="330661"/>
                  </a:cubicBezTo>
                  <a:cubicBezTo>
                    <a:pt x="156078" y="293349"/>
                    <a:pt x="103001" y="97857"/>
                    <a:pt x="122971" y="43729"/>
                  </a:cubicBezTo>
                  <a:cubicBezTo>
                    <a:pt x="142941" y="-10399"/>
                    <a:pt x="199171" y="-2254"/>
                    <a:pt x="255401" y="58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07" name="Oval 206"/>
            <p:cNvSpPr/>
            <p:nvPr/>
          </p:nvSpPr>
          <p:spPr>
            <a:xfrm rot="20297891">
              <a:off x="1633844" y="12253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8" name="Oval 207"/>
            <p:cNvSpPr/>
            <p:nvPr/>
          </p:nvSpPr>
          <p:spPr>
            <a:xfrm rot="20297891">
              <a:off x="1817531" y="109571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9" name="Oval 208"/>
            <p:cNvSpPr/>
            <p:nvPr/>
          </p:nvSpPr>
          <p:spPr>
            <a:xfrm rot="20297891">
              <a:off x="1970019" y="9501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0" name="Oval 219"/>
            <p:cNvSpPr/>
            <p:nvPr/>
          </p:nvSpPr>
          <p:spPr>
            <a:xfrm rot="20297891">
              <a:off x="1072914" y="11149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515833" y="3636809"/>
            <a:ext cx="3568589" cy="1844369"/>
            <a:chOff x="983823" y="1384212"/>
            <a:chExt cx="1264340" cy="653455"/>
          </a:xfrm>
        </p:grpSpPr>
        <p:sp>
          <p:nvSpPr>
            <p:cNvPr id="131" name="Freeform 130"/>
            <p:cNvSpPr/>
            <p:nvPr/>
          </p:nvSpPr>
          <p:spPr>
            <a:xfrm>
              <a:off x="983823" y="1384212"/>
              <a:ext cx="107151" cy="321617"/>
            </a:xfrm>
            <a:custGeom>
              <a:avLst/>
              <a:gdLst>
                <a:gd name="connsiteX0" fmla="*/ 9405 w 107151"/>
                <a:gd name="connsiteY0" fmla="*/ 0 h 321617"/>
                <a:gd name="connsiteX1" fmla="*/ 9405 w 107151"/>
                <a:gd name="connsiteY1" fmla="*/ 233330 h 321617"/>
                <a:gd name="connsiteX2" fmla="*/ 107151 w 107151"/>
                <a:gd name="connsiteY2" fmla="*/ 321617 h 32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1" h="321617">
                  <a:moveTo>
                    <a:pt x="9405" y="0"/>
                  </a:moveTo>
                  <a:cubicBezTo>
                    <a:pt x="1259" y="89863"/>
                    <a:pt x="-6886" y="179727"/>
                    <a:pt x="9405" y="233330"/>
                  </a:cubicBezTo>
                  <a:cubicBezTo>
                    <a:pt x="25696" y="286933"/>
                    <a:pt x="66423" y="304275"/>
                    <a:pt x="107151" y="32161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1100433" y="1586723"/>
              <a:ext cx="234341" cy="185321"/>
            </a:xfrm>
            <a:custGeom>
              <a:avLst/>
              <a:gdLst>
                <a:gd name="connsiteX0" fmla="*/ 0 w 234341"/>
                <a:gd name="connsiteY0" fmla="*/ 115953 h 185321"/>
                <a:gd name="connsiteX1" fmla="*/ 85134 w 234341"/>
                <a:gd name="connsiteY1" fmla="*/ 5594 h 185321"/>
                <a:gd name="connsiteX2" fmla="*/ 233330 w 234341"/>
                <a:gd name="connsiteY2" fmla="*/ 33972 h 185321"/>
                <a:gd name="connsiteX3" fmla="*/ 138737 w 234341"/>
                <a:gd name="connsiteY3" fmla="*/ 185321 h 18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41" h="185321">
                  <a:moveTo>
                    <a:pt x="0" y="115953"/>
                  </a:moveTo>
                  <a:cubicBezTo>
                    <a:pt x="23123" y="67605"/>
                    <a:pt x="46246" y="19257"/>
                    <a:pt x="85134" y="5594"/>
                  </a:cubicBezTo>
                  <a:cubicBezTo>
                    <a:pt x="124022" y="-8070"/>
                    <a:pt x="224396" y="4018"/>
                    <a:pt x="233330" y="33972"/>
                  </a:cubicBezTo>
                  <a:cubicBezTo>
                    <a:pt x="242264" y="63926"/>
                    <a:pt x="190500" y="124623"/>
                    <a:pt x="138737" y="18532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1226557" y="1778350"/>
              <a:ext cx="331076" cy="222687"/>
            </a:xfrm>
            <a:custGeom>
              <a:avLst/>
              <a:gdLst>
                <a:gd name="connsiteX0" fmla="*/ 0 w 331076"/>
                <a:gd name="connsiteY0" fmla="*/ 0 h 222687"/>
                <a:gd name="connsiteX1" fmla="*/ 56756 w 331076"/>
                <a:gd name="connsiteY1" fmla="*/ 157656 h 222687"/>
                <a:gd name="connsiteX2" fmla="*/ 245942 w 331076"/>
                <a:gd name="connsiteY2" fmla="*/ 220718 h 222687"/>
                <a:gd name="connsiteX3" fmla="*/ 331076 w 331076"/>
                <a:gd name="connsiteY3" fmla="*/ 91440 h 22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076" h="222687">
                  <a:moveTo>
                    <a:pt x="0" y="0"/>
                  </a:moveTo>
                  <a:cubicBezTo>
                    <a:pt x="7883" y="60435"/>
                    <a:pt x="15766" y="120870"/>
                    <a:pt x="56756" y="157656"/>
                  </a:cubicBezTo>
                  <a:cubicBezTo>
                    <a:pt x="97746" y="194442"/>
                    <a:pt x="200222" y="231754"/>
                    <a:pt x="245942" y="220718"/>
                  </a:cubicBezTo>
                  <a:cubicBezTo>
                    <a:pt x="291662" y="209682"/>
                    <a:pt x="311369" y="150561"/>
                    <a:pt x="331076" y="914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509527" y="1583131"/>
              <a:ext cx="249905" cy="289812"/>
            </a:xfrm>
            <a:custGeom>
              <a:avLst/>
              <a:gdLst>
                <a:gd name="connsiteX0" fmla="*/ 44953 w 249905"/>
                <a:gd name="connsiteY0" fmla="*/ 289812 h 289812"/>
                <a:gd name="connsiteX1" fmla="*/ 7116 w 249905"/>
                <a:gd name="connsiteY1" fmla="*/ 119545 h 289812"/>
                <a:gd name="connsiteX2" fmla="*/ 171077 w 249905"/>
                <a:gd name="connsiteY2" fmla="*/ 2880 h 289812"/>
                <a:gd name="connsiteX3" fmla="*/ 249905 w 249905"/>
                <a:gd name="connsiteY3" fmla="*/ 47023 h 28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05" h="289812">
                  <a:moveTo>
                    <a:pt x="44953" y="289812"/>
                  </a:moveTo>
                  <a:cubicBezTo>
                    <a:pt x="15524" y="228589"/>
                    <a:pt x="-13905" y="167367"/>
                    <a:pt x="7116" y="119545"/>
                  </a:cubicBezTo>
                  <a:cubicBezTo>
                    <a:pt x="28137" y="71723"/>
                    <a:pt x="130612" y="14967"/>
                    <a:pt x="171077" y="2880"/>
                  </a:cubicBezTo>
                  <a:cubicBezTo>
                    <a:pt x="211542" y="-9207"/>
                    <a:pt x="230723" y="18908"/>
                    <a:pt x="249905" y="4702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756279" y="1627001"/>
              <a:ext cx="182880" cy="324770"/>
            </a:xfrm>
            <a:custGeom>
              <a:avLst/>
              <a:gdLst>
                <a:gd name="connsiteX0" fmla="*/ 0 w 182880"/>
                <a:gd name="connsiteY0" fmla="*/ 0 h 324770"/>
                <a:gd name="connsiteX1" fmla="*/ 25224 w 182880"/>
                <a:gd name="connsiteY1" fmla="*/ 195493 h 324770"/>
                <a:gd name="connsiteX2" fmla="*/ 151349 w 182880"/>
                <a:gd name="connsiteY2" fmla="*/ 261708 h 324770"/>
                <a:gd name="connsiteX3" fmla="*/ 182880 w 182880"/>
                <a:gd name="connsiteY3" fmla="*/ 324770 h 32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324770">
                  <a:moveTo>
                    <a:pt x="0" y="0"/>
                  </a:moveTo>
                  <a:cubicBezTo>
                    <a:pt x="-1" y="75937"/>
                    <a:pt x="-1" y="151875"/>
                    <a:pt x="25224" y="195493"/>
                  </a:cubicBezTo>
                  <a:cubicBezTo>
                    <a:pt x="50449" y="239111"/>
                    <a:pt x="125073" y="240162"/>
                    <a:pt x="151349" y="261708"/>
                  </a:cubicBezTo>
                  <a:cubicBezTo>
                    <a:pt x="177625" y="283254"/>
                    <a:pt x="180252" y="304012"/>
                    <a:pt x="182880" y="32477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1942312" y="1772044"/>
              <a:ext cx="230935" cy="265623"/>
            </a:xfrm>
            <a:custGeom>
              <a:avLst/>
              <a:gdLst>
                <a:gd name="connsiteX0" fmla="*/ 0 w 230935"/>
                <a:gd name="connsiteY0" fmla="*/ 192339 h 265623"/>
                <a:gd name="connsiteX1" fmla="*/ 122971 w 230935"/>
                <a:gd name="connsiteY1" fmla="*/ 261708 h 265623"/>
                <a:gd name="connsiteX2" fmla="*/ 223870 w 230935"/>
                <a:gd name="connsiteY2" fmla="*/ 88287 h 265623"/>
                <a:gd name="connsiteX3" fmla="*/ 214411 w 230935"/>
                <a:gd name="connsiteY3" fmla="*/ 0 h 26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35" h="265623">
                  <a:moveTo>
                    <a:pt x="0" y="192339"/>
                  </a:moveTo>
                  <a:cubicBezTo>
                    <a:pt x="42829" y="235694"/>
                    <a:pt x="85659" y="279050"/>
                    <a:pt x="122971" y="261708"/>
                  </a:cubicBezTo>
                  <a:cubicBezTo>
                    <a:pt x="160283" y="244366"/>
                    <a:pt x="208630" y="131905"/>
                    <a:pt x="223870" y="88287"/>
                  </a:cubicBezTo>
                  <a:cubicBezTo>
                    <a:pt x="239110" y="44669"/>
                    <a:pt x="226760" y="22334"/>
                    <a:pt x="214411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2077836" y="1617377"/>
              <a:ext cx="170327" cy="145208"/>
            </a:xfrm>
            <a:custGeom>
              <a:avLst/>
              <a:gdLst>
                <a:gd name="connsiteX0" fmla="*/ 66274 w 170327"/>
                <a:gd name="connsiteY0" fmla="*/ 145208 h 145208"/>
                <a:gd name="connsiteX1" fmla="*/ 59 w 170327"/>
                <a:gd name="connsiteY1" fmla="*/ 69533 h 145208"/>
                <a:gd name="connsiteX2" fmla="*/ 56815 w 170327"/>
                <a:gd name="connsiteY2" fmla="*/ 3318 h 145208"/>
                <a:gd name="connsiteX3" fmla="*/ 170327 w 170327"/>
                <a:gd name="connsiteY3" fmla="*/ 15931 h 14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327" h="145208">
                  <a:moveTo>
                    <a:pt x="66274" y="145208"/>
                  </a:moveTo>
                  <a:cubicBezTo>
                    <a:pt x="33954" y="119194"/>
                    <a:pt x="1635" y="93181"/>
                    <a:pt x="59" y="69533"/>
                  </a:cubicBezTo>
                  <a:cubicBezTo>
                    <a:pt x="-1517" y="45885"/>
                    <a:pt x="28437" y="12252"/>
                    <a:pt x="56815" y="3318"/>
                  </a:cubicBezTo>
                  <a:cubicBezTo>
                    <a:pt x="85193" y="-5616"/>
                    <a:pt x="127760" y="5157"/>
                    <a:pt x="170327" y="15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22" name="Oval 221"/>
            <p:cNvSpPr/>
            <p:nvPr/>
          </p:nvSpPr>
          <p:spPr>
            <a:xfrm rot="20297891">
              <a:off x="1077118" y="16740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3" name="Oval 222"/>
            <p:cNvSpPr/>
            <p:nvPr/>
          </p:nvSpPr>
          <p:spPr>
            <a:xfrm rot="20297891">
              <a:off x="1212701" y="175604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4" name="Oval 223"/>
            <p:cNvSpPr/>
            <p:nvPr/>
          </p:nvSpPr>
          <p:spPr>
            <a:xfrm rot="20297891">
              <a:off x="1528013" y="18537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5" name="Oval 224"/>
            <p:cNvSpPr/>
            <p:nvPr/>
          </p:nvSpPr>
          <p:spPr>
            <a:xfrm rot="20297891">
              <a:off x="1729810" y="161100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6" name="Oval 225"/>
            <p:cNvSpPr/>
            <p:nvPr/>
          </p:nvSpPr>
          <p:spPr>
            <a:xfrm rot="20297891">
              <a:off x="1922150" y="193262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7" name="Oval 226"/>
            <p:cNvSpPr/>
            <p:nvPr/>
          </p:nvSpPr>
          <p:spPr>
            <a:xfrm rot="20297891">
              <a:off x="2120795" y="17465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sp>
        <p:nvSpPr>
          <p:cNvPr id="190" name="Oval 189"/>
          <p:cNvSpPr/>
          <p:nvPr/>
        </p:nvSpPr>
        <p:spPr>
          <a:xfrm>
            <a:off x="3356787" y="3444073"/>
            <a:ext cx="301101" cy="30110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grpSp>
        <p:nvGrpSpPr>
          <p:cNvPr id="89" name="Group 88"/>
          <p:cNvGrpSpPr/>
          <p:nvPr/>
        </p:nvGrpSpPr>
        <p:grpSpPr>
          <a:xfrm>
            <a:off x="6723180" y="4150786"/>
            <a:ext cx="916559" cy="1417151"/>
            <a:chOff x="2299563" y="1566317"/>
            <a:chExt cx="324734" cy="502093"/>
          </a:xfrm>
        </p:grpSpPr>
        <p:sp>
          <p:nvSpPr>
            <p:cNvPr id="90" name="Oval 89"/>
            <p:cNvSpPr/>
            <p:nvPr/>
          </p:nvSpPr>
          <p:spPr>
            <a:xfrm rot="20297891">
              <a:off x="2332492" y="1566317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382679" y="1643609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 92"/>
          <p:cNvGrpSpPr/>
          <p:nvPr/>
        </p:nvGrpSpPr>
        <p:grpSpPr>
          <a:xfrm>
            <a:off x="6163152" y="-10285"/>
            <a:ext cx="1030511" cy="1718129"/>
            <a:chOff x="2101141" y="92060"/>
            <a:chExt cx="365107" cy="608729"/>
          </a:xfrm>
        </p:grpSpPr>
        <p:sp>
          <p:nvSpPr>
            <p:cNvPr id="94" name="Freeform 93"/>
            <p:cNvSpPr/>
            <p:nvPr/>
          </p:nvSpPr>
          <p:spPr>
            <a:xfrm>
              <a:off x="2101141" y="407320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/>
            <p:cNvSpPr/>
            <p:nvPr/>
          </p:nvSpPr>
          <p:spPr>
            <a:xfrm rot="20297891">
              <a:off x="2205317" y="594109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</p:spTree>
    <p:extLst>
      <p:ext uri="{BB962C8B-B14F-4D97-AF65-F5344CB8AC3E}">
        <p14:creationId xmlns:p14="http://schemas.microsoft.com/office/powerpoint/2010/main" val="21243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reeform 187"/>
          <p:cNvSpPr/>
          <p:nvPr/>
        </p:nvSpPr>
        <p:spPr>
          <a:xfrm>
            <a:off x="2630178" y="3170155"/>
            <a:ext cx="681965" cy="585763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536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l-BE" sz="5363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0" name="TextBox 1079"/>
          <p:cNvSpPr txBox="1"/>
          <p:nvPr/>
        </p:nvSpPr>
        <p:spPr>
          <a:xfrm>
            <a:off x="1993446" y="633212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Alice</a:t>
            </a:r>
          </a:p>
        </p:txBody>
      </p:sp>
      <p:pic>
        <p:nvPicPr>
          <p:cNvPr id="1081" name="Picture 2" descr="Alice And Wonderland White 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59" y="868685"/>
            <a:ext cx="1699484" cy="23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4" descr="Bob Marley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05" y="4000269"/>
            <a:ext cx="1443123" cy="20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TextBox 191"/>
          <p:cNvSpPr txBox="1"/>
          <p:nvPr/>
        </p:nvSpPr>
        <p:spPr>
          <a:xfrm>
            <a:off x="1993446" y="5467598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Bob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3393640" y="1613485"/>
            <a:ext cx="3532408" cy="1960364"/>
            <a:chOff x="940522" y="667349"/>
            <a:chExt cx="1251521" cy="694551"/>
          </a:xfrm>
        </p:grpSpPr>
        <p:sp>
          <p:nvSpPr>
            <p:cNvPr id="1083" name="Freeform 1082"/>
            <p:cNvSpPr/>
            <p:nvPr/>
          </p:nvSpPr>
          <p:spPr>
            <a:xfrm rot="20297891">
              <a:off x="940522" y="1145201"/>
              <a:ext cx="262457" cy="213253"/>
            </a:xfrm>
            <a:custGeom>
              <a:avLst/>
              <a:gdLst>
                <a:gd name="connsiteX0" fmla="*/ 0 w 262457"/>
                <a:gd name="connsiteY0" fmla="*/ 182880 h 213253"/>
                <a:gd name="connsiteX1" fmla="*/ 252248 w 262457"/>
                <a:gd name="connsiteY1" fmla="*/ 198645 h 213253"/>
                <a:gd name="connsiteX2" fmla="*/ 189186 w 262457"/>
                <a:gd name="connsiteY2" fmla="*/ 0 h 21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457" h="213253">
                  <a:moveTo>
                    <a:pt x="0" y="182880"/>
                  </a:moveTo>
                  <a:cubicBezTo>
                    <a:pt x="110358" y="206002"/>
                    <a:pt x="220717" y="229125"/>
                    <a:pt x="252248" y="198645"/>
                  </a:cubicBezTo>
                  <a:cubicBezTo>
                    <a:pt x="283779" y="168165"/>
                    <a:pt x="236482" y="84082"/>
                    <a:pt x="18918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4" name="Freeform 1083"/>
            <p:cNvSpPr/>
            <p:nvPr/>
          </p:nvSpPr>
          <p:spPr>
            <a:xfrm rot="20297891">
              <a:off x="1082186" y="983038"/>
              <a:ext cx="233329" cy="197713"/>
            </a:xfrm>
            <a:custGeom>
              <a:avLst/>
              <a:gdLst>
                <a:gd name="connsiteX0" fmla="*/ 0 w 233329"/>
                <a:gd name="connsiteY0" fmla="*/ 109426 h 197713"/>
                <a:gd name="connsiteX1" fmla="*/ 94593 w 233329"/>
                <a:gd name="connsiteY1" fmla="*/ 2220 h 197713"/>
                <a:gd name="connsiteX2" fmla="*/ 233329 w 233329"/>
                <a:gd name="connsiteY2" fmla="*/ 197713 h 19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329" h="197713">
                  <a:moveTo>
                    <a:pt x="0" y="109426"/>
                  </a:moveTo>
                  <a:cubicBezTo>
                    <a:pt x="27852" y="48466"/>
                    <a:pt x="55705" y="-12494"/>
                    <a:pt x="94593" y="2220"/>
                  </a:cubicBezTo>
                  <a:cubicBezTo>
                    <a:pt x="133481" y="16934"/>
                    <a:pt x="183405" y="107323"/>
                    <a:pt x="233329" y="19771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5" name="Freeform 1084"/>
            <p:cNvSpPr/>
            <p:nvPr/>
          </p:nvSpPr>
          <p:spPr>
            <a:xfrm rot="20297891">
              <a:off x="1318278" y="895108"/>
              <a:ext cx="208104" cy="234625"/>
            </a:xfrm>
            <a:custGeom>
              <a:avLst/>
              <a:gdLst>
                <a:gd name="connsiteX0" fmla="*/ 0 w 208104"/>
                <a:gd name="connsiteY0" fmla="*/ 217000 h 234625"/>
                <a:gd name="connsiteX1" fmla="*/ 88287 w 208104"/>
                <a:gd name="connsiteY1" fmla="*/ 213846 h 234625"/>
                <a:gd name="connsiteX2" fmla="*/ 129277 w 208104"/>
                <a:gd name="connsiteY2" fmla="*/ 8895 h 234625"/>
                <a:gd name="connsiteX3" fmla="*/ 208104 w 208104"/>
                <a:gd name="connsiteY3" fmla="*/ 56191 h 23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04" h="234625">
                  <a:moveTo>
                    <a:pt x="0" y="217000"/>
                  </a:moveTo>
                  <a:cubicBezTo>
                    <a:pt x="33370" y="232765"/>
                    <a:pt x="66741" y="248530"/>
                    <a:pt x="88287" y="213846"/>
                  </a:cubicBezTo>
                  <a:cubicBezTo>
                    <a:pt x="109833" y="179162"/>
                    <a:pt x="109307" y="35171"/>
                    <a:pt x="129277" y="8895"/>
                  </a:cubicBezTo>
                  <a:cubicBezTo>
                    <a:pt x="149247" y="-17381"/>
                    <a:pt x="178675" y="19405"/>
                    <a:pt x="208104" y="561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6" name="Freeform 1085"/>
            <p:cNvSpPr/>
            <p:nvPr/>
          </p:nvSpPr>
          <p:spPr>
            <a:xfrm rot="20297891">
              <a:off x="1566098" y="892222"/>
              <a:ext cx="123029" cy="359454"/>
            </a:xfrm>
            <a:custGeom>
              <a:avLst/>
              <a:gdLst>
                <a:gd name="connsiteX0" fmla="*/ 0 w 123029"/>
                <a:gd name="connsiteY0" fmla="*/ 0 h 359454"/>
                <a:gd name="connsiteX1" fmla="*/ 122972 w 123029"/>
                <a:gd name="connsiteY1" fmla="*/ 198646 h 359454"/>
                <a:gd name="connsiteX2" fmla="*/ 12613 w 123029"/>
                <a:gd name="connsiteY2" fmla="*/ 359454 h 35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029" h="359454">
                  <a:moveTo>
                    <a:pt x="0" y="0"/>
                  </a:moveTo>
                  <a:cubicBezTo>
                    <a:pt x="60435" y="69368"/>
                    <a:pt x="120870" y="138737"/>
                    <a:pt x="122972" y="198646"/>
                  </a:cubicBezTo>
                  <a:cubicBezTo>
                    <a:pt x="125074" y="258555"/>
                    <a:pt x="68843" y="309004"/>
                    <a:pt x="12613" y="3594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00" name="Oval 199"/>
            <p:cNvSpPr/>
            <p:nvPr/>
          </p:nvSpPr>
          <p:spPr>
            <a:xfrm rot="20297891">
              <a:off x="1324883" y="11141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1" name="Oval 200"/>
            <p:cNvSpPr/>
            <p:nvPr/>
          </p:nvSpPr>
          <p:spPr>
            <a:xfrm rot="20297891">
              <a:off x="1488610" y="90309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087" name="Freeform 1086"/>
            <p:cNvSpPr/>
            <p:nvPr/>
          </p:nvSpPr>
          <p:spPr>
            <a:xfrm rot="20297891">
              <a:off x="1655704" y="1142487"/>
              <a:ext cx="228295" cy="219413"/>
            </a:xfrm>
            <a:custGeom>
              <a:avLst/>
              <a:gdLst>
                <a:gd name="connsiteX0" fmla="*/ 15505 w 228295"/>
                <a:gd name="connsiteY0" fmla="*/ 81981 h 219413"/>
                <a:gd name="connsiteX1" fmla="*/ 18658 w 228295"/>
                <a:gd name="connsiteY1" fmla="*/ 195493 h 219413"/>
                <a:gd name="connsiteX2" fmla="*/ 201538 w 228295"/>
                <a:gd name="connsiteY2" fmla="*/ 201799 h 219413"/>
                <a:gd name="connsiteX3" fmla="*/ 223609 w 228295"/>
                <a:gd name="connsiteY3" fmla="*/ 0 h 21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295" h="219413">
                  <a:moveTo>
                    <a:pt x="15505" y="81981"/>
                  </a:moveTo>
                  <a:cubicBezTo>
                    <a:pt x="1579" y="128752"/>
                    <a:pt x="-12347" y="175523"/>
                    <a:pt x="18658" y="195493"/>
                  </a:cubicBezTo>
                  <a:cubicBezTo>
                    <a:pt x="49663" y="215463"/>
                    <a:pt x="167380" y="234381"/>
                    <a:pt x="201538" y="201799"/>
                  </a:cubicBezTo>
                  <a:cubicBezTo>
                    <a:pt x="235696" y="169217"/>
                    <a:pt x="229652" y="84608"/>
                    <a:pt x="22360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8" name="Freeform 127"/>
            <p:cNvSpPr/>
            <p:nvPr/>
          </p:nvSpPr>
          <p:spPr>
            <a:xfrm rot="20297891">
              <a:off x="1804582" y="955581"/>
              <a:ext cx="182880" cy="123608"/>
            </a:xfrm>
            <a:custGeom>
              <a:avLst/>
              <a:gdLst>
                <a:gd name="connsiteX0" fmla="*/ 0 w 182880"/>
                <a:gd name="connsiteY0" fmla="*/ 123608 h 123608"/>
                <a:gd name="connsiteX1" fmla="*/ 66216 w 182880"/>
                <a:gd name="connsiteY1" fmla="*/ 3790 h 123608"/>
                <a:gd name="connsiteX2" fmla="*/ 182880 w 182880"/>
                <a:gd name="connsiteY2" fmla="*/ 41627 h 12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" h="123608">
                  <a:moveTo>
                    <a:pt x="0" y="123608"/>
                  </a:moveTo>
                  <a:cubicBezTo>
                    <a:pt x="17868" y="70530"/>
                    <a:pt x="35736" y="17453"/>
                    <a:pt x="66216" y="3790"/>
                  </a:cubicBezTo>
                  <a:cubicBezTo>
                    <a:pt x="96696" y="-9873"/>
                    <a:pt x="139788" y="15877"/>
                    <a:pt x="182880" y="4162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9" name="Freeform 128"/>
            <p:cNvSpPr/>
            <p:nvPr/>
          </p:nvSpPr>
          <p:spPr>
            <a:xfrm rot="20297891">
              <a:off x="1936642" y="667349"/>
              <a:ext cx="255401" cy="343616"/>
            </a:xfrm>
            <a:custGeom>
              <a:avLst/>
              <a:gdLst>
                <a:gd name="connsiteX0" fmla="*/ 0 w 255401"/>
                <a:gd name="connsiteY0" fmla="*/ 267599 h 343616"/>
                <a:gd name="connsiteX1" fmla="*/ 135583 w 255401"/>
                <a:gd name="connsiteY1" fmla="*/ 330661 h 343616"/>
                <a:gd name="connsiteX2" fmla="*/ 122971 w 255401"/>
                <a:gd name="connsiteY2" fmla="*/ 43729 h 343616"/>
                <a:gd name="connsiteX3" fmla="*/ 255401 w 255401"/>
                <a:gd name="connsiteY3" fmla="*/ 5891 h 34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01" h="343616">
                  <a:moveTo>
                    <a:pt x="0" y="267599"/>
                  </a:moveTo>
                  <a:cubicBezTo>
                    <a:pt x="57544" y="317786"/>
                    <a:pt x="115088" y="367973"/>
                    <a:pt x="135583" y="330661"/>
                  </a:cubicBezTo>
                  <a:cubicBezTo>
                    <a:pt x="156078" y="293349"/>
                    <a:pt x="103001" y="97857"/>
                    <a:pt x="122971" y="43729"/>
                  </a:cubicBezTo>
                  <a:cubicBezTo>
                    <a:pt x="142941" y="-10399"/>
                    <a:pt x="199171" y="-2254"/>
                    <a:pt x="255401" y="58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07" name="Oval 206"/>
            <p:cNvSpPr/>
            <p:nvPr/>
          </p:nvSpPr>
          <p:spPr>
            <a:xfrm rot="20297891">
              <a:off x="1633844" y="12253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8" name="Oval 207"/>
            <p:cNvSpPr/>
            <p:nvPr/>
          </p:nvSpPr>
          <p:spPr>
            <a:xfrm rot="20297891">
              <a:off x="1817531" y="109571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9" name="Oval 208"/>
            <p:cNvSpPr/>
            <p:nvPr/>
          </p:nvSpPr>
          <p:spPr>
            <a:xfrm rot="20297891">
              <a:off x="1970019" y="9501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0" name="Oval 219"/>
            <p:cNvSpPr/>
            <p:nvPr/>
          </p:nvSpPr>
          <p:spPr>
            <a:xfrm rot="20297891">
              <a:off x="1072914" y="11149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515833" y="3636809"/>
            <a:ext cx="3568589" cy="1844369"/>
            <a:chOff x="983823" y="1384212"/>
            <a:chExt cx="1264340" cy="653455"/>
          </a:xfrm>
        </p:grpSpPr>
        <p:sp>
          <p:nvSpPr>
            <p:cNvPr id="131" name="Freeform 130"/>
            <p:cNvSpPr/>
            <p:nvPr/>
          </p:nvSpPr>
          <p:spPr>
            <a:xfrm>
              <a:off x="983823" y="1384212"/>
              <a:ext cx="107151" cy="321617"/>
            </a:xfrm>
            <a:custGeom>
              <a:avLst/>
              <a:gdLst>
                <a:gd name="connsiteX0" fmla="*/ 9405 w 107151"/>
                <a:gd name="connsiteY0" fmla="*/ 0 h 321617"/>
                <a:gd name="connsiteX1" fmla="*/ 9405 w 107151"/>
                <a:gd name="connsiteY1" fmla="*/ 233330 h 321617"/>
                <a:gd name="connsiteX2" fmla="*/ 107151 w 107151"/>
                <a:gd name="connsiteY2" fmla="*/ 321617 h 32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1" h="321617">
                  <a:moveTo>
                    <a:pt x="9405" y="0"/>
                  </a:moveTo>
                  <a:cubicBezTo>
                    <a:pt x="1259" y="89863"/>
                    <a:pt x="-6886" y="179727"/>
                    <a:pt x="9405" y="233330"/>
                  </a:cubicBezTo>
                  <a:cubicBezTo>
                    <a:pt x="25696" y="286933"/>
                    <a:pt x="66423" y="304275"/>
                    <a:pt x="107151" y="32161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1100433" y="1586723"/>
              <a:ext cx="234341" cy="185321"/>
            </a:xfrm>
            <a:custGeom>
              <a:avLst/>
              <a:gdLst>
                <a:gd name="connsiteX0" fmla="*/ 0 w 234341"/>
                <a:gd name="connsiteY0" fmla="*/ 115953 h 185321"/>
                <a:gd name="connsiteX1" fmla="*/ 85134 w 234341"/>
                <a:gd name="connsiteY1" fmla="*/ 5594 h 185321"/>
                <a:gd name="connsiteX2" fmla="*/ 233330 w 234341"/>
                <a:gd name="connsiteY2" fmla="*/ 33972 h 185321"/>
                <a:gd name="connsiteX3" fmla="*/ 138737 w 234341"/>
                <a:gd name="connsiteY3" fmla="*/ 185321 h 18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41" h="185321">
                  <a:moveTo>
                    <a:pt x="0" y="115953"/>
                  </a:moveTo>
                  <a:cubicBezTo>
                    <a:pt x="23123" y="67605"/>
                    <a:pt x="46246" y="19257"/>
                    <a:pt x="85134" y="5594"/>
                  </a:cubicBezTo>
                  <a:cubicBezTo>
                    <a:pt x="124022" y="-8070"/>
                    <a:pt x="224396" y="4018"/>
                    <a:pt x="233330" y="33972"/>
                  </a:cubicBezTo>
                  <a:cubicBezTo>
                    <a:pt x="242264" y="63926"/>
                    <a:pt x="190500" y="124623"/>
                    <a:pt x="138737" y="18532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1226557" y="1778350"/>
              <a:ext cx="331076" cy="222687"/>
            </a:xfrm>
            <a:custGeom>
              <a:avLst/>
              <a:gdLst>
                <a:gd name="connsiteX0" fmla="*/ 0 w 331076"/>
                <a:gd name="connsiteY0" fmla="*/ 0 h 222687"/>
                <a:gd name="connsiteX1" fmla="*/ 56756 w 331076"/>
                <a:gd name="connsiteY1" fmla="*/ 157656 h 222687"/>
                <a:gd name="connsiteX2" fmla="*/ 245942 w 331076"/>
                <a:gd name="connsiteY2" fmla="*/ 220718 h 222687"/>
                <a:gd name="connsiteX3" fmla="*/ 331076 w 331076"/>
                <a:gd name="connsiteY3" fmla="*/ 91440 h 22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076" h="222687">
                  <a:moveTo>
                    <a:pt x="0" y="0"/>
                  </a:moveTo>
                  <a:cubicBezTo>
                    <a:pt x="7883" y="60435"/>
                    <a:pt x="15766" y="120870"/>
                    <a:pt x="56756" y="157656"/>
                  </a:cubicBezTo>
                  <a:cubicBezTo>
                    <a:pt x="97746" y="194442"/>
                    <a:pt x="200222" y="231754"/>
                    <a:pt x="245942" y="220718"/>
                  </a:cubicBezTo>
                  <a:cubicBezTo>
                    <a:pt x="291662" y="209682"/>
                    <a:pt x="311369" y="150561"/>
                    <a:pt x="331076" y="914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509527" y="1583131"/>
              <a:ext cx="249905" cy="289812"/>
            </a:xfrm>
            <a:custGeom>
              <a:avLst/>
              <a:gdLst>
                <a:gd name="connsiteX0" fmla="*/ 44953 w 249905"/>
                <a:gd name="connsiteY0" fmla="*/ 289812 h 289812"/>
                <a:gd name="connsiteX1" fmla="*/ 7116 w 249905"/>
                <a:gd name="connsiteY1" fmla="*/ 119545 h 289812"/>
                <a:gd name="connsiteX2" fmla="*/ 171077 w 249905"/>
                <a:gd name="connsiteY2" fmla="*/ 2880 h 289812"/>
                <a:gd name="connsiteX3" fmla="*/ 249905 w 249905"/>
                <a:gd name="connsiteY3" fmla="*/ 47023 h 28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05" h="289812">
                  <a:moveTo>
                    <a:pt x="44953" y="289812"/>
                  </a:moveTo>
                  <a:cubicBezTo>
                    <a:pt x="15524" y="228589"/>
                    <a:pt x="-13905" y="167367"/>
                    <a:pt x="7116" y="119545"/>
                  </a:cubicBezTo>
                  <a:cubicBezTo>
                    <a:pt x="28137" y="71723"/>
                    <a:pt x="130612" y="14967"/>
                    <a:pt x="171077" y="2880"/>
                  </a:cubicBezTo>
                  <a:cubicBezTo>
                    <a:pt x="211542" y="-9207"/>
                    <a:pt x="230723" y="18908"/>
                    <a:pt x="249905" y="4702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756279" y="1627001"/>
              <a:ext cx="182880" cy="324770"/>
            </a:xfrm>
            <a:custGeom>
              <a:avLst/>
              <a:gdLst>
                <a:gd name="connsiteX0" fmla="*/ 0 w 182880"/>
                <a:gd name="connsiteY0" fmla="*/ 0 h 324770"/>
                <a:gd name="connsiteX1" fmla="*/ 25224 w 182880"/>
                <a:gd name="connsiteY1" fmla="*/ 195493 h 324770"/>
                <a:gd name="connsiteX2" fmla="*/ 151349 w 182880"/>
                <a:gd name="connsiteY2" fmla="*/ 261708 h 324770"/>
                <a:gd name="connsiteX3" fmla="*/ 182880 w 182880"/>
                <a:gd name="connsiteY3" fmla="*/ 324770 h 32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324770">
                  <a:moveTo>
                    <a:pt x="0" y="0"/>
                  </a:moveTo>
                  <a:cubicBezTo>
                    <a:pt x="-1" y="75937"/>
                    <a:pt x="-1" y="151875"/>
                    <a:pt x="25224" y="195493"/>
                  </a:cubicBezTo>
                  <a:cubicBezTo>
                    <a:pt x="50449" y="239111"/>
                    <a:pt x="125073" y="240162"/>
                    <a:pt x="151349" y="261708"/>
                  </a:cubicBezTo>
                  <a:cubicBezTo>
                    <a:pt x="177625" y="283254"/>
                    <a:pt x="180252" y="304012"/>
                    <a:pt x="182880" y="32477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1942312" y="1772044"/>
              <a:ext cx="230935" cy="265623"/>
            </a:xfrm>
            <a:custGeom>
              <a:avLst/>
              <a:gdLst>
                <a:gd name="connsiteX0" fmla="*/ 0 w 230935"/>
                <a:gd name="connsiteY0" fmla="*/ 192339 h 265623"/>
                <a:gd name="connsiteX1" fmla="*/ 122971 w 230935"/>
                <a:gd name="connsiteY1" fmla="*/ 261708 h 265623"/>
                <a:gd name="connsiteX2" fmla="*/ 223870 w 230935"/>
                <a:gd name="connsiteY2" fmla="*/ 88287 h 265623"/>
                <a:gd name="connsiteX3" fmla="*/ 214411 w 230935"/>
                <a:gd name="connsiteY3" fmla="*/ 0 h 26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35" h="265623">
                  <a:moveTo>
                    <a:pt x="0" y="192339"/>
                  </a:moveTo>
                  <a:cubicBezTo>
                    <a:pt x="42829" y="235694"/>
                    <a:pt x="85659" y="279050"/>
                    <a:pt x="122971" y="261708"/>
                  </a:cubicBezTo>
                  <a:cubicBezTo>
                    <a:pt x="160283" y="244366"/>
                    <a:pt x="208630" y="131905"/>
                    <a:pt x="223870" y="88287"/>
                  </a:cubicBezTo>
                  <a:cubicBezTo>
                    <a:pt x="239110" y="44669"/>
                    <a:pt x="226760" y="22334"/>
                    <a:pt x="214411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2077836" y="1617377"/>
              <a:ext cx="170327" cy="145208"/>
            </a:xfrm>
            <a:custGeom>
              <a:avLst/>
              <a:gdLst>
                <a:gd name="connsiteX0" fmla="*/ 66274 w 170327"/>
                <a:gd name="connsiteY0" fmla="*/ 145208 h 145208"/>
                <a:gd name="connsiteX1" fmla="*/ 59 w 170327"/>
                <a:gd name="connsiteY1" fmla="*/ 69533 h 145208"/>
                <a:gd name="connsiteX2" fmla="*/ 56815 w 170327"/>
                <a:gd name="connsiteY2" fmla="*/ 3318 h 145208"/>
                <a:gd name="connsiteX3" fmla="*/ 170327 w 170327"/>
                <a:gd name="connsiteY3" fmla="*/ 15931 h 14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327" h="145208">
                  <a:moveTo>
                    <a:pt x="66274" y="145208"/>
                  </a:moveTo>
                  <a:cubicBezTo>
                    <a:pt x="33954" y="119194"/>
                    <a:pt x="1635" y="93181"/>
                    <a:pt x="59" y="69533"/>
                  </a:cubicBezTo>
                  <a:cubicBezTo>
                    <a:pt x="-1517" y="45885"/>
                    <a:pt x="28437" y="12252"/>
                    <a:pt x="56815" y="3318"/>
                  </a:cubicBezTo>
                  <a:cubicBezTo>
                    <a:pt x="85193" y="-5616"/>
                    <a:pt x="127760" y="5157"/>
                    <a:pt x="170327" y="15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22" name="Oval 221"/>
            <p:cNvSpPr/>
            <p:nvPr/>
          </p:nvSpPr>
          <p:spPr>
            <a:xfrm rot="20297891">
              <a:off x="1077118" y="16740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3" name="Oval 222"/>
            <p:cNvSpPr/>
            <p:nvPr/>
          </p:nvSpPr>
          <p:spPr>
            <a:xfrm rot="20297891">
              <a:off x="1212701" y="175604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4" name="Oval 223"/>
            <p:cNvSpPr/>
            <p:nvPr/>
          </p:nvSpPr>
          <p:spPr>
            <a:xfrm rot="20297891">
              <a:off x="1528013" y="18537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5" name="Oval 224"/>
            <p:cNvSpPr/>
            <p:nvPr/>
          </p:nvSpPr>
          <p:spPr>
            <a:xfrm rot="20297891">
              <a:off x="1729810" y="161100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6" name="Oval 225"/>
            <p:cNvSpPr/>
            <p:nvPr/>
          </p:nvSpPr>
          <p:spPr>
            <a:xfrm rot="20297891">
              <a:off x="1922150" y="193262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7" name="Oval 226"/>
            <p:cNvSpPr/>
            <p:nvPr/>
          </p:nvSpPr>
          <p:spPr>
            <a:xfrm rot="20297891">
              <a:off x="2120795" y="17465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sp>
        <p:nvSpPr>
          <p:cNvPr id="190" name="Oval 189"/>
          <p:cNvSpPr/>
          <p:nvPr/>
        </p:nvSpPr>
        <p:spPr>
          <a:xfrm>
            <a:off x="3356787" y="3444073"/>
            <a:ext cx="301101" cy="30110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grpSp>
        <p:nvGrpSpPr>
          <p:cNvPr id="89" name="Group 88"/>
          <p:cNvGrpSpPr/>
          <p:nvPr/>
        </p:nvGrpSpPr>
        <p:grpSpPr>
          <a:xfrm>
            <a:off x="6723180" y="4150786"/>
            <a:ext cx="916559" cy="1417151"/>
            <a:chOff x="2299563" y="1566317"/>
            <a:chExt cx="324734" cy="502093"/>
          </a:xfrm>
        </p:grpSpPr>
        <p:sp>
          <p:nvSpPr>
            <p:cNvPr id="90" name="Oval 89"/>
            <p:cNvSpPr/>
            <p:nvPr/>
          </p:nvSpPr>
          <p:spPr>
            <a:xfrm rot="20297891">
              <a:off x="2332492" y="1566317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382679" y="1643609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 92"/>
          <p:cNvGrpSpPr/>
          <p:nvPr/>
        </p:nvGrpSpPr>
        <p:grpSpPr>
          <a:xfrm>
            <a:off x="6163152" y="-10285"/>
            <a:ext cx="1030511" cy="1718129"/>
            <a:chOff x="2101141" y="92060"/>
            <a:chExt cx="365107" cy="608729"/>
          </a:xfrm>
        </p:grpSpPr>
        <p:sp>
          <p:nvSpPr>
            <p:cNvPr id="94" name="Freeform 93"/>
            <p:cNvSpPr/>
            <p:nvPr/>
          </p:nvSpPr>
          <p:spPr>
            <a:xfrm>
              <a:off x="2101141" y="407320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/>
            <p:cNvSpPr/>
            <p:nvPr/>
          </p:nvSpPr>
          <p:spPr>
            <a:xfrm rot="20297891">
              <a:off x="2205317" y="594109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333368" y="375874"/>
            <a:ext cx="1030511" cy="1718129"/>
            <a:chOff x="2101141" y="92060"/>
            <a:chExt cx="365107" cy="608729"/>
          </a:xfrm>
        </p:grpSpPr>
        <p:sp>
          <p:nvSpPr>
            <p:cNvPr id="64" name="Freeform 63"/>
            <p:cNvSpPr/>
            <p:nvPr/>
          </p:nvSpPr>
          <p:spPr>
            <a:xfrm>
              <a:off x="2101141" y="407320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Oval 65"/>
            <p:cNvSpPr/>
            <p:nvPr/>
          </p:nvSpPr>
          <p:spPr>
            <a:xfrm rot="20297891">
              <a:off x="2205317" y="594109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795459" y="3704191"/>
            <a:ext cx="916559" cy="1417151"/>
            <a:chOff x="2299563" y="1566317"/>
            <a:chExt cx="324734" cy="502093"/>
          </a:xfrm>
        </p:grpSpPr>
        <p:sp>
          <p:nvSpPr>
            <p:cNvPr id="68" name="Oval 67"/>
            <p:cNvSpPr/>
            <p:nvPr/>
          </p:nvSpPr>
          <p:spPr>
            <a:xfrm rot="20297891">
              <a:off x="2332492" y="1566317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382679" y="1643609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562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reeform 187"/>
          <p:cNvSpPr/>
          <p:nvPr/>
        </p:nvSpPr>
        <p:spPr>
          <a:xfrm>
            <a:off x="2630178" y="3170155"/>
            <a:ext cx="681965" cy="585763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536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l-BE" sz="5363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0" name="TextBox 1079"/>
          <p:cNvSpPr txBox="1"/>
          <p:nvPr/>
        </p:nvSpPr>
        <p:spPr>
          <a:xfrm>
            <a:off x="1993446" y="633212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Alice</a:t>
            </a:r>
          </a:p>
        </p:txBody>
      </p:sp>
      <p:pic>
        <p:nvPicPr>
          <p:cNvPr id="1081" name="Picture 2" descr="Alice And Wonderland White 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59" y="868685"/>
            <a:ext cx="1699484" cy="23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4" descr="Bob Marley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05" y="4000269"/>
            <a:ext cx="1443123" cy="20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TextBox 191"/>
          <p:cNvSpPr txBox="1"/>
          <p:nvPr/>
        </p:nvSpPr>
        <p:spPr>
          <a:xfrm>
            <a:off x="1993446" y="5467598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Bob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3393640" y="1613485"/>
            <a:ext cx="3532408" cy="1960364"/>
            <a:chOff x="940522" y="667349"/>
            <a:chExt cx="1251521" cy="694551"/>
          </a:xfrm>
        </p:grpSpPr>
        <p:sp>
          <p:nvSpPr>
            <p:cNvPr id="1083" name="Freeform 1082"/>
            <p:cNvSpPr/>
            <p:nvPr/>
          </p:nvSpPr>
          <p:spPr>
            <a:xfrm rot="20297891">
              <a:off x="940522" y="1145201"/>
              <a:ext cx="262457" cy="213253"/>
            </a:xfrm>
            <a:custGeom>
              <a:avLst/>
              <a:gdLst>
                <a:gd name="connsiteX0" fmla="*/ 0 w 262457"/>
                <a:gd name="connsiteY0" fmla="*/ 182880 h 213253"/>
                <a:gd name="connsiteX1" fmla="*/ 252248 w 262457"/>
                <a:gd name="connsiteY1" fmla="*/ 198645 h 213253"/>
                <a:gd name="connsiteX2" fmla="*/ 189186 w 262457"/>
                <a:gd name="connsiteY2" fmla="*/ 0 h 21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457" h="213253">
                  <a:moveTo>
                    <a:pt x="0" y="182880"/>
                  </a:moveTo>
                  <a:cubicBezTo>
                    <a:pt x="110358" y="206002"/>
                    <a:pt x="220717" y="229125"/>
                    <a:pt x="252248" y="198645"/>
                  </a:cubicBezTo>
                  <a:cubicBezTo>
                    <a:pt x="283779" y="168165"/>
                    <a:pt x="236482" y="84082"/>
                    <a:pt x="18918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4" name="Freeform 1083"/>
            <p:cNvSpPr/>
            <p:nvPr/>
          </p:nvSpPr>
          <p:spPr>
            <a:xfrm rot="20297891">
              <a:off x="1082186" y="983038"/>
              <a:ext cx="233329" cy="197713"/>
            </a:xfrm>
            <a:custGeom>
              <a:avLst/>
              <a:gdLst>
                <a:gd name="connsiteX0" fmla="*/ 0 w 233329"/>
                <a:gd name="connsiteY0" fmla="*/ 109426 h 197713"/>
                <a:gd name="connsiteX1" fmla="*/ 94593 w 233329"/>
                <a:gd name="connsiteY1" fmla="*/ 2220 h 197713"/>
                <a:gd name="connsiteX2" fmla="*/ 233329 w 233329"/>
                <a:gd name="connsiteY2" fmla="*/ 197713 h 19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329" h="197713">
                  <a:moveTo>
                    <a:pt x="0" y="109426"/>
                  </a:moveTo>
                  <a:cubicBezTo>
                    <a:pt x="27852" y="48466"/>
                    <a:pt x="55705" y="-12494"/>
                    <a:pt x="94593" y="2220"/>
                  </a:cubicBezTo>
                  <a:cubicBezTo>
                    <a:pt x="133481" y="16934"/>
                    <a:pt x="183405" y="107323"/>
                    <a:pt x="233329" y="19771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5" name="Freeform 1084"/>
            <p:cNvSpPr/>
            <p:nvPr/>
          </p:nvSpPr>
          <p:spPr>
            <a:xfrm rot="20297891">
              <a:off x="1318278" y="895108"/>
              <a:ext cx="208104" cy="234625"/>
            </a:xfrm>
            <a:custGeom>
              <a:avLst/>
              <a:gdLst>
                <a:gd name="connsiteX0" fmla="*/ 0 w 208104"/>
                <a:gd name="connsiteY0" fmla="*/ 217000 h 234625"/>
                <a:gd name="connsiteX1" fmla="*/ 88287 w 208104"/>
                <a:gd name="connsiteY1" fmla="*/ 213846 h 234625"/>
                <a:gd name="connsiteX2" fmla="*/ 129277 w 208104"/>
                <a:gd name="connsiteY2" fmla="*/ 8895 h 234625"/>
                <a:gd name="connsiteX3" fmla="*/ 208104 w 208104"/>
                <a:gd name="connsiteY3" fmla="*/ 56191 h 23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04" h="234625">
                  <a:moveTo>
                    <a:pt x="0" y="217000"/>
                  </a:moveTo>
                  <a:cubicBezTo>
                    <a:pt x="33370" y="232765"/>
                    <a:pt x="66741" y="248530"/>
                    <a:pt x="88287" y="213846"/>
                  </a:cubicBezTo>
                  <a:cubicBezTo>
                    <a:pt x="109833" y="179162"/>
                    <a:pt x="109307" y="35171"/>
                    <a:pt x="129277" y="8895"/>
                  </a:cubicBezTo>
                  <a:cubicBezTo>
                    <a:pt x="149247" y="-17381"/>
                    <a:pt x="178675" y="19405"/>
                    <a:pt x="208104" y="561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6" name="Freeform 1085"/>
            <p:cNvSpPr/>
            <p:nvPr/>
          </p:nvSpPr>
          <p:spPr>
            <a:xfrm rot="20297891">
              <a:off x="1566098" y="892222"/>
              <a:ext cx="123029" cy="359454"/>
            </a:xfrm>
            <a:custGeom>
              <a:avLst/>
              <a:gdLst>
                <a:gd name="connsiteX0" fmla="*/ 0 w 123029"/>
                <a:gd name="connsiteY0" fmla="*/ 0 h 359454"/>
                <a:gd name="connsiteX1" fmla="*/ 122972 w 123029"/>
                <a:gd name="connsiteY1" fmla="*/ 198646 h 359454"/>
                <a:gd name="connsiteX2" fmla="*/ 12613 w 123029"/>
                <a:gd name="connsiteY2" fmla="*/ 359454 h 35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029" h="359454">
                  <a:moveTo>
                    <a:pt x="0" y="0"/>
                  </a:moveTo>
                  <a:cubicBezTo>
                    <a:pt x="60435" y="69368"/>
                    <a:pt x="120870" y="138737"/>
                    <a:pt x="122972" y="198646"/>
                  </a:cubicBezTo>
                  <a:cubicBezTo>
                    <a:pt x="125074" y="258555"/>
                    <a:pt x="68843" y="309004"/>
                    <a:pt x="12613" y="3594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00" name="Oval 199"/>
            <p:cNvSpPr/>
            <p:nvPr/>
          </p:nvSpPr>
          <p:spPr>
            <a:xfrm rot="20297891">
              <a:off x="1324883" y="11141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1" name="Oval 200"/>
            <p:cNvSpPr/>
            <p:nvPr/>
          </p:nvSpPr>
          <p:spPr>
            <a:xfrm rot="20297891">
              <a:off x="1488610" y="90309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087" name="Freeform 1086"/>
            <p:cNvSpPr/>
            <p:nvPr/>
          </p:nvSpPr>
          <p:spPr>
            <a:xfrm rot="20297891">
              <a:off x="1655704" y="1142487"/>
              <a:ext cx="228295" cy="219413"/>
            </a:xfrm>
            <a:custGeom>
              <a:avLst/>
              <a:gdLst>
                <a:gd name="connsiteX0" fmla="*/ 15505 w 228295"/>
                <a:gd name="connsiteY0" fmla="*/ 81981 h 219413"/>
                <a:gd name="connsiteX1" fmla="*/ 18658 w 228295"/>
                <a:gd name="connsiteY1" fmla="*/ 195493 h 219413"/>
                <a:gd name="connsiteX2" fmla="*/ 201538 w 228295"/>
                <a:gd name="connsiteY2" fmla="*/ 201799 h 219413"/>
                <a:gd name="connsiteX3" fmla="*/ 223609 w 228295"/>
                <a:gd name="connsiteY3" fmla="*/ 0 h 21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295" h="219413">
                  <a:moveTo>
                    <a:pt x="15505" y="81981"/>
                  </a:moveTo>
                  <a:cubicBezTo>
                    <a:pt x="1579" y="128752"/>
                    <a:pt x="-12347" y="175523"/>
                    <a:pt x="18658" y="195493"/>
                  </a:cubicBezTo>
                  <a:cubicBezTo>
                    <a:pt x="49663" y="215463"/>
                    <a:pt x="167380" y="234381"/>
                    <a:pt x="201538" y="201799"/>
                  </a:cubicBezTo>
                  <a:cubicBezTo>
                    <a:pt x="235696" y="169217"/>
                    <a:pt x="229652" y="84608"/>
                    <a:pt x="22360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8" name="Freeform 127"/>
            <p:cNvSpPr/>
            <p:nvPr/>
          </p:nvSpPr>
          <p:spPr>
            <a:xfrm rot="20297891">
              <a:off x="1804582" y="955581"/>
              <a:ext cx="182880" cy="123608"/>
            </a:xfrm>
            <a:custGeom>
              <a:avLst/>
              <a:gdLst>
                <a:gd name="connsiteX0" fmla="*/ 0 w 182880"/>
                <a:gd name="connsiteY0" fmla="*/ 123608 h 123608"/>
                <a:gd name="connsiteX1" fmla="*/ 66216 w 182880"/>
                <a:gd name="connsiteY1" fmla="*/ 3790 h 123608"/>
                <a:gd name="connsiteX2" fmla="*/ 182880 w 182880"/>
                <a:gd name="connsiteY2" fmla="*/ 41627 h 12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" h="123608">
                  <a:moveTo>
                    <a:pt x="0" y="123608"/>
                  </a:moveTo>
                  <a:cubicBezTo>
                    <a:pt x="17868" y="70530"/>
                    <a:pt x="35736" y="17453"/>
                    <a:pt x="66216" y="3790"/>
                  </a:cubicBezTo>
                  <a:cubicBezTo>
                    <a:pt x="96696" y="-9873"/>
                    <a:pt x="139788" y="15877"/>
                    <a:pt x="182880" y="4162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9" name="Freeform 128"/>
            <p:cNvSpPr/>
            <p:nvPr/>
          </p:nvSpPr>
          <p:spPr>
            <a:xfrm rot="20297891">
              <a:off x="1936642" y="667349"/>
              <a:ext cx="255401" cy="343616"/>
            </a:xfrm>
            <a:custGeom>
              <a:avLst/>
              <a:gdLst>
                <a:gd name="connsiteX0" fmla="*/ 0 w 255401"/>
                <a:gd name="connsiteY0" fmla="*/ 267599 h 343616"/>
                <a:gd name="connsiteX1" fmla="*/ 135583 w 255401"/>
                <a:gd name="connsiteY1" fmla="*/ 330661 h 343616"/>
                <a:gd name="connsiteX2" fmla="*/ 122971 w 255401"/>
                <a:gd name="connsiteY2" fmla="*/ 43729 h 343616"/>
                <a:gd name="connsiteX3" fmla="*/ 255401 w 255401"/>
                <a:gd name="connsiteY3" fmla="*/ 5891 h 34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01" h="343616">
                  <a:moveTo>
                    <a:pt x="0" y="267599"/>
                  </a:moveTo>
                  <a:cubicBezTo>
                    <a:pt x="57544" y="317786"/>
                    <a:pt x="115088" y="367973"/>
                    <a:pt x="135583" y="330661"/>
                  </a:cubicBezTo>
                  <a:cubicBezTo>
                    <a:pt x="156078" y="293349"/>
                    <a:pt x="103001" y="97857"/>
                    <a:pt x="122971" y="43729"/>
                  </a:cubicBezTo>
                  <a:cubicBezTo>
                    <a:pt x="142941" y="-10399"/>
                    <a:pt x="199171" y="-2254"/>
                    <a:pt x="255401" y="58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07" name="Oval 206"/>
            <p:cNvSpPr/>
            <p:nvPr/>
          </p:nvSpPr>
          <p:spPr>
            <a:xfrm rot="20297891">
              <a:off x="1633844" y="12253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8" name="Oval 207"/>
            <p:cNvSpPr/>
            <p:nvPr/>
          </p:nvSpPr>
          <p:spPr>
            <a:xfrm rot="20297891">
              <a:off x="1817531" y="109571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9" name="Oval 208"/>
            <p:cNvSpPr/>
            <p:nvPr/>
          </p:nvSpPr>
          <p:spPr>
            <a:xfrm rot="20297891">
              <a:off x="1970019" y="9501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0" name="Oval 219"/>
            <p:cNvSpPr/>
            <p:nvPr/>
          </p:nvSpPr>
          <p:spPr>
            <a:xfrm rot="20297891">
              <a:off x="1072914" y="11149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515833" y="3636809"/>
            <a:ext cx="3568589" cy="1844369"/>
            <a:chOff x="983823" y="1384212"/>
            <a:chExt cx="1264340" cy="653455"/>
          </a:xfrm>
        </p:grpSpPr>
        <p:sp>
          <p:nvSpPr>
            <p:cNvPr id="131" name="Freeform 130"/>
            <p:cNvSpPr/>
            <p:nvPr/>
          </p:nvSpPr>
          <p:spPr>
            <a:xfrm>
              <a:off x="983823" y="1384212"/>
              <a:ext cx="107151" cy="321617"/>
            </a:xfrm>
            <a:custGeom>
              <a:avLst/>
              <a:gdLst>
                <a:gd name="connsiteX0" fmla="*/ 9405 w 107151"/>
                <a:gd name="connsiteY0" fmla="*/ 0 h 321617"/>
                <a:gd name="connsiteX1" fmla="*/ 9405 w 107151"/>
                <a:gd name="connsiteY1" fmla="*/ 233330 h 321617"/>
                <a:gd name="connsiteX2" fmla="*/ 107151 w 107151"/>
                <a:gd name="connsiteY2" fmla="*/ 321617 h 32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1" h="321617">
                  <a:moveTo>
                    <a:pt x="9405" y="0"/>
                  </a:moveTo>
                  <a:cubicBezTo>
                    <a:pt x="1259" y="89863"/>
                    <a:pt x="-6886" y="179727"/>
                    <a:pt x="9405" y="233330"/>
                  </a:cubicBezTo>
                  <a:cubicBezTo>
                    <a:pt x="25696" y="286933"/>
                    <a:pt x="66423" y="304275"/>
                    <a:pt x="107151" y="32161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1100433" y="1586723"/>
              <a:ext cx="234341" cy="185321"/>
            </a:xfrm>
            <a:custGeom>
              <a:avLst/>
              <a:gdLst>
                <a:gd name="connsiteX0" fmla="*/ 0 w 234341"/>
                <a:gd name="connsiteY0" fmla="*/ 115953 h 185321"/>
                <a:gd name="connsiteX1" fmla="*/ 85134 w 234341"/>
                <a:gd name="connsiteY1" fmla="*/ 5594 h 185321"/>
                <a:gd name="connsiteX2" fmla="*/ 233330 w 234341"/>
                <a:gd name="connsiteY2" fmla="*/ 33972 h 185321"/>
                <a:gd name="connsiteX3" fmla="*/ 138737 w 234341"/>
                <a:gd name="connsiteY3" fmla="*/ 185321 h 18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41" h="185321">
                  <a:moveTo>
                    <a:pt x="0" y="115953"/>
                  </a:moveTo>
                  <a:cubicBezTo>
                    <a:pt x="23123" y="67605"/>
                    <a:pt x="46246" y="19257"/>
                    <a:pt x="85134" y="5594"/>
                  </a:cubicBezTo>
                  <a:cubicBezTo>
                    <a:pt x="124022" y="-8070"/>
                    <a:pt x="224396" y="4018"/>
                    <a:pt x="233330" y="33972"/>
                  </a:cubicBezTo>
                  <a:cubicBezTo>
                    <a:pt x="242264" y="63926"/>
                    <a:pt x="190500" y="124623"/>
                    <a:pt x="138737" y="18532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1226557" y="1778350"/>
              <a:ext cx="331076" cy="222687"/>
            </a:xfrm>
            <a:custGeom>
              <a:avLst/>
              <a:gdLst>
                <a:gd name="connsiteX0" fmla="*/ 0 w 331076"/>
                <a:gd name="connsiteY0" fmla="*/ 0 h 222687"/>
                <a:gd name="connsiteX1" fmla="*/ 56756 w 331076"/>
                <a:gd name="connsiteY1" fmla="*/ 157656 h 222687"/>
                <a:gd name="connsiteX2" fmla="*/ 245942 w 331076"/>
                <a:gd name="connsiteY2" fmla="*/ 220718 h 222687"/>
                <a:gd name="connsiteX3" fmla="*/ 331076 w 331076"/>
                <a:gd name="connsiteY3" fmla="*/ 91440 h 22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076" h="222687">
                  <a:moveTo>
                    <a:pt x="0" y="0"/>
                  </a:moveTo>
                  <a:cubicBezTo>
                    <a:pt x="7883" y="60435"/>
                    <a:pt x="15766" y="120870"/>
                    <a:pt x="56756" y="157656"/>
                  </a:cubicBezTo>
                  <a:cubicBezTo>
                    <a:pt x="97746" y="194442"/>
                    <a:pt x="200222" y="231754"/>
                    <a:pt x="245942" y="220718"/>
                  </a:cubicBezTo>
                  <a:cubicBezTo>
                    <a:pt x="291662" y="209682"/>
                    <a:pt x="311369" y="150561"/>
                    <a:pt x="331076" y="914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509527" y="1583131"/>
              <a:ext cx="249905" cy="289812"/>
            </a:xfrm>
            <a:custGeom>
              <a:avLst/>
              <a:gdLst>
                <a:gd name="connsiteX0" fmla="*/ 44953 w 249905"/>
                <a:gd name="connsiteY0" fmla="*/ 289812 h 289812"/>
                <a:gd name="connsiteX1" fmla="*/ 7116 w 249905"/>
                <a:gd name="connsiteY1" fmla="*/ 119545 h 289812"/>
                <a:gd name="connsiteX2" fmla="*/ 171077 w 249905"/>
                <a:gd name="connsiteY2" fmla="*/ 2880 h 289812"/>
                <a:gd name="connsiteX3" fmla="*/ 249905 w 249905"/>
                <a:gd name="connsiteY3" fmla="*/ 47023 h 28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05" h="289812">
                  <a:moveTo>
                    <a:pt x="44953" y="289812"/>
                  </a:moveTo>
                  <a:cubicBezTo>
                    <a:pt x="15524" y="228589"/>
                    <a:pt x="-13905" y="167367"/>
                    <a:pt x="7116" y="119545"/>
                  </a:cubicBezTo>
                  <a:cubicBezTo>
                    <a:pt x="28137" y="71723"/>
                    <a:pt x="130612" y="14967"/>
                    <a:pt x="171077" y="2880"/>
                  </a:cubicBezTo>
                  <a:cubicBezTo>
                    <a:pt x="211542" y="-9207"/>
                    <a:pt x="230723" y="18908"/>
                    <a:pt x="249905" y="4702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756279" y="1627001"/>
              <a:ext cx="182880" cy="324770"/>
            </a:xfrm>
            <a:custGeom>
              <a:avLst/>
              <a:gdLst>
                <a:gd name="connsiteX0" fmla="*/ 0 w 182880"/>
                <a:gd name="connsiteY0" fmla="*/ 0 h 324770"/>
                <a:gd name="connsiteX1" fmla="*/ 25224 w 182880"/>
                <a:gd name="connsiteY1" fmla="*/ 195493 h 324770"/>
                <a:gd name="connsiteX2" fmla="*/ 151349 w 182880"/>
                <a:gd name="connsiteY2" fmla="*/ 261708 h 324770"/>
                <a:gd name="connsiteX3" fmla="*/ 182880 w 182880"/>
                <a:gd name="connsiteY3" fmla="*/ 324770 h 32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324770">
                  <a:moveTo>
                    <a:pt x="0" y="0"/>
                  </a:moveTo>
                  <a:cubicBezTo>
                    <a:pt x="-1" y="75937"/>
                    <a:pt x="-1" y="151875"/>
                    <a:pt x="25224" y="195493"/>
                  </a:cubicBezTo>
                  <a:cubicBezTo>
                    <a:pt x="50449" y="239111"/>
                    <a:pt x="125073" y="240162"/>
                    <a:pt x="151349" y="261708"/>
                  </a:cubicBezTo>
                  <a:cubicBezTo>
                    <a:pt x="177625" y="283254"/>
                    <a:pt x="180252" y="304012"/>
                    <a:pt x="182880" y="32477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1942312" y="1772044"/>
              <a:ext cx="230935" cy="265623"/>
            </a:xfrm>
            <a:custGeom>
              <a:avLst/>
              <a:gdLst>
                <a:gd name="connsiteX0" fmla="*/ 0 w 230935"/>
                <a:gd name="connsiteY0" fmla="*/ 192339 h 265623"/>
                <a:gd name="connsiteX1" fmla="*/ 122971 w 230935"/>
                <a:gd name="connsiteY1" fmla="*/ 261708 h 265623"/>
                <a:gd name="connsiteX2" fmla="*/ 223870 w 230935"/>
                <a:gd name="connsiteY2" fmla="*/ 88287 h 265623"/>
                <a:gd name="connsiteX3" fmla="*/ 214411 w 230935"/>
                <a:gd name="connsiteY3" fmla="*/ 0 h 26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35" h="265623">
                  <a:moveTo>
                    <a:pt x="0" y="192339"/>
                  </a:moveTo>
                  <a:cubicBezTo>
                    <a:pt x="42829" y="235694"/>
                    <a:pt x="85659" y="279050"/>
                    <a:pt x="122971" y="261708"/>
                  </a:cubicBezTo>
                  <a:cubicBezTo>
                    <a:pt x="160283" y="244366"/>
                    <a:pt x="208630" y="131905"/>
                    <a:pt x="223870" y="88287"/>
                  </a:cubicBezTo>
                  <a:cubicBezTo>
                    <a:pt x="239110" y="44669"/>
                    <a:pt x="226760" y="22334"/>
                    <a:pt x="214411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2077836" y="1617377"/>
              <a:ext cx="170327" cy="145208"/>
            </a:xfrm>
            <a:custGeom>
              <a:avLst/>
              <a:gdLst>
                <a:gd name="connsiteX0" fmla="*/ 66274 w 170327"/>
                <a:gd name="connsiteY0" fmla="*/ 145208 h 145208"/>
                <a:gd name="connsiteX1" fmla="*/ 59 w 170327"/>
                <a:gd name="connsiteY1" fmla="*/ 69533 h 145208"/>
                <a:gd name="connsiteX2" fmla="*/ 56815 w 170327"/>
                <a:gd name="connsiteY2" fmla="*/ 3318 h 145208"/>
                <a:gd name="connsiteX3" fmla="*/ 170327 w 170327"/>
                <a:gd name="connsiteY3" fmla="*/ 15931 h 14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327" h="145208">
                  <a:moveTo>
                    <a:pt x="66274" y="145208"/>
                  </a:moveTo>
                  <a:cubicBezTo>
                    <a:pt x="33954" y="119194"/>
                    <a:pt x="1635" y="93181"/>
                    <a:pt x="59" y="69533"/>
                  </a:cubicBezTo>
                  <a:cubicBezTo>
                    <a:pt x="-1517" y="45885"/>
                    <a:pt x="28437" y="12252"/>
                    <a:pt x="56815" y="3318"/>
                  </a:cubicBezTo>
                  <a:cubicBezTo>
                    <a:pt x="85193" y="-5616"/>
                    <a:pt x="127760" y="5157"/>
                    <a:pt x="170327" y="15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22" name="Oval 221"/>
            <p:cNvSpPr/>
            <p:nvPr/>
          </p:nvSpPr>
          <p:spPr>
            <a:xfrm rot="20297891">
              <a:off x="1077118" y="16740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3" name="Oval 222"/>
            <p:cNvSpPr/>
            <p:nvPr/>
          </p:nvSpPr>
          <p:spPr>
            <a:xfrm rot="20297891">
              <a:off x="1212701" y="175604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4" name="Oval 223"/>
            <p:cNvSpPr/>
            <p:nvPr/>
          </p:nvSpPr>
          <p:spPr>
            <a:xfrm rot="20297891">
              <a:off x="1528013" y="18537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5" name="Oval 224"/>
            <p:cNvSpPr/>
            <p:nvPr/>
          </p:nvSpPr>
          <p:spPr>
            <a:xfrm rot="20297891">
              <a:off x="1729810" y="161100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6" name="Oval 225"/>
            <p:cNvSpPr/>
            <p:nvPr/>
          </p:nvSpPr>
          <p:spPr>
            <a:xfrm rot="20297891">
              <a:off x="1922150" y="193262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7" name="Oval 226"/>
            <p:cNvSpPr/>
            <p:nvPr/>
          </p:nvSpPr>
          <p:spPr>
            <a:xfrm rot="20297891">
              <a:off x="2120795" y="17465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sp>
        <p:nvSpPr>
          <p:cNvPr id="190" name="Oval 189"/>
          <p:cNvSpPr/>
          <p:nvPr/>
        </p:nvSpPr>
        <p:spPr>
          <a:xfrm>
            <a:off x="3356787" y="3444073"/>
            <a:ext cx="301101" cy="30110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grpSp>
        <p:nvGrpSpPr>
          <p:cNvPr id="89" name="Group 88"/>
          <p:cNvGrpSpPr/>
          <p:nvPr/>
        </p:nvGrpSpPr>
        <p:grpSpPr>
          <a:xfrm>
            <a:off x="6723180" y="4150786"/>
            <a:ext cx="916559" cy="1417151"/>
            <a:chOff x="2299563" y="1566317"/>
            <a:chExt cx="324734" cy="502093"/>
          </a:xfrm>
        </p:grpSpPr>
        <p:sp>
          <p:nvSpPr>
            <p:cNvPr id="90" name="Oval 89"/>
            <p:cNvSpPr/>
            <p:nvPr/>
          </p:nvSpPr>
          <p:spPr>
            <a:xfrm rot="20297891">
              <a:off x="2332492" y="1566317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382679" y="1643609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 92"/>
          <p:cNvGrpSpPr/>
          <p:nvPr/>
        </p:nvGrpSpPr>
        <p:grpSpPr>
          <a:xfrm>
            <a:off x="6163152" y="-10285"/>
            <a:ext cx="1030511" cy="1718129"/>
            <a:chOff x="2101141" y="92060"/>
            <a:chExt cx="365107" cy="608729"/>
          </a:xfrm>
        </p:grpSpPr>
        <p:sp>
          <p:nvSpPr>
            <p:cNvPr id="94" name="Freeform 93"/>
            <p:cNvSpPr/>
            <p:nvPr/>
          </p:nvSpPr>
          <p:spPr>
            <a:xfrm>
              <a:off x="2101141" y="407320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/>
            <p:cNvSpPr/>
            <p:nvPr/>
          </p:nvSpPr>
          <p:spPr>
            <a:xfrm rot="20297891">
              <a:off x="2205317" y="594109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681542" y="1190806"/>
            <a:ext cx="1030511" cy="1718129"/>
            <a:chOff x="2101141" y="92060"/>
            <a:chExt cx="365107" cy="608729"/>
          </a:xfrm>
        </p:grpSpPr>
        <p:sp>
          <p:nvSpPr>
            <p:cNvPr id="64" name="Freeform 63"/>
            <p:cNvSpPr/>
            <p:nvPr/>
          </p:nvSpPr>
          <p:spPr>
            <a:xfrm>
              <a:off x="2101141" y="407320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Oval 65"/>
            <p:cNvSpPr/>
            <p:nvPr/>
          </p:nvSpPr>
          <p:spPr>
            <a:xfrm rot="20297891">
              <a:off x="2205317" y="594109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917952" y="2756464"/>
            <a:ext cx="916559" cy="1417151"/>
            <a:chOff x="2299563" y="1566317"/>
            <a:chExt cx="324734" cy="502093"/>
          </a:xfrm>
        </p:grpSpPr>
        <p:sp>
          <p:nvSpPr>
            <p:cNvPr id="68" name="Oval 67"/>
            <p:cNvSpPr/>
            <p:nvPr/>
          </p:nvSpPr>
          <p:spPr>
            <a:xfrm rot="20297891">
              <a:off x="2332492" y="1566317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382679" y="1643609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2760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reeform 187"/>
          <p:cNvSpPr/>
          <p:nvPr/>
        </p:nvSpPr>
        <p:spPr>
          <a:xfrm>
            <a:off x="2630178" y="3170155"/>
            <a:ext cx="681965" cy="585763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536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l-BE" sz="5363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0" name="TextBox 1079"/>
          <p:cNvSpPr txBox="1"/>
          <p:nvPr/>
        </p:nvSpPr>
        <p:spPr>
          <a:xfrm>
            <a:off x="1993446" y="633212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Alice</a:t>
            </a:r>
          </a:p>
        </p:txBody>
      </p:sp>
      <p:pic>
        <p:nvPicPr>
          <p:cNvPr id="1081" name="Picture 2" descr="Alice And Wonderland White 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59" y="868685"/>
            <a:ext cx="1699484" cy="23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4" descr="Bob Marley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05" y="4000269"/>
            <a:ext cx="1443123" cy="20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TextBox 191"/>
          <p:cNvSpPr txBox="1"/>
          <p:nvPr/>
        </p:nvSpPr>
        <p:spPr>
          <a:xfrm>
            <a:off x="1993446" y="5467598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Bob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3393640" y="1613485"/>
            <a:ext cx="3532408" cy="1960364"/>
            <a:chOff x="940522" y="667349"/>
            <a:chExt cx="1251521" cy="694551"/>
          </a:xfrm>
        </p:grpSpPr>
        <p:sp>
          <p:nvSpPr>
            <p:cNvPr id="1083" name="Freeform 1082"/>
            <p:cNvSpPr/>
            <p:nvPr/>
          </p:nvSpPr>
          <p:spPr>
            <a:xfrm rot="20297891">
              <a:off x="940522" y="1145201"/>
              <a:ext cx="262457" cy="213253"/>
            </a:xfrm>
            <a:custGeom>
              <a:avLst/>
              <a:gdLst>
                <a:gd name="connsiteX0" fmla="*/ 0 w 262457"/>
                <a:gd name="connsiteY0" fmla="*/ 182880 h 213253"/>
                <a:gd name="connsiteX1" fmla="*/ 252248 w 262457"/>
                <a:gd name="connsiteY1" fmla="*/ 198645 h 213253"/>
                <a:gd name="connsiteX2" fmla="*/ 189186 w 262457"/>
                <a:gd name="connsiteY2" fmla="*/ 0 h 21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457" h="213253">
                  <a:moveTo>
                    <a:pt x="0" y="182880"/>
                  </a:moveTo>
                  <a:cubicBezTo>
                    <a:pt x="110358" y="206002"/>
                    <a:pt x="220717" y="229125"/>
                    <a:pt x="252248" y="198645"/>
                  </a:cubicBezTo>
                  <a:cubicBezTo>
                    <a:pt x="283779" y="168165"/>
                    <a:pt x="236482" y="84082"/>
                    <a:pt x="18918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4" name="Freeform 1083"/>
            <p:cNvSpPr/>
            <p:nvPr/>
          </p:nvSpPr>
          <p:spPr>
            <a:xfrm rot="20297891">
              <a:off x="1082186" y="983038"/>
              <a:ext cx="233329" cy="197713"/>
            </a:xfrm>
            <a:custGeom>
              <a:avLst/>
              <a:gdLst>
                <a:gd name="connsiteX0" fmla="*/ 0 w 233329"/>
                <a:gd name="connsiteY0" fmla="*/ 109426 h 197713"/>
                <a:gd name="connsiteX1" fmla="*/ 94593 w 233329"/>
                <a:gd name="connsiteY1" fmla="*/ 2220 h 197713"/>
                <a:gd name="connsiteX2" fmla="*/ 233329 w 233329"/>
                <a:gd name="connsiteY2" fmla="*/ 197713 h 19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329" h="197713">
                  <a:moveTo>
                    <a:pt x="0" y="109426"/>
                  </a:moveTo>
                  <a:cubicBezTo>
                    <a:pt x="27852" y="48466"/>
                    <a:pt x="55705" y="-12494"/>
                    <a:pt x="94593" y="2220"/>
                  </a:cubicBezTo>
                  <a:cubicBezTo>
                    <a:pt x="133481" y="16934"/>
                    <a:pt x="183405" y="107323"/>
                    <a:pt x="233329" y="19771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5" name="Freeform 1084"/>
            <p:cNvSpPr/>
            <p:nvPr/>
          </p:nvSpPr>
          <p:spPr>
            <a:xfrm rot="20297891">
              <a:off x="1318278" y="895108"/>
              <a:ext cx="208104" cy="234625"/>
            </a:xfrm>
            <a:custGeom>
              <a:avLst/>
              <a:gdLst>
                <a:gd name="connsiteX0" fmla="*/ 0 w 208104"/>
                <a:gd name="connsiteY0" fmla="*/ 217000 h 234625"/>
                <a:gd name="connsiteX1" fmla="*/ 88287 w 208104"/>
                <a:gd name="connsiteY1" fmla="*/ 213846 h 234625"/>
                <a:gd name="connsiteX2" fmla="*/ 129277 w 208104"/>
                <a:gd name="connsiteY2" fmla="*/ 8895 h 234625"/>
                <a:gd name="connsiteX3" fmla="*/ 208104 w 208104"/>
                <a:gd name="connsiteY3" fmla="*/ 56191 h 23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04" h="234625">
                  <a:moveTo>
                    <a:pt x="0" y="217000"/>
                  </a:moveTo>
                  <a:cubicBezTo>
                    <a:pt x="33370" y="232765"/>
                    <a:pt x="66741" y="248530"/>
                    <a:pt x="88287" y="213846"/>
                  </a:cubicBezTo>
                  <a:cubicBezTo>
                    <a:pt x="109833" y="179162"/>
                    <a:pt x="109307" y="35171"/>
                    <a:pt x="129277" y="8895"/>
                  </a:cubicBezTo>
                  <a:cubicBezTo>
                    <a:pt x="149247" y="-17381"/>
                    <a:pt x="178675" y="19405"/>
                    <a:pt x="208104" y="561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6" name="Freeform 1085"/>
            <p:cNvSpPr/>
            <p:nvPr/>
          </p:nvSpPr>
          <p:spPr>
            <a:xfrm rot="20297891">
              <a:off x="1566098" y="892222"/>
              <a:ext cx="123029" cy="359454"/>
            </a:xfrm>
            <a:custGeom>
              <a:avLst/>
              <a:gdLst>
                <a:gd name="connsiteX0" fmla="*/ 0 w 123029"/>
                <a:gd name="connsiteY0" fmla="*/ 0 h 359454"/>
                <a:gd name="connsiteX1" fmla="*/ 122972 w 123029"/>
                <a:gd name="connsiteY1" fmla="*/ 198646 h 359454"/>
                <a:gd name="connsiteX2" fmla="*/ 12613 w 123029"/>
                <a:gd name="connsiteY2" fmla="*/ 359454 h 35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029" h="359454">
                  <a:moveTo>
                    <a:pt x="0" y="0"/>
                  </a:moveTo>
                  <a:cubicBezTo>
                    <a:pt x="60435" y="69368"/>
                    <a:pt x="120870" y="138737"/>
                    <a:pt x="122972" y="198646"/>
                  </a:cubicBezTo>
                  <a:cubicBezTo>
                    <a:pt x="125074" y="258555"/>
                    <a:pt x="68843" y="309004"/>
                    <a:pt x="12613" y="3594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00" name="Oval 199"/>
            <p:cNvSpPr/>
            <p:nvPr/>
          </p:nvSpPr>
          <p:spPr>
            <a:xfrm rot="20297891">
              <a:off x="1324883" y="11141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1" name="Oval 200"/>
            <p:cNvSpPr/>
            <p:nvPr/>
          </p:nvSpPr>
          <p:spPr>
            <a:xfrm rot="20297891">
              <a:off x="1488610" y="90309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087" name="Freeform 1086"/>
            <p:cNvSpPr/>
            <p:nvPr/>
          </p:nvSpPr>
          <p:spPr>
            <a:xfrm rot="20297891">
              <a:off x="1655704" y="1142487"/>
              <a:ext cx="228295" cy="219413"/>
            </a:xfrm>
            <a:custGeom>
              <a:avLst/>
              <a:gdLst>
                <a:gd name="connsiteX0" fmla="*/ 15505 w 228295"/>
                <a:gd name="connsiteY0" fmla="*/ 81981 h 219413"/>
                <a:gd name="connsiteX1" fmla="*/ 18658 w 228295"/>
                <a:gd name="connsiteY1" fmla="*/ 195493 h 219413"/>
                <a:gd name="connsiteX2" fmla="*/ 201538 w 228295"/>
                <a:gd name="connsiteY2" fmla="*/ 201799 h 219413"/>
                <a:gd name="connsiteX3" fmla="*/ 223609 w 228295"/>
                <a:gd name="connsiteY3" fmla="*/ 0 h 21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295" h="219413">
                  <a:moveTo>
                    <a:pt x="15505" y="81981"/>
                  </a:moveTo>
                  <a:cubicBezTo>
                    <a:pt x="1579" y="128752"/>
                    <a:pt x="-12347" y="175523"/>
                    <a:pt x="18658" y="195493"/>
                  </a:cubicBezTo>
                  <a:cubicBezTo>
                    <a:pt x="49663" y="215463"/>
                    <a:pt x="167380" y="234381"/>
                    <a:pt x="201538" y="201799"/>
                  </a:cubicBezTo>
                  <a:cubicBezTo>
                    <a:pt x="235696" y="169217"/>
                    <a:pt x="229652" y="84608"/>
                    <a:pt x="22360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8" name="Freeform 127"/>
            <p:cNvSpPr/>
            <p:nvPr/>
          </p:nvSpPr>
          <p:spPr>
            <a:xfrm rot="20297891">
              <a:off x="1804582" y="955581"/>
              <a:ext cx="182880" cy="123608"/>
            </a:xfrm>
            <a:custGeom>
              <a:avLst/>
              <a:gdLst>
                <a:gd name="connsiteX0" fmla="*/ 0 w 182880"/>
                <a:gd name="connsiteY0" fmla="*/ 123608 h 123608"/>
                <a:gd name="connsiteX1" fmla="*/ 66216 w 182880"/>
                <a:gd name="connsiteY1" fmla="*/ 3790 h 123608"/>
                <a:gd name="connsiteX2" fmla="*/ 182880 w 182880"/>
                <a:gd name="connsiteY2" fmla="*/ 41627 h 12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" h="123608">
                  <a:moveTo>
                    <a:pt x="0" y="123608"/>
                  </a:moveTo>
                  <a:cubicBezTo>
                    <a:pt x="17868" y="70530"/>
                    <a:pt x="35736" y="17453"/>
                    <a:pt x="66216" y="3790"/>
                  </a:cubicBezTo>
                  <a:cubicBezTo>
                    <a:pt x="96696" y="-9873"/>
                    <a:pt x="139788" y="15877"/>
                    <a:pt x="182880" y="4162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9" name="Freeform 128"/>
            <p:cNvSpPr/>
            <p:nvPr/>
          </p:nvSpPr>
          <p:spPr>
            <a:xfrm rot="20297891">
              <a:off x="1936642" y="667349"/>
              <a:ext cx="255401" cy="343616"/>
            </a:xfrm>
            <a:custGeom>
              <a:avLst/>
              <a:gdLst>
                <a:gd name="connsiteX0" fmla="*/ 0 w 255401"/>
                <a:gd name="connsiteY0" fmla="*/ 267599 h 343616"/>
                <a:gd name="connsiteX1" fmla="*/ 135583 w 255401"/>
                <a:gd name="connsiteY1" fmla="*/ 330661 h 343616"/>
                <a:gd name="connsiteX2" fmla="*/ 122971 w 255401"/>
                <a:gd name="connsiteY2" fmla="*/ 43729 h 343616"/>
                <a:gd name="connsiteX3" fmla="*/ 255401 w 255401"/>
                <a:gd name="connsiteY3" fmla="*/ 5891 h 34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01" h="343616">
                  <a:moveTo>
                    <a:pt x="0" y="267599"/>
                  </a:moveTo>
                  <a:cubicBezTo>
                    <a:pt x="57544" y="317786"/>
                    <a:pt x="115088" y="367973"/>
                    <a:pt x="135583" y="330661"/>
                  </a:cubicBezTo>
                  <a:cubicBezTo>
                    <a:pt x="156078" y="293349"/>
                    <a:pt x="103001" y="97857"/>
                    <a:pt x="122971" y="43729"/>
                  </a:cubicBezTo>
                  <a:cubicBezTo>
                    <a:pt x="142941" y="-10399"/>
                    <a:pt x="199171" y="-2254"/>
                    <a:pt x="255401" y="58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07" name="Oval 206"/>
            <p:cNvSpPr/>
            <p:nvPr/>
          </p:nvSpPr>
          <p:spPr>
            <a:xfrm rot="20297891">
              <a:off x="1633844" y="12253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8" name="Oval 207"/>
            <p:cNvSpPr/>
            <p:nvPr/>
          </p:nvSpPr>
          <p:spPr>
            <a:xfrm rot="20297891">
              <a:off x="1817531" y="109571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9" name="Oval 208"/>
            <p:cNvSpPr/>
            <p:nvPr/>
          </p:nvSpPr>
          <p:spPr>
            <a:xfrm rot="20297891">
              <a:off x="1970019" y="9501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0" name="Oval 219"/>
            <p:cNvSpPr/>
            <p:nvPr/>
          </p:nvSpPr>
          <p:spPr>
            <a:xfrm rot="20297891">
              <a:off x="1072914" y="11149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515833" y="3636809"/>
            <a:ext cx="3568589" cy="1844369"/>
            <a:chOff x="983823" y="1384212"/>
            <a:chExt cx="1264340" cy="653455"/>
          </a:xfrm>
        </p:grpSpPr>
        <p:sp>
          <p:nvSpPr>
            <p:cNvPr id="131" name="Freeform 130"/>
            <p:cNvSpPr/>
            <p:nvPr/>
          </p:nvSpPr>
          <p:spPr>
            <a:xfrm>
              <a:off x="983823" y="1384212"/>
              <a:ext cx="107151" cy="321617"/>
            </a:xfrm>
            <a:custGeom>
              <a:avLst/>
              <a:gdLst>
                <a:gd name="connsiteX0" fmla="*/ 9405 w 107151"/>
                <a:gd name="connsiteY0" fmla="*/ 0 h 321617"/>
                <a:gd name="connsiteX1" fmla="*/ 9405 w 107151"/>
                <a:gd name="connsiteY1" fmla="*/ 233330 h 321617"/>
                <a:gd name="connsiteX2" fmla="*/ 107151 w 107151"/>
                <a:gd name="connsiteY2" fmla="*/ 321617 h 32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1" h="321617">
                  <a:moveTo>
                    <a:pt x="9405" y="0"/>
                  </a:moveTo>
                  <a:cubicBezTo>
                    <a:pt x="1259" y="89863"/>
                    <a:pt x="-6886" y="179727"/>
                    <a:pt x="9405" y="233330"/>
                  </a:cubicBezTo>
                  <a:cubicBezTo>
                    <a:pt x="25696" y="286933"/>
                    <a:pt x="66423" y="304275"/>
                    <a:pt x="107151" y="32161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1100433" y="1586723"/>
              <a:ext cx="234341" cy="185321"/>
            </a:xfrm>
            <a:custGeom>
              <a:avLst/>
              <a:gdLst>
                <a:gd name="connsiteX0" fmla="*/ 0 w 234341"/>
                <a:gd name="connsiteY0" fmla="*/ 115953 h 185321"/>
                <a:gd name="connsiteX1" fmla="*/ 85134 w 234341"/>
                <a:gd name="connsiteY1" fmla="*/ 5594 h 185321"/>
                <a:gd name="connsiteX2" fmla="*/ 233330 w 234341"/>
                <a:gd name="connsiteY2" fmla="*/ 33972 h 185321"/>
                <a:gd name="connsiteX3" fmla="*/ 138737 w 234341"/>
                <a:gd name="connsiteY3" fmla="*/ 185321 h 18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41" h="185321">
                  <a:moveTo>
                    <a:pt x="0" y="115953"/>
                  </a:moveTo>
                  <a:cubicBezTo>
                    <a:pt x="23123" y="67605"/>
                    <a:pt x="46246" y="19257"/>
                    <a:pt x="85134" y="5594"/>
                  </a:cubicBezTo>
                  <a:cubicBezTo>
                    <a:pt x="124022" y="-8070"/>
                    <a:pt x="224396" y="4018"/>
                    <a:pt x="233330" y="33972"/>
                  </a:cubicBezTo>
                  <a:cubicBezTo>
                    <a:pt x="242264" y="63926"/>
                    <a:pt x="190500" y="124623"/>
                    <a:pt x="138737" y="18532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1226557" y="1778350"/>
              <a:ext cx="331076" cy="222687"/>
            </a:xfrm>
            <a:custGeom>
              <a:avLst/>
              <a:gdLst>
                <a:gd name="connsiteX0" fmla="*/ 0 w 331076"/>
                <a:gd name="connsiteY0" fmla="*/ 0 h 222687"/>
                <a:gd name="connsiteX1" fmla="*/ 56756 w 331076"/>
                <a:gd name="connsiteY1" fmla="*/ 157656 h 222687"/>
                <a:gd name="connsiteX2" fmla="*/ 245942 w 331076"/>
                <a:gd name="connsiteY2" fmla="*/ 220718 h 222687"/>
                <a:gd name="connsiteX3" fmla="*/ 331076 w 331076"/>
                <a:gd name="connsiteY3" fmla="*/ 91440 h 22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076" h="222687">
                  <a:moveTo>
                    <a:pt x="0" y="0"/>
                  </a:moveTo>
                  <a:cubicBezTo>
                    <a:pt x="7883" y="60435"/>
                    <a:pt x="15766" y="120870"/>
                    <a:pt x="56756" y="157656"/>
                  </a:cubicBezTo>
                  <a:cubicBezTo>
                    <a:pt x="97746" y="194442"/>
                    <a:pt x="200222" y="231754"/>
                    <a:pt x="245942" y="220718"/>
                  </a:cubicBezTo>
                  <a:cubicBezTo>
                    <a:pt x="291662" y="209682"/>
                    <a:pt x="311369" y="150561"/>
                    <a:pt x="331076" y="914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509527" y="1583131"/>
              <a:ext cx="249905" cy="289812"/>
            </a:xfrm>
            <a:custGeom>
              <a:avLst/>
              <a:gdLst>
                <a:gd name="connsiteX0" fmla="*/ 44953 w 249905"/>
                <a:gd name="connsiteY0" fmla="*/ 289812 h 289812"/>
                <a:gd name="connsiteX1" fmla="*/ 7116 w 249905"/>
                <a:gd name="connsiteY1" fmla="*/ 119545 h 289812"/>
                <a:gd name="connsiteX2" fmla="*/ 171077 w 249905"/>
                <a:gd name="connsiteY2" fmla="*/ 2880 h 289812"/>
                <a:gd name="connsiteX3" fmla="*/ 249905 w 249905"/>
                <a:gd name="connsiteY3" fmla="*/ 47023 h 28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05" h="289812">
                  <a:moveTo>
                    <a:pt x="44953" y="289812"/>
                  </a:moveTo>
                  <a:cubicBezTo>
                    <a:pt x="15524" y="228589"/>
                    <a:pt x="-13905" y="167367"/>
                    <a:pt x="7116" y="119545"/>
                  </a:cubicBezTo>
                  <a:cubicBezTo>
                    <a:pt x="28137" y="71723"/>
                    <a:pt x="130612" y="14967"/>
                    <a:pt x="171077" y="2880"/>
                  </a:cubicBezTo>
                  <a:cubicBezTo>
                    <a:pt x="211542" y="-9207"/>
                    <a:pt x="230723" y="18908"/>
                    <a:pt x="249905" y="4702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756279" y="1627001"/>
              <a:ext cx="182880" cy="324770"/>
            </a:xfrm>
            <a:custGeom>
              <a:avLst/>
              <a:gdLst>
                <a:gd name="connsiteX0" fmla="*/ 0 w 182880"/>
                <a:gd name="connsiteY0" fmla="*/ 0 h 324770"/>
                <a:gd name="connsiteX1" fmla="*/ 25224 w 182880"/>
                <a:gd name="connsiteY1" fmla="*/ 195493 h 324770"/>
                <a:gd name="connsiteX2" fmla="*/ 151349 w 182880"/>
                <a:gd name="connsiteY2" fmla="*/ 261708 h 324770"/>
                <a:gd name="connsiteX3" fmla="*/ 182880 w 182880"/>
                <a:gd name="connsiteY3" fmla="*/ 324770 h 32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324770">
                  <a:moveTo>
                    <a:pt x="0" y="0"/>
                  </a:moveTo>
                  <a:cubicBezTo>
                    <a:pt x="-1" y="75937"/>
                    <a:pt x="-1" y="151875"/>
                    <a:pt x="25224" y="195493"/>
                  </a:cubicBezTo>
                  <a:cubicBezTo>
                    <a:pt x="50449" y="239111"/>
                    <a:pt x="125073" y="240162"/>
                    <a:pt x="151349" y="261708"/>
                  </a:cubicBezTo>
                  <a:cubicBezTo>
                    <a:pt x="177625" y="283254"/>
                    <a:pt x="180252" y="304012"/>
                    <a:pt x="182880" y="32477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1942312" y="1772044"/>
              <a:ext cx="230935" cy="265623"/>
            </a:xfrm>
            <a:custGeom>
              <a:avLst/>
              <a:gdLst>
                <a:gd name="connsiteX0" fmla="*/ 0 w 230935"/>
                <a:gd name="connsiteY0" fmla="*/ 192339 h 265623"/>
                <a:gd name="connsiteX1" fmla="*/ 122971 w 230935"/>
                <a:gd name="connsiteY1" fmla="*/ 261708 h 265623"/>
                <a:gd name="connsiteX2" fmla="*/ 223870 w 230935"/>
                <a:gd name="connsiteY2" fmla="*/ 88287 h 265623"/>
                <a:gd name="connsiteX3" fmla="*/ 214411 w 230935"/>
                <a:gd name="connsiteY3" fmla="*/ 0 h 26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35" h="265623">
                  <a:moveTo>
                    <a:pt x="0" y="192339"/>
                  </a:moveTo>
                  <a:cubicBezTo>
                    <a:pt x="42829" y="235694"/>
                    <a:pt x="85659" y="279050"/>
                    <a:pt x="122971" y="261708"/>
                  </a:cubicBezTo>
                  <a:cubicBezTo>
                    <a:pt x="160283" y="244366"/>
                    <a:pt x="208630" y="131905"/>
                    <a:pt x="223870" y="88287"/>
                  </a:cubicBezTo>
                  <a:cubicBezTo>
                    <a:pt x="239110" y="44669"/>
                    <a:pt x="226760" y="22334"/>
                    <a:pt x="214411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2077836" y="1617377"/>
              <a:ext cx="170327" cy="145208"/>
            </a:xfrm>
            <a:custGeom>
              <a:avLst/>
              <a:gdLst>
                <a:gd name="connsiteX0" fmla="*/ 66274 w 170327"/>
                <a:gd name="connsiteY0" fmla="*/ 145208 h 145208"/>
                <a:gd name="connsiteX1" fmla="*/ 59 w 170327"/>
                <a:gd name="connsiteY1" fmla="*/ 69533 h 145208"/>
                <a:gd name="connsiteX2" fmla="*/ 56815 w 170327"/>
                <a:gd name="connsiteY2" fmla="*/ 3318 h 145208"/>
                <a:gd name="connsiteX3" fmla="*/ 170327 w 170327"/>
                <a:gd name="connsiteY3" fmla="*/ 15931 h 14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327" h="145208">
                  <a:moveTo>
                    <a:pt x="66274" y="145208"/>
                  </a:moveTo>
                  <a:cubicBezTo>
                    <a:pt x="33954" y="119194"/>
                    <a:pt x="1635" y="93181"/>
                    <a:pt x="59" y="69533"/>
                  </a:cubicBezTo>
                  <a:cubicBezTo>
                    <a:pt x="-1517" y="45885"/>
                    <a:pt x="28437" y="12252"/>
                    <a:pt x="56815" y="3318"/>
                  </a:cubicBezTo>
                  <a:cubicBezTo>
                    <a:pt x="85193" y="-5616"/>
                    <a:pt x="127760" y="5157"/>
                    <a:pt x="170327" y="15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22" name="Oval 221"/>
            <p:cNvSpPr/>
            <p:nvPr/>
          </p:nvSpPr>
          <p:spPr>
            <a:xfrm rot="20297891">
              <a:off x="1077118" y="16740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3" name="Oval 222"/>
            <p:cNvSpPr/>
            <p:nvPr/>
          </p:nvSpPr>
          <p:spPr>
            <a:xfrm rot="20297891">
              <a:off x="1212701" y="175604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4" name="Oval 223"/>
            <p:cNvSpPr/>
            <p:nvPr/>
          </p:nvSpPr>
          <p:spPr>
            <a:xfrm rot="20297891">
              <a:off x="1528013" y="18537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5" name="Oval 224"/>
            <p:cNvSpPr/>
            <p:nvPr/>
          </p:nvSpPr>
          <p:spPr>
            <a:xfrm rot="20297891">
              <a:off x="1729810" y="161100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6" name="Oval 225"/>
            <p:cNvSpPr/>
            <p:nvPr/>
          </p:nvSpPr>
          <p:spPr>
            <a:xfrm rot="20297891">
              <a:off x="1922150" y="193262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7" name="Oval 226"/>
            <p:cNvSpPr/>
            <p:nvPr/>
          </p:nvSpPr>
          <p:spPr>
            <a:xfrm rot="20297891">
              <a:off x="2120795" y="17465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sp>
        <p:nvSpPr>
          <p:cNvPr id="190" name="Oval 189"/>
          <p:cNvSpPr/>
          <p:nvPr/>
        </p:nvSpPr>
        <p:spPr>
          <a:xfrm>
            <a:off x="3356787" y="3444073"/>
            <a:ext cx="301101" cy="30110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grpSp>
        <p:nvGrpSpPr>
          <p:cNvPr id="89" name="Group 88"/>
          <p:cNvGrpSpPr/>
          <p:nvPr/>
        </p:nvGrpSpPr>
        <p:grpSpPr>
          <a:xfrm>
            <a:off x="6723180" y="4150786"/>
            <a:ext cx="916559" cy="1417151"/>
            <a:chOff x="2299563" y="1566317"/>
            <a:chExt cx="324734" cy="502093"/>
          </a:xfrm>
        </p:grpSpPr>
        <p:sp>
          <p:nvSpPr>
            <p:cNvPr id="90" name="Oval 89"/>
            <p:cNvSpPr/>
            <p:nvPr/>
          </p:nvSpPr>
          <p:spPr>
            <a:xfrm rot="20297891">
              <a:off x="2332492" y="1566317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382679" y="1643609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 92"/>
          <p:cNvGrpSpPr/>
          <p:nvPr/>
        </p:nvGrpSpPr>
        <p:grpSpPr>
          <a:xfrm>
            <a:off x="6163152" y="-10285"/>
            <a:ext cx="1030511" cy="1718129"/>
            <a:chOff x="2101141" y="92060"/>
            <a:chExt cx="365107" cy="608729"/>
          </a:xfrm>
        </p:grpSpPr>
        <p:sp>
          <p:nvSpPr>
            <p:cNvPr id="94" name="Freeform 93"/>
            <p:cNvSpPr/>
            <p:nvPr/>
          </p:nvSpPr>
          <p:spPr>
            <a:xfrm>
              <a:off x="2101141" y="407320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/>
            <p:cNvSpPr/>
            <p:nvPr/>
          </p:nvSpPr>
          <p:spPr>
            <a:xfrm rot="20297891">
              <a:off x="2205317" y="594109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084339" y="2102443"/>
            <a:ext cx="1030511" cy="1718129"/>
            <a:chOff x="2101141" y="92060"/>
            <a:chExt cx="365107" cy="608729"/>
          </a:xfrm>
        </p:grpSpPr>
        <p:sp>
          <p:nvSpPr>
            <p:cNvPr id="64" name="Freeform 63"/>
            <p:cNvSpPr/>
            <p:nvPr/>
          </p:nvSpPr>
          <p:spPr>
            <a:xfrm>
              <a:off x="2101141" y="407320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Oval 65"/>
            <p:cNvSpPr/>
            <p:nvPr/>
          </p:nvSpPr>
          <p:spPr>
            <a:xfrm rot="20297891">
              <a:off x="2205317" y="594109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998051" y="2053392"/>
            <a:ext cx="916559" cy="1417151"/>
            <a:chOff x="2299563" y="1566317"/>
            <a:chExt cx="324734" cy="502093"/>
          </a:xfrm>
        </p:grpSpPr>
        <p:sp>
          <p:nvSpPr>
            <p:cNvPr id="68" name="Oval 67"/>
            <p:cNvSpPr/>
            <p:nvPr/>
          </p:nvSpPr>
          <p:spPr>
            <a:xfrm rot="20297891">
              <a:off x="2332492" y="1566317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382679" y="1643609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337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reeform 187"/>
          <p:cNvSpPr/>
          <p:nvPr/>
        </p:nvSpPr>
        <p:spPr>
          <a:xfrm>
            <a:off x="2630178" y="3170155"/>
            <a:ext cx="681965" cy="585763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536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l-BE" sz="5363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0" name="TextBox 1079"/>
          <p:cNvSpPr txBox="1"/>
          <p:nvPr/>
        </p:nvSpPr>
        <p:spPr>
          <a:xfrm>
            <a:off x="1993446" y="633212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Alice</a:t>
            </a:r>
          </a:p>
        </p:txBody>
      </p:sp>
      <p:pic>
        <p:nvPicPr>
          <p:cNvPr id="1081" name="Picture 2" descr="Alice And Wonderland White 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59" y="868685"/>
            <a:ext cx="1699484" cy="23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4" descr="Bob Marley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05" y="4000269"/>
            <a:ext cx="1443123" cy="20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TextBox 191"/>
          <p:cNvSpPr txBox="1"/>
          <p:nvPr/>
        </p:nvSpPr>
        <p:spPr>
          <a:xfrm>
            <a:off x="1993446" y="5467598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Bob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3393640" y="1613485"/>
            <a:ext cx="3532408" cy="1960364"/>
            <a:chOff x="940522" y="667349"/>
            <a:chExt cx="1251521" cy="694551"/>
          </a:xfrm>
        </p:grpSpPr>
        <p:sp>
          <p:nvSpPr>
            <p:cNvPr id="1083" name="Freeform 1082"/>
            <p:cNvSpPr/>
            <p:nvPr/>
          </p:nvSpPr>
          <p:spPr>
            <a:xfrm rot="20297891">
              <a:off x="940522" y="1145201"/>
              <a:ext cx="262457" cy="213253"/>
            </a:xfrm>
            <a:custGeom>
              <a:avLst/>
              <a:gdLst>
                <a:gd name="connsiteX0" fmla="*/ 0 w 262457"/>
                <a:gd name="connsiteY0" fmla="*/ 182880 h 213253"/>
                <a:gd name="connsiteX1" fmla="*/ 252248 w 262457"/>
                <a:gd name="connsiteY1" fmla="*/ 198645 h 213253"/>
                <a:gd name="connsiteX2" fmla="*/ 189186 w 262457"/>
                <a:gd name="connsiteY2" fmla="*/ 0 h 21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457" h="213253">
                  <a:moveTo>
                    <a:pt x="0" y="182880"/>
                  </a:moveTo>
                  <a:cubicBezTo>
                    <a:pt x="110358" y="206002"/>
                    <a:pt x="220717" y="229125"/>
                    <a:pt x="252248" y="198645"/>
                  </a:cubicBezTo>
                  <a:cubicBezTo>
                    <a:pt x="283779" y="168165"/>
                    <a:pt x="236482" y="84082"/>
                    <a:pt x="18918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4" name="Freeform 1083"/>
            <p:cNvSpPr/>
            <p:nvPr/>
          </p:nvSpPr>
          <p:spPr>
            <a:xfrm rot="20297891">
              <a:off x="1082186" y="983038"/>
              <a:ext cx="233329" cy="197713"/>
            </a:xfrm>
            <a:custGeom>
              <a:avLst/>
              <a:gdLst>
                <a:gd name="connsiteX0" fmla="*/ 0 w 233329"/>
                <a:gd name="connsiteY0" fmla="*/ 109426 h 197713"/>
                <a:gd name="connsiteX1" fmla="*/ 94593 w 233329"/>
                <a:gd name="connsiteY1" fmla="*/ 2220 h 197713"/>
                <a:gd name="connsiteX2" fmla="*/ 233329 w 233329"/>
                <a:gd name="connsiteY2" fmla="*/ 197713 h 19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329" h="197713">
                  <a:moveTo>
                    <a:pt x="0" y="109426"/>
                  </a:moveTo>
                  <a:cubicBezTo>
                    <a:pt x="27852" y="48466"/>
                    <a:pt x="55705" y="-12494"/>
                    <a:pt x="94593" y="2220"/>
                  </a:cubicBezTo>
                  <a:cubicBezTo>
                    <a:pt x="133481" y="16934"/>
                    <a:pt x="183405" y="107323"/>
                    <a:pt x="233329" y="19771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5" name="Freeform 1084"/>
            <p:cNvSpPr/>
            <p:nvPr/>
          </p:nvSpPr>
          <p:spPr>
            <a:xfrm rot="20297891">
              <a:off x="1318278" y="895108"/>
              <a:ext cx="208104" cy="234625"/>
            </a:xfrm>
            <a:custGeom>
              <a:avLst/>
              <a:gdLst>
                <a:gd name="connsiteX0" fmla="*/ 0 w 208104"/>
                <a:gd name="connsiteY0" fmla="*/ 217000 h 234625"/>
                <a:gd name="connsiteX1" fmla="*/ 88287 w 208104"/>
                <a:gd name="connsiteY1" fmla="*/ 213846 h 234625"/>
                <a:gd name="connsiteX2" fmla="*/ 129277 w 208104"/>
                <a:gd name="connsiteY2" fmla="*/ 8895 h 234625"/>
                <a:gd name="connsiteX3" fmla="*/ 208104 w 208104"/>
                <a:gd name="connsiteY3" fmla="*/ 56191 h 23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04" h="234625">
                  <a:moveTo>
                    <a:pt x="0" y="217000"/>
                  </a:moveTo>
                  <a:cubicBezTo>
                    <a:pt x="33370" y="232765"/>
                    <a:pt x="66741" y="248530"/>
                    <a:pt x="88287" y="213846"/>
                  </a:cubicBezTo>
                  <a:cubicBezTo>
                    <a:pt x="109833" y="179162"/>
                    <a:pt x="109307" y="35171"/>
                    <a:pt x="129277" y="8895"/>
                  </a:cubicBezTo>
                  <a:cubicBezTo>
                    <a:pt x="149247" y="-17381"/>
                    <a:pt x="178675" y="19405"/>
                    <a:pt x="208104" y="561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6" name="Freeform 1085"/>
            <p:cNvSpPr/>
            <p:nvPr/>
          </p:nvSpPr>
          <p:spPr>
            <a:xfrm rot="20297891">
              <a:off x="1566098" y="892222"/>
              <a:ext cx="123029" cy="359454"/>
            </a:xfrm>
            <a:custGeom>
              <a:avLst/>
              <a:gdLst>
                <a:gd name="connsiteX0" fmla="*/ 0 w 123029"/>
                <a:gd name="connsiteY0" fmla="*/ 0 h 359454"/>
                <a:gd name="connsiteX1" fmla="*/ 122972 w 123029"/>
                <a:gd name="connsiteY1" fmla="*/ 198646 h 359454"/>
                <a:gd name="connsiteX2" fmla="*/ 12613 w 123029"/>
                <a:gd name="connsiteY2" fmla="*/ 359454 h 35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029" h="359454">
                  <a:moveTo>
                    <a:pt x="0" y="0"/>
                  </a:moveTo>
                  <a:cubicBezTo>
                    <a:pt x="60435" y="69368"/>
                    <a:pt x="120870" y="138737"/>
                    <a:pt x="122972" y="198646"/>
                  </a:cubicBezTo>
                  <a:cubicBezTo>
                    <a:pt x="125074" y="258555"/>
                    <a:pt x="68843" y="309004"/>
                    <a:pt x="12613" y="3594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00" name="Oval 199"/>
            <p:cNvSpPr/>
            <p:nvPr/>
          </p:nvSpPr>
          <p:spPr>
            <a:xfrm rot="20297891">
              <a:off x="1324883" y="11141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1" name="Oval 200"/>
            <p:cNvSpPr/>
            <p:nvPr/>
          </p:nvSpPr>
          <p:spPr>
            <a:xfrm rot="20297891">
              <a:off x="1488610" y="90309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087" name="Freeform 1086"/>
            <p:cNvSpPr/>
            <p:nvPr/>
          </p:nvSpPr>
          <p:spPr>
            <a:xfrm rot="20297891">
              <a:off x="1655704" y="1142487"/>
              <a:ext cx="228295" cy="219413"/>
            </a:xfrm>
            <a:custGeom>
              <a:avLst/>
              <a:gdLst>
                <a:gd name="connsiteX0" fmla="*/ 15505 w 228295"/>
                <a:gd name="connsiteY0" fmla="*/ 81981 h 219413"/>
                <a:gd name="connsiteX1" fmla="*/ 18658 w 228295"/>
                <a:gd name="connsiteY1" fmla="*/ 195493 h 219413"/>
                <a:gd name="connsiteX2" fmla="*/ 201538 w 228295"/>
                <a:gd name="connsiteY2" fmla="*/ 201799 h 219413"/>
                <a:gd name="connsiteX3" fmla="*/ 223609 w 228295"/>
                <a:gd name="connsiteY3" fmla="*/ 0 h 21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295" h="219413">
                  <a:moveTo>
                    <a:pt x="15505" y="81981"/>
                  </a:moveTo>
                  <a:cubicBezTo>
                    <a:pt x="1579" y="128752"/>
                    <a:pt x="-12347" y="175523"/>
                    <a:pt x="18658" y="195493"/>
                  </a:cubicBezTo>
                  <a:cubicBezTo>
                    <a:pt x="49663" y="215463"/>
                    <a:pt x="167380" y="234381"/>
                    <a:pt x="201538" y="201799"/>
                  </a:cubicBezTo>
                  <a:cubicBezTo>
                    <a:pt x="235696" y="169217"/>
                    <a:pt x="229652" y="84608"/>
                    <a:pt x="22360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8" name="Freeform 127"/>
            <p:cNvSpPr/>
            <p:nvPr/>
          </p:nvSpPr>
          <p:spPr>
            <a:xfrm rot="20297891">
              <a:off x="1804582" y="955581"/>
              <a:ext cx="182880" cy="123608"/>
            </a:xfrm>
            <a:custGeom>
              <a:avLst/>
              <a:gdLst>
                <a:gd name="connsiteX0" fmla="*/ 0 w 182880"/>
                <a:gd name="connsiteY0" fmla="*/ 123608 h 123608"/>
                <a:gd name="connsiteX1" fmla="*/ 66216 w 182880"/>
                <a:gd name="connsiteY1" fmla="*/ 3790 h 123608"/>
                <a:gd name="connsiteX2" fmla="*/ 182880 w 182880"/>
                <a:gd name="connsiteY2" fmla="*/ 41627 h 12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" h="123608">
                  <a:moveTo>
                    <a:pt x="0" y="123608"/>
                  </a:moveTo>
                  <a:cubicBezTo>
                    <a:pt x="17868" y="70530"/>
                    <a:pt x="35736" y="17453"/>
                    <a:pt x="66216" y="3790"/>
                  </a:cubicBezTo>
                  <a:cubicBezTo>
                    <a:pt x="96696" y="-9873"/>
                    <a:pt x="139788" y="15877"/>
                    <a:pt x="182880" y="4162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9" name="Freeform 128"/>
            <p:cNvSpPr/>
            <p:nvPr/>
          </p:nvSpPr>
          <p:spPr>
            <a:xfrm rot="20297891">
              <a:off x="1936642" y="667349"/>
              <a:ext cx="255401" cy="343616"/>
            </a:xfrm>
            <a:custGeom>
              <a:avLst/>
              <a:gdLst>
                <a:gd name="connsiteX0" fmla="*/ 0 w 255401"/>
                <a:gd name="connsiteY0" fmla="*/ 267599 h 343616"/>
                <a:gd name="connsiteX1" fmla="*/ 135583 w 255401"/>
                <a:gd name="connsiteY1" fmla="*/ 330661 h 343616"/>
                <a:gd name="connsiteX2" fmla="*/ 122971 w 255401"/>
                <a:gd name="connsiteY2" fmla="*/ 43729 h 343616"/>
                <a:gd name="connsiteX3" fmla="*/ 255401 w 255401"/>
                <a:gd name="connsiteY3" fmla="*/ 5891 h 34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01" h="343616">
                  <a:moveTo>
                    <a:pt x="0" y="267599"/>
                  </a:moveTo>
                  <a:cubicBezTo>
                    <a:pt x="57544" y="317786"/>
                    <a:pt x="115088" y="367973"/>
                    <a:pt x="135583" y="330661"/>
                  </a:cubicBezTo>
                  <a:cubicBezTo>
                    <a:pt x="156078" y="293349"/>
                    <a:pt x="103001" y="97857"/>
                    <a:pt x="122971" y="43729"/>
                  </a:cubicBezTo>
                  <a:cubicBezTo>
                    <a:pt x="142941" y="-10399"/>
                    <a:pt x="199171" y="-2254"/>
                    <a:pt x="255401" y="58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07" name="Oval 206"/>
            <p:cNvSpPr/>
            <p:nvPr/>
          </p:nvSpPr>
          <p:spPr>
            <a:xfrm rot="20297891">
              <a:off x="1633844" y="12253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8" name="Oval 207"/>
            <p:cNvSpPr/>
            <p:nvPr/>
          </p:nvSpPr>
          <p:spPr>
            <a:xfrm rot="20297891">
              <a:off x="1817531" y="109571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9" name="Oval 208"/>
            <p:cNvSpPr/>
            <p:nvPr/>
          </p:nvSpPr>
          <p:spPr>
            <a:xfrm rot="20297891">
              <a:off x="1970019" y="9501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0" name="Oval 219"/>
            <p:cNvSpPr/>
            <p:nvPr/>
          </p:nvSpPr>
          <p:spPr>
            <a:xfrm rot="20297891">
              <a:off x="1072914" y="11149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515833" y="3636809"/>
            <a:ext cx="3568589" cy="1844369"/>
            <a:chOff x="983823" y="1384212"/>
            <a:chExt cx="1264340" cy="653455"/>
          </a:xfrm>
        </p:grpSpPr>
        <p:sp>
          <p:nvSpPr>
            <p:cNvPr id="131" name="Freeform 130"/>
            <p:cNvSpPr/>
            <p:nvPr/>
          </p:nvSpPr>
          <p:spPr>
            <a:xfrm>
              <a:off x="983823" y="1384212"/>
              <a:ext cx="107151" cy="321617"/>
            </a:xfrm>
            <a:custGeom>
              <a:avLst/>
              <a:gdLst>
                <a:gd name="connsiteX0" fmla="*/ 9405 w 107151"/>
                <a:gd name="connsiteY0" fmla="*/ 0 h 321617"/>
                <a:gd name="connsiteX1" fmla="*/ 9405 w 107151"/>
                <a:gd name="connsiteY1" fmla="*/ 233330 h 321617"/>
                <a:gd name="connsiteX2" fmla="*/ 107151 w 107151"/>
                <a:gd name="connsiteY2" fmla="*/ 321617 h 32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1" h="321617">
                  <a:moveTo>
                    <a:pt x="9405" y="0"/>
                  </a:moveTo>
                  <a:cubicBezTo>
                    <a:pt x="1259" y="89863"/>
                    <a:pt x="-6886" y="179727"/>
                    <a:pt x="9405" y="233330"/>
                  </a:cubicBezTo>
                  <a:cubicBezTo>
                    <a:pt x="25696" y="286933"/>
                    <a:pt x="66423" y="304275"/>
                    <a:pt x="107151" y="32161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1100433" y="1586723"/>
              <a:ext cx="234341" cy="185321"/>
            </a:xfrm>
            <a:custGeom>
              <a:avLst/>
              <a:gdLst>
                <a:gd name="connsiteX0" fmla="*/ 0 w 234341"/>
                <a:gd name="connsiteY0" fmla="*/ 115953 h 185321"/>
                <a:gd name="connsiteX1" fmla="*/ 85134 w 234341"/>
                <a:gd name="connsiteY1" fmla="*/ 5594 h 185321"/>
                <a:gd name="connsiteX2" fmla="*/ 233330 w 234341"/>
                <a:gd name="connsiteY2" fmla="*/ 33972 h 185321"/>
                <a:gd name="connsiteX3" fmla="*/ 138737 w 234341"/>
                <a:gd name="connsiteY3" fmla="*/ 185321 h 18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41" h="185321">
                  <a:moveTo>
                    <a:pt x="0" y="115953"/>
                  </a:moveTo>
                  <a:cubicBezTo>
                    <a:pt x="23123" y="67605"/>
                    <a:pt x="46246" y="19257"/>
                    <a:pt x="85134" y="5594"/>
                  </a:cubicBezTo>
                  <a:cubicBezTo>
                    <a:pt x="124022" y="-8070"/>
                    <a:pt x="224396" y="4018"/>
                    <a:pt x="233330" y="33972"/>
                  </a:cubicBezTo>
                  <a:cubicBezTo>
                    <a:pt x="242264" y="63926"/>
                    <a:pt x="190500" y="124623"/>
                    <a:pt x="138737" y="18532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1226557" y="1778350"/>
              <a:ext cx="331076" cy="222687"/>
            </a:xfrm>
            <a:custGeom>
              <a:avLst/>
              <a:gdLst>
                <a:gd name="connsiteX0" fmla="*/ 0 w 331076"/>
                <a:gd name="connsiteY0" fmla="*/ 0 h 222687"/>
                <a:gd name="connsiteX1" fmla="*/ 56756 w 331076"/>
                <a:gd name="connsiteY1" fmla="*/ 157656 h 222687"/>
                <a:gd name="connsiteX2" fmla="*/ 245942 w 331076"/>
                <a:gd name="connsiteY2" fmla="*/ 220718 h 222687"/>
                <a:gd name="connsiteX3" fmla="*/ 331076 w 331076"/>
                <a:gd name="connsiteY3" fmla="*/ 91440 h 22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076" h="222687">
                  <a:moveTo>
                    <a:pt x="0" y="0"/>
                  </a:moveTo>
                  <a:cubicBezTo>
                    <a:pt x="7883" y="60435"/>
                    <a:pt x="15766" y="120870"/>
                    <a:pt x="56756" y="157656"/>
                  </a:cubicBezTo>
                  <a:cubicBezTo>
                    <a:pt x="97746" y="194442"/>
                    <a:pt x="200222" y="231754"/>
                    <a:pt x="245942" y="220718"/>
                  </a:cubicBezTo>
                  <a:cubicBezTo>
                    <a:pt x="291662" y="209682"/>
                    <a:pt x="311369" y="150561"/>
                    <a:pt x="331076" y="914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509527" y="1583131"/>
              <a:ext cx="249905" cy="289812"/>
            </a:xfrm>
            <a:custGeom>
              <a:avLst/>
              <a:gdLst>
                <a:gd name="connsiteX0" fmla="*/ 44953 w 249905"/>
                <a:gd name="connsiteY0" fmla="*/ 289812 h 289812"/>
                <a:gd name="connsiteX1" fmla="*/ 7116 w 249905"/>
                <a:gd name="connsiteY1" fmla="*/ 119545 h 289812"/>
                <a:gd name="connsiteX2" fmla="*/ 171077 w 249905"/>
                <a:gd name="connsiteY2" fmla="*/ 2880 h 289812"/>
                <a:gd name="connsiteX3" fmla="*/ 249905 w 249905"/>
                <a:gd name="connsiteY3" fmla="*/ 47023 h 28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05" h="289812">
                  <a:moveTo>
                    <a:pt x="44953" y="289812"/>
                  </a:moveTo>
                  <a:cubicBezTo>
                    <a:pt x="15524" y="228589"/>
                    <a:pt x="-13905" y="167367"/>
                    <a:pt x="7116" y="119545"/>
                  </a:cubicBezTo>
                  <a:cubicBezTo>
                    <a:pt x="28137" y="71723"/>
                    <a:pt x="130612" y="14967"/>
                    <a:pt x="171077" y="2880"/>
                  </a:cubicBezTo>
                  <a:cubicBezTo>
                    <a:pt x="211542" y="-9207"/>
                    <a:pt x="230723" y="18908"/>
                    <a:pt x="249905" y="4702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756279" y="1627001"/>
              <a:ext cx="182880" cy="324770"/>
            </a:xfrm>
            <a:custGeom>
              <a:avLst/>
              <a:gdLst>
                <a:gd name="connsiteX0" fmla="*/ 0 w 182880"/>
                <a:gd name="connsiteY0" fmla="*/ 0 h 324770"/>
                <a:gd name="connsiteX1" fmla="*/ 25224 w 182880"/>
                <a:gd name="connsiteY1" fmla="*/ 195493 h 324770"/>
                <a:gd name="connsiteX2" fmla="*/ 151349 w 182880"/>
                <a:gd name="connsiteY2" fmla="*/ 261708 h 324770"/>
                <a:gd name="connsiteX3" fmla="*/ 182880 w 182880"/>
                <a:gd name="connsiteY3" fmla="*/ 324770 h 32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324770">
                  <a:moveTo>
                    <a:pt x="0" y="0"/>
                  </a:moveTo>
                  <a:cubicBezTo>
                    <a:pt x="-1" y="75937"/>
                    <a:pt x="-1" y="151875"/>
                    <a:pt x="25224" y="195493"/>
                  </a:cubicBezTo>
                  <a:cubicBezTo>
                    <a:pt x="50449" y="239111"/>
                    <a:pt x="125073" y="240162"/>
                    <a:pt x="151349" y="261708"/>
                  </a:cubicBezTo>
                  <a:cubicBezTo>
                    <a:pt x="177625" y="283254"/>
                    <a:pt x="180252" y="304012"/>
                    <a:pt x="182880" y="32477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1942312" y="1772044"/>
              <a:ext cx="230935" cy="265623"/>
            </a:xfrm>
            <a:custGeom>
              <a:avLst/>
              <a:gdLst>
                <a:gd name="connsiteX0" fmla="*/ 0 w 230935"/>
                <a:gd name="connsiteY0" fmla="*/ 192339 h 265623"/>
                <a:gd name="connsiteX1" fmla="*/ 122971 w 230935"/>
                <a:gd name="connsiteY1" fmla="*/ 261708 h 265623"/>
                <a:gd name="connsiteX2" fmla="*/ 223870 w 230935"/>
                <a:gd name="connsiteY2" fmla="*/ 88287 h 265623"/>
                <a:gd name="connsiteX3" fmla="*/ 214411 w 230935"/>
                <a:gd name="connsiteY3" fmla="*/ 0 h 26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35" h="265623">
                  <a:moveTo>
                    <a:pt x="0" y="192339"/>
                  </a:moveTo>
                  <a:cubicBezTo>
                    <a:pt x="42829" y="235694"/>
                    <a:pt x="85659" y="279050"/>
                    <a:pt x="122971" y="261708"/>
                  </a:cubicBezTo>
                  <a:cubicBezTo>
                    <a:pt x="160283" y="244366"/>
                    <a:pt x="208630" y="131905"/>
                    <a:pt x="223870" y="88287"/>
                  </a:cubicBezTo>
                  <a:cubicBezTo>
                    <a:pt x="239110" y="44669"/>
                    <a:pt x="226760" y="22334"/>
                    <a:pt x="214411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2077836" y="1617377"/>
              <a:ext cx="170327" cy="145208"/>
            </a:xfrm>
            <a:custGeom>
              <a:avLst/>
              <a:gdLst>
                <a:gd name="connsiteX0" fmla="*/ 66274 w 170327"/>
                <a:gd name="connsiteY0" fmla="*/ 145208 h 145208"/>
                <a:gd name="connsiteX1" fmla="*/ 59 w 170327"/>
                <a:gd name="connsiteY1" fmla="*/ 69533 h 145208"/>
                <a:gd name="connsiteX2" fmla="*/ 56815 w 170327"/>
                <a:gd name="connsiteY2" fmla="*/ 3318 h 145208"/>
                <a:gd name="connsiteX3" fmla="*/ 170327 w 170327"/>
                <a:gd name="connsiteY3" fmla="*/ 15931 h 14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327" h="145208">
                  <a:moveTo>
                    <a:pt x="66274" y="145208"/>
                  </a:moveTo>
                  <a:cubicBezTo>
                    <a:pt x="33954" y="119194"/>
                    <a:pt x="1635" y="93181"/>
                    <a:pt x="59" y="69533"/>
                  </a:cubicBezTo>
                  <a:cubicBezTo>
                    <a:pt x="-1517" y="45885"/>
                    <a:pt x="28437" y="12252"/>
                    <a:pt x="56815" y="3318"/>
                  </a:cubicBezTo>
                  <a:cubicBezTo>
                    <a:pt x="85193" y="-5616"/>
                    <a:pt x="127760" y="5157"/>
                    <a:pt x="170327" y="15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22" name="Oval 221"/>
            <p:cNvSpPr/>
            <p:nvPr/>
          </p:nvSpPr>
          <p:spPr>
            <a:xfrm rot="20297891">
              <a:off x="1077118" y="16740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3" name="Oval 222"/>
            <p:cNvSpPr/>
            <p:nvPr/>
          </p:nvSpPr>
          <p:spPr>
            <a:xfrm rot="20297891">
              <a:off x="1212701" y="175604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4" name="Oval 223"/>
            <p:cNvSpPr/>
            <p:nvPr/>
          </p:nvSpPr>
          <p:spPr>
            <a:xfrm rot="20297891">
              <a:off x="1528013" y="18537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5" name="Oval 224"/>
            <p:cNvSpPr/>
            <p:nvPr/>
          </p:nvSpPr>
          <p:spPr>
            <a:xfrm rot="20297891">
              <a:off x="1729810" y="161100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6" name="Oval 225"/>
            <p:cNvSpPr/>
            <p:nvPr/>
          </p:nvSpPr>
          <p:spPr>
            <a:xfrm rot="20297891">
              <a:off x="1922150" y="193262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7" name="Oval 226"/>
            <p:cNvSpPr/>
            <p:nvPr/>
          </p:nvSpPr>
          <p:spPr>
            <a:xfrm rot="20297891">
              <a:off x="2120795" y="17465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sp>
        <p:nvSpPr>
          <p:cNvPr id="190" name="Oval 189"/>
          <p:cNvSpPr/>
          <p:nvPr/>
        </p:nvSpPr>
        <p:spPr>
          <a:xfrm>
            <a:off x="3356787" y="3444073"/>
            <a:ext cx="301101" cy="30110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grpSp>
        <p:nvGrpSpPr>
          <p:cNvPr id="89" name="Group 88"/>
          <p:cNvGrpSpPr/>
          <p:nvPr/>
        </p:nvGrpSpPr>
        <p:grpSpPr>
          <a:xfrm>
            <a:off x="6723180" y="4150786"/>
            <a:ext cx="916559" cy="1417151"/>
            <a:chOff x="2299563" y="1566317"/>
            <a:chExt cx="324734" cy="502093"/>
          </a:xfrm>
        </p:grpSpPr>
        <p:sp>
          <p:nvSpPr>
            <p:cNvPr id="90" name="Oval 89"/>
            <p:cNvSpPr/>
            <p:nvPr/>
          </p:nvSpPr>
          <p:spPr>
            <a:xfrm rot="20297891">
              <a:off x="2332492" y="1566317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382679" y="1643609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 92"/>
          <p:cNvGrpSpPr/>
          <p:nvPr/>
        </p:nvGrpSpPr>
        <p:grpSpPr>
          <a:xfrm>
            <a:off x="6163152" y="-10285"/>
            <a:ext cx="1030511" cy="1718129"/>
            <a:chOff x="2101141" y="92060"/>
            <a:chExt cx="365107" cy="608729"/>
          </a:xfrm>
        </p:grpSpPr>
        <p:sp>
          <p:nvSpPr>
            <p:cNvPr id="94" name="Freeform 93"/>
            <p:cNvSpPr/>
            <p:nvPr/>
          </p:nvSpPr>
          <p:spPr>
            <a:xfrm>
              <a:off x="2101141" y="407320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/>
            <p:cNvSpPr/>
            <p:nvPr/>
          </p:nvSpPr>
          <p:spPr>
            <a:xfrm rot="20297891">
              <a:off x="2205317" y="594109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412398" y="2887082"/>
            <a:ext cx="1030511" cy="1718129"/>
            <a:chOff x="2101141" y="92060"/>
            <a:chExt cx="365107" cy="608729"/>
          </a:xfrm>
        </p:grpSpPr>
        <p:sp>
          <p:nvSpPr>
            <p:cNvPr id="56" name="Freeform 55"/>
            <p:cNvSpPr/>
            <p:nvPr/>
          </p:nvSpPr>
          <p:spPr>
            <a:xfrm>
              <a:off x="2101141" y="407320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Oval 57"/>
            <p:cNvSpPr/>
            <p:nvPr/>
          </p:nvSpPr>
          <p:spPr>
            <a:xfrm rot="20297891">
              <a:off x="2205317" y="594109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129825" y="1323177"/>
            <a:ext cx="916559" cy="1417151"/>
            <a:chOff x="2299563" y="1566317"/>
            <a:chExt cx="324734" cy="502093"/>
          </a:xfrm>
        </p:grpSpPr>
        <p:sp>
          <p:nvSpPr>
            <p:cNvPr id="60" name="Oval 59"/>
            <p:cNvSpPr/>
            <p:nvPr/>
          </p:nvSpPr>
          <p:spPr>
            <a:xfrm rot="20297891">
              <a:off x="2332492" y="1566317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382679" y="1643609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/>
          <p:cNvGrpSpPr/>
          <p:nvPr/>
        </p:nvGrpSpPr>
        <p:grpSpPr>
          <a:xfrm rot="1134087">
            <a:off x="3280777" y="1127082"/>
            <a:ext cx="3532408" cy="1960364"/>
            <a:chOff x="940522" y="667349"/>
            <a:chExt cx="1251521" cy="694551"/>
          </a:xfrm>
        </p:grpSpPr>
        <p:sp>
          <p:nvSpPr>
            <p:cNvPr id="110" name="Freeform 109"/>
            <p:cNvSpPr/>
            <p:nvPr/>
          </p:nvSpPr>
          <p:spPr>
            <a:xfrm rot="20297891">
              <a:off x="940522" y="1145201"/>
              <a:ext cx="262457" cy="213253"/>
            </a:xfrm>
            <a:custGeom>
              <a:avLst/>
              <a:gdLst>
                <a:gd name="connsiteX0" fmla="*/ 0 w 262457"/>
                <a:gd name="connsiteY0" fmla="*/ 182880 h 213253"/>
                <a:gd name="connsiteX1" fmla="*/ 252248 w 262457"/>
                <a:gd name="connsiteY1" fmla="*/ 198645 h 213253"/>
                <a:gd name="connsiteX2" fmla="*/ 189186 w 262457"/>
                <a:gd name="connsiteY2" fmla="*/ 0 h 21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457" h="213253">
                  <a:moveTo>
                    <a:pt x="0" y="182880"/>
                  </a:moveTo>
                  <a:cubicBezTo>
                    <a:pt x="110358" y="206002"/>
                    <a:pt x="220717" y="229125"/>
                    <a:pt x="252248" y="198645"/>
                  </a:cubicBezTo>
                  <a:cubicBezTo>
                    <a:pt x="283779" y="168165"/>
                    <a:pt x="236482" y="84082"/>
                    <a:pt x="18918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1" name="Freeform 110"/>
            <p:cNvSpPr/>
            <p:nvPr/>
          </p:nvSpPr>
          <p:spPr>
            <a:xfrm rot="20297891">
              <a:off x="1082186" y="983038"/>
              <a:ext cx="233329" cy="197713"/>
            </a:xfrm>
            <a:custGeom>
              <a:avLst/>
              <a:gdLst>
                <a:gd name="connsiteX0" fmla="*/ 0 w 233329"/>
                <a:gd name="connsiteY0" fmla="*/ 109426 h 197713"/>
                <a:gd name="connsiteX1" fmla="*/ 94593 w 233329"/>
                <a:gd name="connsiteY1" fmla="*/ 2220 h 197713"/>
                <a:gd name="connsiteX2" fmla="*/ 233329 w 233329"/>
                <a:gd name="connsiteY2" fmla="*/ 197713 h 19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329" h="197713">
                  <a:moveTo>
                    <a:pt x="0" y="109426"/>
                  </a:moveTo>
                  <a:cubicBezTo>
                    <a:pt x="27852" y="48466"/>
                    <a:pt x="55705" y="-12494"/>
                    <a:pt x="94593" y="2220"/>
                  </a:cubicBezTo>
                  <a:cubicBezTo>
                    <a:pt x="133481" y="16934"/>
                    <a:pt x="183405" y="107323"/>
                    <a:pt x="233329" y="19771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2" name="Freeform 111"/>
            <p:cNvSpPr/>
            <p:nvPr/>
          </p:nvSpPr>
          <p:spPr>
            <a:xfrm rot="20297891">
              <a:off x="1318278" y="895108"/>
              <a:ext cx="208104" cy="234625"/>
            </a:xfrm>
            <a:custGeom>
              <a:avLst/>
              <a:gdLst>
                <a:gd name="connsiteX0" fmla="*/ 0 w 208104"/>
                <a:gd name="connsiteY0" fmla="*/ 217000 h 234625"/>
                <a:gd name="connsiteX1" fmla="*/ 88287 w 208104"/>
                <a:gd name="connsiteY1" fmla="*/ 213846 h 234625"/>
                <a:gd name="connsiteX2" fmla="*/ 129277 w 208104"/>
                <a:gd name="connsiteY2" fmla="*/ 8895 h 234625"/>
                <a:gd name="connsiteX3" fmla="*/ 208104 w 208104"/>
                <a:gd name="connsiteY3" fmla="*/ 56191 h 23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04" h="234625">
                  <a:moveTo>
                    <a:pt x="0" y="217000"/>
                  </a:moveTo>
                  <a:cubicBezTo>
                    <a:pt x="33370" y="232765"/>
                    <a:pt x="66741" y="248530"/>
                    <a:pt x="88287" y="213846"/>
                  </a:cubicBezTo>
                  <a:cubicBezTo>
                    <a:pt x="109833" y="179162"/>
                    <a:pt x="109307" y="35171"/>
                    <a:pt x="129277" y="8895"/>
                  </a:cubicBezTo>
                  <a:cubicBezTo>
                    <a:pt x="149247" y="-17381"/>
                    <a:pt x="178675" y="19405"/>
                    <a:pt x="208104" y="561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3" name="Freeform 112"/>
            <p:cNvSpPr/>
            <p:nvPr/>
          </p:nvSpPr>
          <p:spPr>
            <a:xfrm rot="20297891">
              <a:off x="1566098" y="892222"/>
              <a:ext cx="123029" cy="359454"/>
            </a:xfrm>
            <a:custGeom>
              <a:avLst/>
              <a:gdLst>
                <a:gd name="connsiteX0" fmla="*/ 0 w 123029"/>
                <a:gd name="connsiteY0" fmla="*/ 0 h 359454"/>
                <a:gd name="connsiteX1" fmla="*/ 122972 w 123029"/>
                <a:gd name="connsiteY1" fmla="*/ 198646 h 359454"/>
                <a:gd name="connsiteX2" fmla="*/ 12613 w 123029"/>
                <a:gd name="connsiteY2" fmla="*/ 359454 h 35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029" h="359454">
                  <a:moveTo>
                    <a:pt x="0" y="0"/>
                  </a:moveTo>
                  <a:cubicBezTo>
                    <a:pt x="60435" y="69368"/>
                    <a:pt x="120870" y="138737"/>
                    <a:pt x="122972" y="198646"/>
                  </a:cubicBezTo>
                  <a:cubicBezTo>
                    <a:pt x="125074" y="258555"/>
                    <a:pt x="68843" y="309004"/>
                    <a:pt x="12613" y="3594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4" name="Oval 113"/>
            <p:cNvSpPr/>
            <p:nvPr/>
          </p:nvSpPr>
          <p:spPr>
            <a:xfrm rot="20297891">
              <a:off x="1324883" y="11141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15" name="Oval 114"/>
            <p:cNvSpPr/>
            <p:nvPr/>
          </p:nvSpPr>
          <p:spPr>
            <a:xfrm rot="20297891">
              <a:off x="1488610" y="90309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16" name="Freeform 115"/>
            <p:cNvSpPr/>
            <p:nvPr/>
          </p:nvSpPr>
          <p:spPr>
            <a:xfrm rot="20297891">
              <a:off x="1655704" y="1142487"/>
              <a:ext cx="228295" cy="219413"/>
            </a:xfrm>
            <a:custGeom>
              <a:avLst/>
              <a:gdLst>
                <a:gd name="connsiteX0" fmla="*/ 15505 w 228295"/>
                <a:gd name="connsiteY0" fmla="*/ 81981 h 219413"/>
                <a:gd name="connsiteX1" fmla="*/ 18658 w 228295"/>
                <a:gd name="connsiteY1" fmla="*/ 195493 h 219413"/>
                <a:gd name="connsiteX2" fmla="*/ 201538 w 228295"/>
                <a:gd name="connsiteY2" fmla="*/ 201799 h 219413"/>
                <a:gd name="connsiteX3" fmla="*/ 223609 w 228295"/>
                <a:gd name="connsiteY3" fmla="*/ 0 h 21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295" h="219413">
                  <a:moveTo>
                    <a:pt x="15505" y="81981"/>
                  </a:moveTo>
                  <a:cubicBezTo>
                    <a:pt x="1579" y="128752"/>
                    <a:pt x="-12347" y="175523"/>
                    <a:pt x="18658" y="195493"/>
                  </a:cubicBezTo>
                  <a:cubicBezTo>
                    <a:pt x="49663" y="215463"/>
                    <a:pt x="167380" y="234381"/>
                    <a:pt x="201538" y="201799"/>
                  </a:cubicBezTo>
                  <a:cubicBezTo>
                    <a:pt x="235696" y="169217"/>
                    <a:pt x="229652" y="84608"/>
                    <a:pt x="22360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7" name="Freeform 116"/>
            <p:cNvSpPr/>
            <p:nvPr/>
          </p:nvSpPr>
          <p:spPr>
            <a:xfrm rot="20297891">
              <a:off x="1804582" y="955581"/>
              <a:ext cx="182880" cy="123608"/>
            </a:xfrm>
            <a:custGeom>
              <a:avLst/>
              <a:gdLst>
                <a:gd name="connsiteX0" fmla="*/ 0 w 182880"/>
                <a:gd name="connsiteY0" fmla="*/ 123608 h 123608"/>
                <a:gd name="connsiteX1" fmla="*/ 66216 w 182880"/>
                <a:gd name="connsiteY1" fmla="*/ 3790 h 123608"/>
                <a:gd name="connsiteX2" fmla="*/ 182880 w 182880"/>
                <a:gd name="connsiteY2" fmla="*/ 41627 h 12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" h="123608">
                  <a:moveTo>
                    <a:pt x="0" y="123608"/>
                  </a:moveTo>
                  <a:cubicBezTo>
                    <a:pt x="17868" y="70530"/>
                    <a:pt x="35736" y="17453"/>
                    <a:pt x="66216" y="3790"/>
                  </a:cubicBezTo>
                  <a:cubicBezTo>
                    <a:pt x="96696" y="-9873"/>
                    <a:pt x="139788" y="15877"/>
                    <a:pt x="182880" y="4162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8" name="Freeform 117"/>
            <p:cNvSpPr/>
            <p:nvPr/>
          </p:nvSpPr>
          <p:spPr>
            <a:xfrm rot="20297891">
              <a:off x="1936642" y="667349"/>
              <a:ext cx="255401" cy="343616"/>
            </a:xfrm>
            <a:custGeom>
              <a:avLst/>
              <a:gdLst>
                <a:gd name="connsiteX0" fmla="*/ 0 w 255401"/>
                <a:gd name="connsiteY0" fmla="*/ 267599 h 343616"/>
                <a:gd name="connsiteX1" fmla="*/ 135583 w 255401"/>
                <a:gd name="connsiteY1" fmla="*/ 330661 h 343616"/>
                <a:gd name="connsiteX2" fmla="*/ 122971 w 255401"/>
                <a:gd name="connsiteY2" fmla="*/ 43729 h 343616"/>
                <a:gd name="connsiteX3" fmla="*/ 255401 w 255401"/>
                <a:gd name="connsiteY3" fmla="*/ 5891 h 34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01" h="343616">
                  <a:moveTo>
                    <a:pt x="0" y="267599"/>
                  </a:moveTo>
                  <a:cubicBezTo>
                    <a:pt x="57544" y="317786"/>
                    <a:pt x="115088" y="367973"/>
                    <a:pt x="135583" y="330661"/>
                  </a:cubicBezTo>
                  <a:cubicBezTo>
                    <a:pt x="156078" y="293349"/>
                    <a:pt x="103001" y="97857"/>
                    <a:pt x="122971" y="43729"/>
                  </a:cubicBezTo>
                  <a:cubicBezTo>
                    <a:pt x="142941" y="-10399"/>
                    <a:pt x="199171" y="-2254"/>
                    <a:pt x="255401" y="58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9" name="Oval 118"/>
            <p:cNvSpPr/>
            <p:nvPr/>
          </p:nvSpPr>
          <p:spPr>
            <a:xfrm rot="20297891">
              <a:off x="1633844" y="12253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20" name="Oval 119"/>
            <p:cNvSpPr/>
            <p:nvPr/>
          </p:nvSpPr>
          <p:spPr>
            <a:xfrm rot="20297891">
              <a:off x="1817531" y="109571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21" name="Oval 120"/>
            <p:cNvSpPr/>
            <p:nvPr/>
          </p:nvSpPr>
          <p:spPr>
            <a:xfrm rot="20297891">
              <a:off x="1970019" y="9501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22" name="Oval 121"/>
            <p:cNvSpPr/>
            <p:nvPr/>
          </p:nvSpPr>
          <p:spPr>
            <a:xfrm rot="20297891">
              <a:off x="1072914" y="11149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123" name="Group 122"/>
          <p:cNvGrpSpPr/>
          <p:nvPr/>
        </p:nvGrpSpPr>
        <p:grpSpPr>
          <a:xfrm rot="20755551">
            <a:off x="3610977" y="4014986"/>
            <a:ext cx="3568589" cy="1844369"/>
            <a:chOff x="983823" y="1384212"/>
            <a:chExt cx="1264340" cy="653455"/>
          </a:xfrm>
        </p:grpSpPr>
        <p:sp>
          <p:nvSpPr>
            <p:cNvPr id="124" name="Freeform 123"/>
            <p:cNvSpPr/>
            <p:nvPr/>
          </p:nvSpPr>
          <p:spPr>
            <a:xfrm>
              <a:off x="983823" y="1384212"/>
              <a:ext cx="107151" cy="321617"/>
            </a:xfrm>
            <a:custGeom>
              <a:avLst/>
              <a:gdLst>
                <a:gd name="connsiteX0" fmla="*/ 9405 w 107151"/>
                <a:gd name="connsiteY0" fmla="*/ 0 h 321617"/>
                <a:gd name="connsiteX1" fmla="*/ 9405 w 107151"/>
                <a:gd name="connsiteY1" fmla="*/ 233330 h 321617"/>
                <a:gd name="connsiteX2" fmla="*/ 107151 w 107151"/>
                <a:gd name="connsiteY2" fmla="*/ 321617 h 32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1" h="321617">
                  <a:moveTo>
                    <a:pt x="9405" y="0"/>
                  </a:moveTo>
                  <a:cubicBezTo>
                    <a:pt x="1259" y="89863"/>
                    <a:pt x="-6886" y="179727"/>
                    <a:pt x="9405" y="233330"/>
                  </a:cubicBezTo>
                  <a:cubicBezTo>
                    <a:pt x="25696" y="286933"/>
                    <a:pt x="66423" y="304275"/>
                    <a:pt x="107151" y="32161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1100433" y="1586723"/>
              <a:ext cx="234341" cy="185321"/>
            </a:xfrm>
            <a:custGeom>
              <a:avLst/>
              <a:gdLst>
                <a:gd name="connsiteX0" fmla="*/ 0 w 234341"/>
                <a:gd name="connsiteY0" fmla="*/ 115953 h 185321"/>
                <a:gd name="connsiteX1" fmla="*/ 85134 w 234341"/>
                <a:gd name="connsiteY1" fmla="*/ 5594 h 185321"/>
                <a:gd name="connsiteX2" fmla="*/ 233330 w 234341"/>
                <a:gd name="connsiteY2" fmla="*/ 33972 h 185321"/>
                <a:gd name="connsiteX3" fmla="*/ 138737 w 234341"/>
                <a:gd name="connsiteY3" fmla="*/ 185321 h 18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41" h="185321">
                  <a:moveTo>
                    <a:pt x="0" y="115953"/>
                  </a:moveTo>
                  <a:cubicBezTo>
                    <a:pt x="23123" y="67605"/>
                    <a:pt x="46246" y="19257"/>
                    <a:pt x="85134" y="5594"/>
                  </a:cubicBezTo>
                  <a:cubicBezTo>
                    <a:pt x="124022" y="-8070"/>
                    <a:pt x="224396" y="4018"/>
                    <a:pt x="233330" y="33972"/>
                  </a:cubicBezTo>
                  <a:cubicBezTo>
                    <a:pt x="242264" y="63926"/>
                    <a:pt x="190500" y="124623"/>
                    <a:pt x="138737" y="18532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226557" y="1778350"/>
              <a:ext cx="331076" cy="222687"/>
            </a:xfrm>
            <a:custGeom>
              <a:avLst/>
              <a:gdLst>
                <a:gd name="connsiteX0" fmla="*/ 0 w 331076"/>
                <a:gd name="connsiteY0" fmla="*/ 0 h 222687"/>
                <a:gd name="connsiteX1" fmla="*/ 56756 w 331076"/>
                <a:gd name="connsiteY1" fmla="*/ 157656 h 222687"/>
                <a:gd name="connsiteX2" fmla="*/ 245942 w 331076"/>
                <a:gd name="connsiteY2" fmla="*/ 220718 h 222687"/>
                <a:gd name="connsiteX3" fmla="*/ 331076 w 331076"/>
                <a:gd name="connsiteY3" fmla="*/ 91440 h 22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076" h="222687">
                  <a:moveTo>
                    <a:pt x="0" y="0"/>
                  </a:moveTo>
                  <a:cubicBezTo>
                    <a:pt x="7883" y="60435"/>
                    <a:pt x="15766" y="120870"/>
                    <a:pt x="56756" y="157656"/>
                  </a:cubicBezTo>
                  <a:cubicBezTo>
                    <a:pt x="97746" y="194442"/>
                    <a:pt x="200222" y="231754"/>
                    <a:pt x="245942" y="220718"/>
                  </a:cubicBezTo>
                  <a:cubicBezTo>
                    <a:pt x="291662" y="209682"/>
                    <a:pt x="311369" y="150561"/>
                    <a:pt x="331076" y="914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509527" y="1583131"/>
              <a:ext cx="249905" cy="289812"/>
            </a:xfrm>
            <a:custGeom>
              <a:avLst/>
              <a:gdLst>
                <a:gd name="connsiteX0" fmla="*/ 44953 w 249905"/>
                <a:gd name="connsiteY0" fmla="*/ 289812 h 289812"/>
                <a:gd name="connsiteX1" fmla="*/ 7116 w 249905"/>
                <a:gd name="connsiteY1" fmla="*/ 119545 h 289812"/>
                <a:gd name="connsiteX2" fmla="*/ 171077 w 249905"/>
                <a:gd name="connsiteY2" fmla="*/ 2880 h 289812"/>
                <a:gd name="connsiteX3" fmla="*/ 249905 w 249905"/>
                <a:gd name="connsiteY3" fmla="*/ 47023 h 28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05" h="289812">
                  <a:moveTo>
                    <a:pt x="44953" y="289812"/>
                  </a:moveTo>
                  <a:cubicBezTo>
                    <a:pt x="15524" y="228589"/>
                    <a:pt x="-13905" y="167367"/>
                    <a:pt x="7116" y="119545"/>
                  </a:cubicBezTo>
                  <a:cubicBezTo>
                    <a:pt x="28137" y="71723"/>
                    <a:pt x="130612" y="14967"/>
                    <a:pt x="171077" y="2880"/>
                  </a:cubicBezTo>
                  <a:cubicBezTo>
                    <a:pt x="211542" y="-9207"/>
                    <a:pt x="230723" y="18908"/>
                    <a:pt x="249905" y="4702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1756279" y="1627001"/>
              <a:ext cx="182880" cy="324770"/>
            </a:xfrm>
            <a:custGeom>
              <a:avLst/>
              <a:gdLst>
                <a:gd name="connsiteX0" fmla="*/ 0 w 182880"/>
                <a:gd name="connsiteY0" fmla="*/ 0 h 324770"/>
                <a:gd name="connsiteX1" fmla="*/ 25224 w 182880"/>
                <a:gd name="connsiteY1" fmla="*/ 195493 h 324770"/>
                <a:gd name="connsiteX2" fmla="*/ 151349 w 182880"/>
                <a:gd name="connsiteY2" fmla="*/ 261708 h 324770"/>
                <a:gd name="connsiteX3" fmla="*/ 182880 w 182880"/>
                <a:gd name="connsiteY3" fmla="*/ 324770 h 32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324770">
                  <a:moveTo>
                    <a:pt x="0" y="0"/>
                  </a:moveTo>
                  <a:cubicBezTo>
                    <a:pt x="-1" y="75937"/>
                    <a:pt x="-1" y="151875"/>
                    <a:pt x="25224" y="195493"/>
                  </a:cubicBezTo>
                  <a:cubicBezTo>
                    <a:pt x="50449" y="239111"/>
                    <a:pt x="125073" y="240162"/>
                    <a:pt x="151349" y="261708"/>
                  </a:cubicBezTo>
                  <a:cubicBezTo>
                    <a:pt x="177625" y="283254"/>
                    <a:pt x="180252" y="304012"/>
                    <a:pt x="182880" y="32477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1942312" y="1772044"/>
              <a:ext cx="230935" cy="265623"/>
            </a:xfrm>
            <a:custGeom>
              <a:avLst/>
              <a:gdLst>
                <a:gd name="connsiteX0" fmla="*/ 0 w 230935"/>
                <a:gd name="connsiteY0" fmla="*/ 192339 h 265623"/>
                <a:gd name="connsiteX1" fmla="*/ 122971 w 230935"/>
                <a:gd name="connsiteY1" fmla="*/ 261708 h 265623"/>
                <a:gd name="connsiteX2" fmla="*/ 223870 w 230935"/>
                <a:gd name="connsiteY2" fmla="*/ 88287 h 265623"/>
                <a:gd name="connsiteX3" fmla="*/ 214411 w 230935"/>
                <a:gd name="connsiteY3" fmla="*/ 0 h 26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35" h="265623">
                  <a:moveTo>
                    <a:pt x="0" y="192339"/>
                  </a:moveTo>
                  <a:cubicBezTo>
                    <a:pt x="42829" y="235694"/>
                    <a:pt x="85659" y="279050"/>
                    <a:pt x="122971" y="261708"/>
                  </a:cubicBezTo>
                  <a:cubicBezTo>
                    <a:pt x="160283" y="244366"/>
                    <a:pt x="208630" y="131905"/>
                    <a:pt x="223870" y="88287"/>
                  </a:cubicBezTo>
                  <a:cubicBezTo>
                    <a:pt x="239110" y="44669"/>
                    <a:pt x="226760" y="22334"/>
                    <a:pt x="214411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077836" y="1617377"/>
              <a:ext cx="170327" cy="145208"/>
            </a:xfrm>
            <a:custGeom>
              <a:avLst/>
              <a:gdLst>
                <a:gd name="connsiteX0" fmla="*/ 66274 w 170327"/>
                <a:gd name="connsiteY0" fmla="*/ 145208 h 145208"/>
                <a:gd name="connsiteX1" fmla="*/ 59 w 170327"/>
                <a:gd name="connsiteY1" fmla="*/ 69533 h 145208"/>
                <a:gd name="connsiteX2" fmla="*/ 56815 w 170327"/>
                <a:gd name="connsiteY2" fmla="*/ 3318 h 145208"/>
                <a:gd name="connsiteX3" fmla="*/ 170327 w 170327"/>
                <a:gd name="connsiteY3" fmla="*/ 15931 h 14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327" h="145208">
                  <a:moveTo>
                    <a:pt x="66274" y="145208"/>
                  </a:moveTo>
                  <a:cubicBezTo>
                    <a:pt x="33954" y="119194"/>
                    <a:pt x="1635" y="93181"/>
                    <a:pt x="59" y="69533"/>
                  </a:cubicBezTo>
                  <a:cubicBezTo>
                    <a:pt x="-1517" y="45885"/>
                    <a:pt x="28437" y="12252"/>
                    <a:pt x="56815" y="3318"/>
                  </a:cubicBezTo>
                  <a:cubicBezTo>
                    <a:pt x="85193" y="-5616"/>
                    <a:pt x="127760" y="5157"/>
                    <a:pt x="170327" y="15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6" name="Oval 135"/>
            <p:cNvSpPr/>
            <p:nvPr/>
          </p:nvSpPr>
          <p:spPr>
            <a:xfrm rot="20297891">
              <a:off x="1077118" y="16740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37" name="Oval 136"/>
            <p:cNvSpPr/>
            <p:nvPr/>
          </p:nvSpPr>
          <p:spPr>
            <a:xfrm rot="20297891">
              <a:off x="1212701" y="175604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42" name="Oval 141"/>
            <p:cNvSpPr/>
            <p:nvPr/>
          </p:nvSpPr>
          <p:spPr>
            <a:xfrm rot="20297891">
              <a:off x="1528013" y="18537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45" name="Oval 144"/>
            <p:cNvSpPr/>
            <p:nvPr/>
          </p:nvSpPr>
          <p:spPr>
            <a:xfrm rot="20297891">
              <a:off x="1729810" y="161100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46" name="Oval 145"/>
            <p:cNvSpPr/>
            <p:nvPr/>
          </p:nvSpPr>
          <p:spPr>
            <a:xfrm rot="20297891">
              <a:off x="1922150" y="193262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47" name="Oval 146"/>
            <p:cNvSpPr/>
            <p:nvPr/>
          </p:nvSpPr>
          <p:spPr>
            <a:xfrm rot="20297891">
              <a:off x="2120795" y="17465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</p:spTree>
    <p:extLst>
      <p:ext uri="{BB962C8B-B14F-4D97-AF65-F5344CB8AC3E}">
        <p14:creationId xmlns:p14="http://schemas.microsoft.com/office/powerpoint/2010/main" val="42458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reeform 187"/>
          <p:cNvSpPr/>
          <p:nvPr/>
        </p:nvSpPr>
        <p:spPr>
          <a:xfrm>
            <a:off x="2630178" y="3170155"/>
            <a:ext cx="681965" cy="585763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536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l-BE" sz="5363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0" name="TextBox 1079"/>
          <p:cNvSpPr txBox="1"/>
          <p:nvPr/>
        </p:nvSpPr>
        <p:spPr>
          <a:xfrm>
            <a:off x="1993446" y="633212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Alice</a:t>
            </a:r>
          </a:p>
        </p:txBody>
      </p:sp>
      <p:pic>
        <p:nvPicPr>
          <p:cNvPr id="1081" name="Picture 2" descr="Alice And Wonderland White 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59" y="868685"/>
            <a:ext cx="1699484" cy="23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4" descr="Bob Marley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05" y="4000269"/>
            <a:ext cx="1443123" cy="20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TextBox 191"/>
          <p:cNvSpPr txBox="1"/>
          <p:nvPr/>
        </p:nvSpPr>
        <p:spPr>
          <a:xfrm>
            <a:off x="1993446" y="5467598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Bob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3393640" y="1613485"/>
            <a:ext cx="3532408" cy="1960364"/>
            <a:chOff x="940522" y="667349"/>
            <a:chExt cx="1251521" cy="694551"/>
          </a:xfrm>
        </p:grpSpPr>
        <p:sp>
          <p:nvSpPr>
            <p:cNvPr id="1083" name="Freeform 1082"/>
            <p:cNvSpPr/>
            <p:nvPr/>
          </p:nvSpPr>
          <p:spPr>
            <a:xfrm rot="20297891">
              <a:off x="940522" y="1145201"/>
              <a:ext cx="262457" cy="213253"/>
            </a:xfrm>
            <a:custGeom>
              <a:avLst/>
              <a:gdLst>
                <a:gd name="connsiteX0" fmla="*/ 0 w 262457"/>
                <a:gd name="connsiteY0" fmla="*/ 182880 h 213253"/>
                <a:gd name="connsiteX1" fmla="*/ 252248 w 262457"/>
                <a:gd name="connsiteY1" fmla="*/ 198645 h 213253"/>
                <a:gd name="connsiteX2" fmla="*/ 189186 w 262457"/>
                <a:gd name="connsiteY2" fmla="*/ 0 h 21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457" h="213253">
                  <a:moveTo>
                    <a:pt x="0" y="182880"/>
                  </a:moveTo>
                  <a:cubicBezTo>
                    <a:pt x="110358" y="206002"/>
                    <a:pt x="220717" y="229125"/>
                    <a:pt x="252248" y="198645"/>
                  </a:cubicBezTo>
                  <a:cubicBezTo>
                    <a:pt x="283779" y="168165"/>
                    <a:pt x="236482" y="84082"/>
                    <a:pt x="18918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4" name="Freeform 1083"/>
            <p:cNvSpPr/>
            <p:nvPr/>
          </p:nvSpPr>
          <p:spPr>
            <a:xfrm rot="20297891">
              <a:off x="1082186" y="983038"/>
              <a:ext cx="233329" cy="197713"/>
            </a:xfrm>
            <a:custGeom>
              <a:avLst/>
              <a:gdLst>
                <a:gd name="connsiteX0" fmla="*/ 0 w 233329"/>
                <a:gd name="connsiteY0" fmla="*/ 109426 h 197713"/>
                <a:gd name="connsiteX1" fmla="*/ 94593 w 233329"/>
                <a:gd name="connsiteY1" fmla="*/ 2220 h 197713"/>
                <a:gd name="connsiteX2" fmla="*/ 233329 w 233329"/>
                <a:gd name="connsiteY2" fmla="*/ 197713 h 19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329" h="197713">
                  <a:moveTo>
                    <a:pt x="0" y="109426"/>
                  </a:moveTo>
                  <a:cubicBezTo>
                    <a:pt x="27852" y="48466"/>
                    <a:pt x="55705" y="-12494"/>
                    <a:pt x="94593" y="2220"/>
                  </a:cubicBezTo>
                  <a:cubicBezTo>
                    <a:pt x="133481" y="16934"/>
                    <a:pt x="183405" y="107323"/>
                    <a:pt x="233329" y="19771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5" name="Freeform 1084"/>
            <p:cNvSpPr/>
            <p:nvPr/>
          </p:nvSpPr>
          <p:spPr>
            <a:xfrm rot="20297891">
              <a:off x="1318278" y="895108"/>
              <a:ext cx="208104" cy="234625"/>
            </a:xfrm>
            <a:custGeom>
              <a:avLst/>
              <a:gdLst>
                <a:gd name="connsiteX0" fmla="*/ 0 w 208104"/>
                <a:gd name="connsiteY0" fmla="*/ 217000 h 234625"/>
                <a:gd name="connsiteX1" fmla="*/ 88287 w 208104"/>
                <a:gd name="connsiteY1" fmla="*/ 213846 h 234625"/>
                <a:gd name="connsiteX2" fmla="*/ 129277 w 208104"/>
                <a:gd name="connsiteY2" fmla="*/ 8895 h 234625"/>
                <a:gd name="connsiteX3" fmla="*/ 208104 w 208104"/>
                <a:gd name="connsiteY3" fmla="*/ 56191 h 23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04" h="234625">
                  <a:moveTo>
                    <a:pt x="0" y="217000"/>
                  </a:moveTo>
                  <a:cubicBezTo>
                    <a:pt x="33370" y="232765"/>
                    <a:pt x="66741" y="248530"/>
                    <a:pt x="88287" y="213846"/>
                  </a:cubicBezTo>
                  <a:cubicBezTo>
                    <a:pt x="109833" y="179162"/>
                    <a:pt x="109307" y="35171"/>
                    <a:pt x="129277" y="8895"/>
                  </a:cubicBezTo>
                  <a:cubicBezTo>
                    <a:pt x="149247" y="-17381"/>
                    <a:pt x="178675" y="19405"/>
                    <a:pt x="208104" y="561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6" name="Freeform 1085"/>
            <p:cNvSpPr/>
            <p:nvPr/>
          </p:nvSpPr>
          <p:spPr>
            <a:xfrm rot="20297891">
              <a:off x="1566098" y="892222"/>
              <a:ext cx="123029" cy="359454"/>
            </a:xfrm>
            <a:custGeom>
              <a:avLst/>
              <a:gdLst>
                <a:gd name="connsiteX0" fmla="*/ 0 w 123029"/>
                <a:gd name="connsiteY0" fmla="*/ 0 h 359454"/>
                <a:gd name="connsiteX1" fmla="*/ 122972 w 123029"/>
                <a:gd name="connsiteY1" fmla="*/ 198646 h 359454"/>
                <a:gd name="connsiteX2" fmla="*/ 12613 w 123029"/>
                <a:gd name="connsiteY2" fmla="*/ 359454 h 35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029" h="359454">
                  <a:moveTo>
                    <a:pt x="0" y="0"/>
                  </a:moveTo>
                  <a:cubicBezTo>
                    <a:pt x="60435" y="69368"/>
                    <a:pt x="120870" y="138737"/>
                    <a:pt x="122972" y="198646"/>
                  </a:cubicBezTo>
                  <a:cubicBezTo>
                    <a:pt x="125074" y="258555"/>
                    <a:pt x="68843" y="309004"/>
                    <a:pt x="12613" y="3594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00" name="Oval 199"/>
            <p:cNvSpPr/>
            <p:nvPr/>
          </p:nvSpPr>
          <p:spPr>
            <a:xfrm rot="20297891">
              <a:off x="1324883" y="11141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1" name="Oval 200"/>
            <p:cNvSpPr/>
            <p:nvPr/>
          </p:nvSpPr>
          <p:spPr>
            <a:xfrm rot="20297891">
              <a:off x="1488610" y="90309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087" name="Freeform 1086"/>
            <p:cNvSpPr/>
            <p:nvPr/>
          </p:nvSpPr>
          <p:spPr>
            <a:xfrm rot="20297891">
              <a:off x="1655704" y="1142487"/>
              <a:ext cx="228295" cy="219413"/>
            </a:xfrm>
            <a:custGeom>
              <a:avLst/>
              <a:gdLst>
                <a:gd name="connsiteX0" fmla="*/ 15505 w 228295"/>
                <a:gd name="connsiteY0" fmla="*/ 81981 h 219413"/>
                <a:gd name="connsiteX1" fmla="*/ 18658 w 228295"/>
                <a:gd name="connsiteY1" fmla="*/ 195493 h 219413"/>
                <a:gd name="connsiteX2" fmla="*/ 201538 w 228295"/>
                <a:gd name="connsiteY2" fmla="*/ 201799 h 219413"/>
                <a:gd name="connsiteX3" fmla="*/ 223609 w 228295"/>
                <a:gd name="connsiteY3" fmla="*/ 0 h 21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295" h="219413">
                  <a:moveTo>
                    <a:pt x="15505" y="81981"/>
                  </a:moveTo>
                  <a:cubicBezTo>
                    <a:pt x="1579" y="128752"/>
                    <a:pt x="-12347" y="175523"/>
                    <a:pt x="18658" y="195493"/>
                  </a:cubicBezTo>
                  <a:cubicBezTo>
                    <a:pt x="49663" y="215463"/>
                    <a:pt x="167380" y="234381"/>
                    <a:pt x="201538" y="201799"/>
                  </a:cubicBezTo>
                  <a:cubicBezTo>
                    <a:pt x="235696" y="169217"/>
                    <a:pt x="229652" y="84608"/>
                    <a:pt x="22360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8" name="Freeform 127"/>
            <p:cNvSpPr/>
            <p:nvPr/>
          </p:nvSpPr>
          <p:spPr>
            <a:xfrm rot="20297891">
              <a:off x="1804582" y="955581"/>
              <a:ext cx="182880" cy="123608"/>
            </a:xfrm>
            <a:custGeom>
              <a:avLst/>
              <a:gdLst>
                <a:gd name="connsiteX0" fmla="*/ 0 w 182880"/>
                <a:gd name="connsiteY0" fmla="*/ 123608 h 123608"/>
                <a:gd name="connsiteX1" fmla="*/ 66216 w 182880"/>
                <a:gd name="connsiteY1" fmla="*/ 3790 h 123608"/>
                <a:gd name="connsiteX2" fmla="*/ 182880 w 182880"/>
                <a:gd name="connsiteY2" fmla="*/ 41627 h 12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" h="123608">
                  <a:moveTo>
                    <a:pt x="0" y="123608"/>
                  </a:moveTo>
                  <a:cubicBezTo>
                    <a:pt x="17868" y="70530"/>
                    <a:pt x="35736" y="17453"/>
                    <a:pt x="66216" y="3790"/>
                  </a:cubicBezTo>
                  <a:cubicBezTo>
                    <a:pt x="96696" y="-9873"/>
                    <a:pt x="139788" y="15877"/>
                    <a:pt x="182880" y="4162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9" name="Freeform 128"/>
            <p:cNvSpPr/>
            <p:nvPr/>
          </p:nvSpPr>
          <p:spPr>
            <a:xfrm rot="20297891">
              <a:off x="1936642" y="667349"/>
              <a:ext cx="255401" cy="343616"/>
            </a:xfrm>
            <a:custGeom>
              <a:avLst/>
              <a:gdLst>
                <a:gd name="connsiteX0" fmla="*/ 0 w 255401"/>
                <a:gd name="connsiteY0" fmla="*/ 267599 h 343616"/>
                <a:gd name="connsiteX1" fmla="*/ 135583 w 255401"/>
                <a:gd name="connsiteY1" fmla="*/ 330661 h 343616"/>
                <a:gd name="connsiteX2" fmla="*/ 122971 w 255401"/>
                <a:gd name="connsiteY2" fmla="*/ 43729 h 343616"/>
                <a:gd name="connsiteX3" fmla="*/ 255401 w 255401"/>
                <a:gd name="connsiteY3" fmla="*/ 5891 h 34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01" h="343616">
                  <a:moveTo>
                    <a:pt x="0" y="267599"/>
                  </a:moveTo>
                  <a:cubicBezTo>
                    <a:pt x="57544" y="317786"/>
                    <a:pt x="115088" y="367973"/>
                    <a:pt x="135583" y="330661"/>
                  </a:cubicBezTo>
                  <a:cubicBezTo>
                    <a:pt x="156078" y="293349"/>
                    <a:pt x="103001" y="97857"/>
                    <a:pt x="122971" y="43729"/>
                  </a:cubicBezTo>
                  <a:cubicBezTo>
                    <a:pt x="142941" y="-10399"/>
                    <a:pt x="199171" y="-2254"/>
                    <a:pt x="255401" y="58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07" name="Oval 206"/>
            <p:cNvSpPr/>
            <p:nvPr/>
          </p:nvSpPr>
          <p:spPr>
            <a:xfrm rot="20297891">
              <a:off x="1633844" y="12253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8" name="Oval 207"/>
            <p:cNvSpPr/>
            <p:nvPr/>
          </p:nvSpPr>
          <p:spPr>
            <a:xfrm rot="20297891">
              <a:off x="1817531" y="109571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9" name="Oval 208"/>
            <p:cNvSpPr/>
            <p:nvPr/>
          </p:nvSpPr>
          <p:spPr>
            <a:xfrm rot="20297891">
              <a:off x="1970019" y="9501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0" name="Oval 219"/>
            <p:cNvSpPr/>
            <p:nvPr/>
          </p:nvSpPr>
          <p:spPr>
            <a:xfrm rot="20297891">
              <a:off x="1072914" y="11149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515833" y="3636809"/>
            <a:ext cx="3568589" cy="1844369"/>
            <a:chOff x="983823" y="1384212"/>
            <a:chExt cx="1264340" cy="653455"/>
          </a:xfrm>
        </p:grpSpPr>
        <p:sp>
          <p:nvSpPr>
            <p:cNvPr id="131" name="Freeform 130"/>
            <p:cNvSpPr/>
            <p:nvPr/>
          </p:nvSpPr>
          <p:spPr>
            <a:xfrm>
              <a:off x="983823" y="1384212"/>
              <a:ext cx="107151" cy="321617"/>
            </a:xfrm>
            <a:custGeom>
              <a:avLst/>
              <a:gdLst>
                <a:gd name="connsiteX0" fmla="*/ 9405 w 107151"/>
                <a:gd name="connsiteY0" fmla="*/ 0 h 321617"/>
                <a:gd name="connsiteX1" fmla="*/ 9405 w 107151"/>
                <a:gd name="connsiteY1" fmla="*/ 233330 h 321617"/>
                <a:gd name="connsiteX2" fmla="*/ 107151 w 107151"/>
                <a:gd name="connsiteY2" fmla="*/ 321617 h 32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1" h="321617">
                  <a:moveTo>
                    <a:pt x="9405" y="0"/>
                  </a:moveTo>
                  <a:cubicBezTo>
                    <a:pt x="1259" y="89863"/>
                    <a:pt x="-6886" y="179727"/>
                    <a:pt x="9405" y="233330"/>
                  </a:cubicBezTo>
                  <a:cubicBezTo>
                    <a:pt x="25696" y="286933"/>
                    <a:pt x="66423" y="304275"/>
                    <a:pt x="107151" y="32161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1100433" y="1586723"/>
              <a:ext cx="234341" cy="185321"/>
            </a:xfrm>
            <a:custGeom>
              <a:avLst/>
              <a:gdLst>
                <a:gd name="connsiteX0" fmla="*/ 0 w 234341"/>
                <a:gd name="connsiteY0" fmla="*/ 115953 h 185321"/>
                <a:gd name="connsiteX1" fmla="*/ 85134 w 234341"/>
                <a:gd name="connsiteY1" fmla="*/ 5594 h 185321"/>
                <a:gd name="connsiteX2" fmla="*/ 233330 w 234341"/>
                <a:gd name="connsiteY2" fmla="*/ 33972 h 185321"/>
                <a:gd name="connsiteX3" fmla="*/ 138737 w 234341"/>
                <a:gd name="connsiteY3" fmla="*/ 185321 h 18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41" h="185321">
                  <a:moveTo>
                    <a:pt x="0" y="115953"/>
                  </a:moveTo>
                  <a:cubicBezTo>
                    <a:pt x="23123" y="67605"/>
                    <a:pt x="46246" y="19257"/>
                    <a:pt x="85134" y="5594"/>
                  </a:cubicBezTo>
                  <a:cubicBezTo>
                    <a:pt x="124022" y="-8070"/>
                    <a:pt x="224396" y="4018"/>
                    <a:pt x="233330" y="33972"/>
                  </a:cubicBezTo>
                  <a:cubicBezTo>
                    <a:pt x="242264" y="63926"/>
                    <a:pt x="190500" y="124623"/>
                    <a:pt x="138737" y="18532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1226557" y="1778350"/>
              <a:ext cx="331076" cy="222687"/>
            </a:xfrm>
            <a:custGeom>
              <a:avLst/>
              <a:gdLst>
                <a:gd name="connsiteX0" fmla="*/ 0 w 331076"/>
                <a:gd name="connsiteY0" fmla="*/ 0 h 222687"/>
                <a:gd name="connsiteX1" fmla="*/ 56756 w 331076"/>
                <a:gd name="connsiteY1" fmla="*/ 157656 h 222687"/>
                <a:gd name="connsiteX2" fmla="*/ 245942 w 331076"/>
                <a:gd name="connsiteY2" fmla="*/ 220718 h 222687"/>
                <a:gd name="connsiteX3" fmla="*/ 331076 w 331076"/>
                <a:gd name="connsiteY3" fmla="*/ 91440 h 22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076" h="222687">
                  <a:moveTo>
                    <a:pt x="0" y="0"/>
                  </a:moveTo>
                  <a:cubicBezTo>
                    <a:pt x="7883" y="60435"/>
                    <a:pt x="15766" y="120870"/>
                    <a:pt x="56756" y="157656"/>
                  </a:cubicBezTo>
                  <a:cubicBezTo>
                    <a:pt x="97746" y="194442"/>
                    <a:pt x="200222" y="231754"/>
                    <a:pt x="245942" y="220718"/>
                  </a:cubicBezTo>
                  <a:cubicBezTo>
                    <a:pt x="291662" y="209682"/>
                    <a:pt x="311369" y="150561"/>
                    <a:pt x="331076" y="914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509527" y="1583131"/>
              <a:ext cx="249905" cy="289812"/>
            </a:xfrm>
            <a:custGeom>
              <a:avLst/>
              <a:gdLst>
                <a:gd name="connsiteX0" fmla="*/ 44953 w 249905"/>
                <a:gd name="connsiteY0" fmla="*/ 289812 h 289812"/>
                <a:gd name="connsiteX1" fmla="*/ 7116 w 249905"/>
                <a:gd name="connsiteY1" fmla="*/ 119545 h 289812"/>
                <a:gd name="connsiteX2" fmla="*/ 171077 w 249905"/>
                <a:gd name="connsiteY2" fmla="*/ 2880 h 289812"/>
                <a:gd name="connsiteX3" fmla="*/ 249905 w 249905"/>
                <a:gd name="connsiteY3" fmla="*/ 47023 h 28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05" h="289812">
                  <a:moveTo>
                    <a:pt x="44953" y="289812"/>
                  </a:moveTo>
                  <a:cubicBezTo>
                    <a:pt x="15524" y="228589"/>
                    <a:pt x="-13905" y="167367"/>
                    <a:pt x="7116" y="119545"/>
                  </a:cubicBezTo>
                  <a:cubicBezTo>
                    <a:pt x="28137" y="71723"/>
                    <a:pt x="130612" y="14967"/>
                    <a:pt x="171077" y="2880"/>
                  </a:cubicBezTo>
                  <a:cubicBezTo>
                    <a:pt x="211542" y="-9207"/>
                    <a:pt x="230723" y="18908"/>
                    <a:pt x="249905" y="4702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756279" y="1627001"/>
              <a:ext cx="182880" cy="324770"/>
            </a:xfrm>
            <a:custGeom>
              <a:avLst/>
              <a:gdLst>
                <a:gd name="connsiteX0" fmla="*/ 0 w 182880"/>
                <a:gd name="connsiteY0" fmla="*/ 0 h 324770"/>
                <a:gd name="connsiteX1" fmla="*/ 25224 w 182880"/>
                <a:gd name="connsiteY1" fmla="*/ 195493 h 324770"/>
                <a:gd name="connsiteX2" fmla="*/ 151349 w 182880"/>
                <a:gd name="connsiteY2" fmla="*/ 261708 h 324770"/>
                <a:gd name="connsiteX3" fmla="*/ 182880 w 182880"/>
                <a:gd name="connsiteY3" fmla="*/ 324770 h 32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324770">
                  <a:moveTo>
                    <a:pt x="0" y="0"/>
                  </a:moveTo>
                  <a:cubicBezTo>
                    <a:pt x="-1" y="75937"/>
                    <a:pt x="-1" y="151875"/>
                    <a:pt x="25224" y="195493"/>
                  </a:cubicBezTo>
                  <a:cubicBezTo>
                    <a:pt x="50449" y="239111"/>
                    <a:pt x="125073" y="240162"/>
                    <a:pt x="151349" y="261708"/>
                  </a:cubicBezTo>
                  <a:cubicBezTo>
                    <a:pt x="177625" y="283254"/>
                    <a:pt x="180252" y="304012"/>
                    <a:pt x="182880" y="32477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1942312" y="1772044"/>
              <a:ext cx="230935" cy="265623"/>
            </a:xfrm>
            <a:custGeom>
              <a:avLst/>
              <a:gdLst>
                <a:gd name="connsiteX0" fmla="*/ 0 w 230935"/>
                <a:gd name="connsiteY0" fmla="*/ 192339 h 265623"/>
                <a:gd name="connsiteX1" fmla="*/ 122971 w 230935"/>
                <a:gd name="connsiteY1" fmla="*/ 261708 h 265623"/>
                <a:gd name="connsiteX2" fmla="*/ 223870 w 230935"/>
                <a:gd name="connsiteY2" fmla="*/ 88287 h 265623"/>
                <a:gd name="connsiteX3" fmla="*/ 214411 w 230935"/>
                <a:gd name="connsiteY3" fmla="*/ 0 h 26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35" h="265623">
                  <a:moveTo>
                    <a:pt x="0" y="192339"/>
                  </a:moveTo>
                  <a:cubicBezTo>
                    <a:pt x="42829" y="235694"/>
                    <a:pt x="85659" y="279050"/>
                    <a:pt x="122971" y="261708"/>
                  </a:cubicBezTo>
                  <a:cubicBezTo>
                    <a:pt x="160283" y="244366"/>
                    <a:pt x="208630" y="131905"/>
                    <a:pt x="223870" y="88287"/>
                  </a:cubicBezTo>
                  <a:cubicBezTo>
                    <a:pt x="239110" y="44669"/>
                    <a:pt x="226760" y="22334"/>
                    <a:pt x="214411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2077836" y="1617377"/>
              <a:ext cx="170327" cy="145208"/>
            </a:xfrm>
            <a:custGeom>
              <a:avLst/>
              <a:gdLst>
                <a:gd name="connsiteX0" fmla="*/ 66274 w 170327"/>
                <a:gd name="connsiteY0" fmla="*/ 145208 h 145208"/>
                <a:gd name="connsiteX1" fmla="*/ 59 w 170327"/>
                <a:gd name="connsiteY1" fmla="*/ 69533 h 145208"/>
                <a:gd name="connsiteX2" fmla="*/ 56815 w 170327"/>
                <a:gd name="connsiteY2" fmla="*/ 3318 h 145208"/>
                <a:gd name="connsiteX3" fmla="*/ 170327 w 170327"/>
                <a:gd name="connsiteY3" fmla="*/ 15931 h 14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327" h="145208">
                  <a:moveTo>
                    <a:pt x="66274" y="145208"/>
                  </a:moveTo>
                  <a:cubicBezTo>
                    <a:pt x="33954" y="119194"/>
                    <a:pt x="1635" y="93181"/>
                    <a:pt x="59" y="69533"/>
                  </a:cubicBezTo>
                  <a:cubicBezTo>
                    <a:pt x="-1517" y="45885"/>
                    <a:pt x="28437" y="12252"/>
                    <a:pt x="56815" y="3318"/>
                  </a:cubicBezTo>
                  <a:cubicBezTo>
                    <a:pt x="85193" y="-5616"/>
                    <a:pt x="127760" y="5157"/>
                    <a:pt x="170327" y="15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22" name="Oval 221"/>
            <p:cNvSpPr/>
            <p:nvPr/>
          </p:nvSpPr>
          <p:spPr>
            <a:xfrm rot="20297891">
              <a:off x="1077118" y="16740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3" name="Oval 222"/>
            <p:cNvSpPr/>
            <p:nvPr/>
          </p:nvSpPr>
          <p:spPr>
            <a:xfrm rot="20297891">
              <a:off x="1212701" y="175604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4" name="Oval 223"/>
            <p:cNvSpPr/>
            <p:nvPr/>
          </p:nvSpPr>
          <p:spPr>
            <a:xfrm rot="20297891">
              <a:off x="1528013" y="18537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5" name="Oval 224"/>
            <p:cNvSpPr/>
            <p:nvPr/>
          </p:nvSpPr>
          <p:spPr>
            <a:xfrm rot="20297891">
              <a:off x="1729810" y="161100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6" name="Oval 225"/>
            <p:cNvSpPr/>
            <p:nvPr/>
          </p:nvSpPr>
          <p:spPr>
            <a:xfrm rot="20297891">
              <a:off x="1922150" y="193262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7" name="Oval 226"/>
            <p:cNvSpPr/>
            <p:nvPr/>
          </p:nvSpPr>
          <p:spPr>
            <a:xfrm rot="20297891">
              <a:off x="2120795" y="17465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sp>
        <p:nvSpPr>
          <p:cNvPr id="190" name="Oval 189"/>
          <p:cNvSpPr/>
          <p:nvPr/>
        </p:nvSpPr>
        <p:spPr>
          <a:xfrm>
            <a:off x="3356787" y="3444073"/>
            <a:ext cx="301101" cy="30110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grpSp>
        <p:nvGrpSpPr>
          <p:cNvPr id="89" name="Group 88"/>
          <p:cNvGrpSpPr/>
          <p:nvPr/>
        </p:nvGrpSpPr>
        <p:grpSpPr>
          <a:xfrm>
            <a:off x="6723180" y="4150786"/>
            <a:ext cx="916559" cy="1417151"/>
            <a:chOff x="2299563" y="1566317"/>
            <a:chExt cx="324734" cy="502093"/>
          </a:xfrm>
        </p:grpSpPr>
        <p:sp>
          <p:nvSpPr>
            <p:cNvPr id="90" name="Oval 89"/>
            <p:cNvSpPr/>
            <p:nvPr/>
          </p:nvSpPr>
          <p:spPr>
            <a:xfrm rot="20297891">
              <a:off x="2332492" y="1566317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382679" y="1643609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 92"/>
          <p:cNvGrpSpPr/>
          <p:nvPr/>
        </p:nvGrpSpPr>
        <p:grpSpPr>
          <a:xfrm>
            <a:off x="6163152" y="-10285"/>
            <a:ext cx="1030511" cy="1718129"/>
            <a:chOff x="2101141" y="92060"/>
            <a:chExt cx="365107" cy="608729"/>
          </a:xfrm>
        </p:grpSpPr>
        <p:sp>
          <p:nvSpPr>
            <p:cNvPr id="94" name="Freeform 93"/>
            <p:cNvSpPr/>
            <p:nvPr/>
          </p:nvSpPr>
          <p:spPr>
            <a:xfrm>
              <a:off x="2101141" y="407320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/>
            <p:cNvSpPr/>
            <p:nvPr/>
          </p:nvSpPr>
          <p:spPr>
            <a:xfrm rot="20297891">
              <a:off x="2205317" y="594109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412398" y="2887082"/>
            <a:ext cx="1030511" cy="1718129"/>
            <a:chOff x="2101141" y="92060"/>
            <a:chExt cx="365107" cy="608729"/>
          </a:xfrm>
        </p:grpSpPr>
        <p:sp>
          <p:nvSpPr>
            <p:cNvPr id="56" name="Freeform 55"/>
            <p:cNvSpPr/>
            <p:nvPr/>
          </p:nvSpPr>
          <p:spPr>
            <a:xfrm>
              <a:off x="2101141" y="407320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Oval 57"/>
            <p:cNvSpPr/>
            <p:nvPr/>
          </p:nvSpPr>
          <p:spPr>
            <a:xfrm rot="20297891">
              <a:off x="2205317" y="594109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129825" y="1323177"/>
            <a:ext cx="916559" cy="1417151"/>
            <a:chOff x="2299563" y="1566317"/>
            <a:chExt cx="324734" cy="502093"/>
          </a:xfrm>
        </p:grpSpPr>
        <p:sp>
          <p:nvSpPr>
            <p:cNvPr id="60" name="Oval 59"/>
            <p:cNvSpPr/>
            <p:nvPr/>
          </p:nvSpPr>
          <p:spPr>
            <a:xfrm rot="20297891">
              <a:off x="2332492" y="1566317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382679" y="1643609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/>
          <p:cNvGrpSpPr/>
          <p:nvPr/>
        </p:nvGrpSpPr>
        <p:grpSpPr>
          <a:xfrm rot="1996914">
            <a:off x="3996223" y="58453"/>
            <a:ext cx="3532408" cy="1960364"/>
            <a:chOff x="940522" y="667349"/>
            <a:chExt cx="1251521" cy="694551"/>
          </a:xfrm>
        </p:grpSpPr>
        <p:sp>
          <p:nvSpPr>
            <p:cNvPr id="110" name="Freeform 109"/>
            <p:cNvSpPr/>
            <p:nvPr/>
          </p:nvSpPr>
          <p:spPr>
            <a:xfrm rot="20297891">
              <a:off x="940522" y="1145201"/>
              <a:ext cx="262457" cy="213253"/>
            </a:xfrm>
            <a:custGeom>
              <a:avLst/>
              <a:gdLst>
                <a:gd name="connsiteX0" fmla="*/ 0 w 262457"/>
                <a:gd name="connsiteY0" fmla="*/ 182880 h 213253"/>
                <a:gd name="connsiteX1" fmla="*/ 252248 w 262457"/>
                <a:gd name="connsiteY1" fmla="*/ 198645 h 213253"/>
                <a:gd name="connsiteX2" fmla="*/ 189186 w 262457"/>
                <a:gd name="connsiteY2" fmla="*/ 0 h 21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457" h="213253">
                  <a:moveTo>
                    <a:pt x="0" y="182880"/>
                  </a:moveTo>
                  <a:cubicBezTo>
                    <a:pt x="110358" y="206002"/>
                    <a:pt x="220717" y="229125"/>
                    <a:pt x="252248" y="198645"/>
                  </a:cubicBezTo>
                  <a:cubicBezTo>
                    <a:pt x="283779" y="168165"/>
                    <a:pt x="236482" y="84082"/>
                    <a:pt x="18918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1" name="Freeform 110"/>
            <p:cNvSpPr/>
            <p:nvPr/>
          </p:nvSpPr>
          <p:spPr>
            <a:xfrm rot="20297891">
              <a:off x="1082186" y="983038"/>
              <a:ext cx="233329" cy="197713"/>
            </a:xfrm>
            <a:custGeom>
              <a:avLst/>
              <a:gdLst>
                <a:gd name="connsiteX0" fmla="*/ 0 w 233329"/>
                <a:gd name="connsiteY0" fmla="*/ 109426 h 197713"/>
                <a:gd name="connsiteX1" fmla="*/ 94593 w 233329"/>
                <a:gd name="connsiteY1" fmla="*/ 2220 h 197713"/>
                <a:gd name="connsiteX2" fmla="*/ 233329 w 233329"/>
                <a:gd name="connsiteY2" fmla="*/ 197713 h 19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329" h="197713">
                  <a:moveTo>
                    <a:pt x="0" y="109426"/>
                  </a:moveTo>
                  <a:cubicBezTo>
                    <a:pt x="27852" y="48466"/>
                    <a:pt x="55705" y="-12494"/>
                    <a:pt x="94593" y="2220"/>
                  </a:cubicBezTo>
                  <a:cubicBezTo>
                    <a:pt x="133481" y="16934"/>
                    <a:pt x="183405" y="107323"/>
                    <a:pt x="233329" y="19771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2" name="Freeform 111"/>
            <p:cNvSpPr/>
            <p:nvPr/>
          </p:nvSpPr>
          <p:spPr>
            <a:xfrm rot="20297891">
              <a:off x="1318278" y="895108"/>
              <a:ext cx="208104" cy="234625"/>
            </a:xfrm>
            <a:custGeom>
              <a:avLst/>
              <a:gdLst>
                <a:gd name="connsiteX0" fmla="*/ 0 w 208104"/>
                <a:gd name="connsiteY0" fmla="*/ 217000 h 234625"/>
                <a:gd name="connsiteX1" fmla="*/ 88287 w 208104"/>
                <a:gd name="connsiteY1" fmla="*/ 213846 h 234625"/>
                <a:gd name="connsiteX2" fmla="*/ 129277 w 208104"/>
                <a:gd name="connsiteY2" fmla="*/ 8895 h 234625"/>
                <a:gd name="connsiteX3" fmla="*/ 208104 w 208104"/>
                <a:gd name="connsiteY3" fmla="*/ 56191 h 23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04" h="234625">
                  <a:moveTo>
                    <a:pt x="0" y="217000"/>
                  </a:moveTo>
                  <a:cubicBezTo>
                    <a:pt x="33370" y="232765"/>
                    <a:pt x="66741" y="248530"/>
                    <a:pt x="88287" y="213846"/>
                  </a:cubicBezTo>
                  <a:cubicBezTo>
                    <a:pt x="109833" y="179162"/>
                    <a:pt x="109307" y="35171"/>
                    <a:pt x="129277" y="8895"/>
                  </a:cubicBezTo>
                  <a:cubicBezTo>
                    <a:pt x="149247" y="-17381"/>
                    <a:pt x="178675" y="19405"/>
                    <a:pt x="208104" y="561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3" name="Freeform 112"/>
            <p:cNvSpPr/>
            <p:nvPr/>
          </p:nvSpPr>
          <p:spPr>
            <a:xfrm rot="20297891">
              <a:off x="1566098" y="892222"/>
              <a:ext cx="123029" cy="359454"/>
            </a:xfrm>
            <a:custGeom>
              <a:avLst/>
              <a:gdLst>
                <a:gd name="connsiteX0" fmla="*/ 0 w 123029"/>
                <a:gd name="connsiteY0" fmla="*/ 0 h 359454"/>
                <a:gd name="connsiteX1" fmla="*/ 122972 w 123029"/>
                <a:gd name="connsiteY1" fmla="*/ 198646 h 359454"/>
                <a:gd name="connsiteX2" fmla="*/ 12613 w 123029"/>
                <a:gd name="connsiteY2" fmla="*/ 359454 h 35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029" h="359454">
                  <a:moveTo>
                    <a:pt x="0" y="0"/>
                  </a:moveTo>
                  <a:cubicBezTo>
                    <a:pt x="60435" y="69368"/>
                    <a:pt x="120870" y="138737"/>
                    <a:pt x="122972" y="198646"/>
                  </a:cubicBezTo>
                  <a:cubicBezTo>
                    <a:pt x="125074" y="258555"/>
                    <a:pt x="68843" y="309004"/>
                    <a:pt x="12613" y="3594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4" name="Oval 113"/>
            <p:cNvSpPr/>
            <p:nvPr/>
          </p:nvSpPr>
          <p:spPr>
            <a:xfrm rot="20297891">
              <a:off x="1324883" y="11141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15" name="Oval 114"/>
            <p:cNvSpPr/>
            <p:nvPr/>
          </p:nvSpPr>
          <p:spPr>
            <a:xfrm rot="20297891">
              <a:off x="1488610" y="90309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16" name="Freeform 115"/>
            <p:cNvSpPr/>
            <p:nvPr/>
          </p:nvSpPr>
          <p:spPr>
            <a:xfrm rot="20297891">
              <a:off x="1655704" y="1142487"/>
              <a:ext cx="228295" cy="219413"/>
            </a:xfrm>
            <a:custGeom>
              <a:avLst/>
              <a:gdLst>
                <a:gd name="connsiteX0" fmla="*/ 15505 w 228295"/>
                <a:gd name="connsiteY0" fmla="*/ 81981 h 219413"/>
                <a:gd name="connsiteX1" fmla="*/ 18658 w 228295"/>
                <a:gd name="connsiteY1" fmla="*/ 195493 h 219413"/>
                <a:gd name="connsiteX2" fmla="*/ 201538 w 228295"/>
                <a:gd name="connsiteY2" fmla="*/ 201799 h 219413"/>
                <a:gd name="connsiteX3" fmla="*/ 223609 w 228295"/>
                <a:gd name="connsiteY3" fmla="*/ 0 h 21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295" h="219413">
                  <a:moveTo>
                    <a:pt x="15505" y="81981"/>
                  </a:moveTo>
                  <a:cubicBezTo>
                    <a:pt x="1579" y="128752"/>
                    <a:pt x="-12347" y="175523"/>
                    <a:pt x="18658" y="195493"/>
                  </a:cubicBezTo>
                  <a:cubicBezTo>
                    <a:pt x="49663" y="215463"/>
                    <a:pt x="167380" y="234381"/>
                    <a:pt x="201538" y="201799"/>
                  </a:cubicBezTo>
                  <a:cubicBezTo>
                    <a:pt x="235696" y="169217"/>
                    <a:pt x="229652" y="84608"/>
                    <a:pt x="22360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7" name="Freeform 116"/>
            <p:cNvSpPr/>
            <p:nvPr/>
          </p:nvSpPr>
          <p:spPr>
            <a:xfrm rot="20297891">
              <a:off x="1804582" y="955581"/>
              <a:ext cx="182880" cy="123608"/>
            </a:xfrm>
            <a:custGeom>
              <a:avLst/>
              <a:gdLst>
                <a:gd name="connsiteX0" fmla="*/ 0 w 182880"/>
                <a:gd name="connsiteY0" fmla="*/ 123608 h 123608"/>
                <a:gd name="connsiteX1" fmla="*/ 66216 w 182880"/>
                <a:gd name="connsiteY1" fmla="*/ 3790 h 123608"/>
                <a:gd name="connsiteX2" fmla="*/ 182880 w 182880"/>
                <a:gd name="connsiteY2" fmla="*/ 41627 h 12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" h="123608">
                  <a:moveTo>
                    <a:pt x="0" y="123608"/>
                  </a:moveTo>
                  <a:cubicBezTo>
                    <a:pt x="17868" y="70530"/>
                    <a:pt x="35736" y="17453"/>
                    <a:pt x="66216" y="3790"/>
                  </a:cubicBezTo>
                  <a:cubicBezTo>
                    <a:pt x="96696" y="-9873"/>
                    <a:pt x="139788" y="15877"/>
                    <a:pt x="182880" y="4162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8" name="Freeform 117"/>
            <p:cNvSpPr/>
            <p:nvPr/>
          </p:nvSpPr>
          <p:spPr>
            <a:xfrm rot="20297891">
              <a:off x="1936642" y="667349"/>
              <a:ext cx="255401" cy="343616"/>
            </a:xfrm>
            <a:custGeom>
              <a:avLst/>
              <a:gdLst>
                <a:gd name="connsiteX0" fmla="*/ 0 w 255401"/>
                <a:gd name="connsiteY0" fmla="*/ 267599 h 343616"/>
                <a:gd name="connsiteX1" fmla="*/ 135583 w 255401"/>
                <a:gd name="connsiteY1" fmla="*/ 330661 h 343616"/>
                <a:gd name="connsiteX2" fmla="*/ 122971 w 255401"/>
                <a:gd name="connsiteY2" fmla="*/ 43729 h 343616"/>
                <a:gd name="connsiteX3" fmla="*/ 255401 w 255401"/>
                <a:gd name="connsiteY3" fmla="*/ 5891 h 34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01" h="343616">
                  <a:moveTo>
                    <a:pt x="0" y="267599"/>
                  </a:moveTo>
                  <a:cubicBezTo>
                    <a:pt x="57544" y="317786"/>
                    <a:pt x="115088" y="367973"/>
                    <a:pt x="135583" y="330661"/>
                  </a:cubicBezTo>
                  <a:cubicBezTo>
                    <a:pt x="156078" y="293349"/>
                    <a:pt x="103001" y="97857"/>
                    <a:pt x="122971" y="43729"/>
                  </a:cubicBezTo>
                  <a:cubicBezTo>
                    <a:pt x="142941" y="-10399"/>
                    <a:pt x="199171" y="-2254"/>
                    <a:pt x="255401" y="58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9" name="Oval 118"/>
            <p:cNvSpPr/>
            <p:nvPr/>
          </p:nvSpPr>
          <p:spPr>
            <a:xfrm rot="20297891">
              <a:off x="1633844" y="12253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20" name="Oval 119"/>
            <p:cNvSpPr/>
            <p:nvPr/>
          </p:nvSpPr>
          <p:spPr>
            <a:xfrm rot="20297891">
              <a:off x="1817531" y="109571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21" name="Oval 120"/>
            <p:cNvSpPr/>
            <p:nvPr/>
          </p:nvSpPr>
          <p:spPr>
            <a:xfrm rot="20297891">
              <a:off x="1970019" y="9501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22" name="Oval 121"/>
            <p:cNvSpPr/>
            <p:nvPr/>
          </p:nvSpPr>
          <p:spPr>
            <a:xfrm rot="20297891">
              <a:off x="1072914" y="11149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123" name="Group 122"/>
          <p:cNvGrpSpPr/>
          <p:nvPr/>
        </p:nvGrpSpPr>
        <p:grpSpPr>
          <a:xfrm rot="20010242">
            <a:off x="4394103" y="4753536"/>
            <a:ext cx="3568589" cy="1844369"/>
            <a:chOff x="983823" y="1384212"/>
            <a:chExt cx="1264340" cy="653455"/>
          </a:xfrm>
        </p:grpSpPr>
        <p:sp>
          <p:nvSpPr>
            <p:cNvPr id="124" name="Freeform 123"/>
            <p:cNvSpPr/>
            <p:nvPr/>
          </p:nvSpPr>
          <p:spPr>
            <a:xfrm>
              <a:off x="983823" y="1384212"/>
              <a:ext cx="107151" cy="321617"/>
            </a:xfrm>
            <a:custGeom>
              <a:avLst/>
              <a:gdLst>
                <a:gd name="connsiteX0" fmla="*/ 9405 w 107151"/>
                <a:gd name="connsiteY0" fmla="*/ 0 h 321617"/>
                <a:gd name="connsiteX1" fmla="*/ 9405 w 107151"/>
                <a:gd name="connsiteY1" fmla="*/ 233330 h 321617"/>
                <a:gd name="connsiteX2" fmla="*/ 107151 w 107151"/>
                <a:gd name="connsiteY2" fmla="*/ 321617 h 32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1" h="321617">
                  <a:moveTo>
                    <a:pt x="9405" y="0"/>
                  </a:moveTo>
                  <a:cubicBezTo>
                    <a:pt x="1259" y="89863"/>
                    <a:pt x="-6886" y="179727"/>
                    <a:pt x="9405" y="233330"/>
                  </a:cubicBezTo>
                  <a:cubicBezTo>
                    <a:pt x="25696" y="286933"/>
                    <a:pt x="66423" y="304275"/>
                    <a:pt x="107151" y="32161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1100433" y="1586723"/>
              <a:ext cx="234341" cy="185321"/>
            </a:xfrm>
            <a:custGeom>
              <a:avLst/>
              <a:gdLst>
                <a:gd name="connsiteX0" fmla="*/ 0 w 234341"/>
                <a:gd name="connsiteY0" fmla="*/ 115953 h 185321"/>
                <a:gd name="connsiteX1" fmla="*/ 85134 w 234341"/>
                <a:gd name="connsiteY1" fmla="*/ 5594 h 185321"/>
                <a:gd name="connsiteX2" fmla="*/ 233330 w 234341"/>
                <a:gd name="connsiteY2" fmla="*/ 33972 h 185321"/>
                <a:gd name="connsiteX3" fmla="*/ 138737 w 234341"/>
                <a:gd name="connsiteY3" fmla="*/ 185321 h 18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41" h="185321">
                  <a:moveTo>
                    <a:pt x="0" y="115953"/>
                  </a:moveTo>
                  <a:cubicBezTo>
                    <a:pt x="23123" y="67605"/>
                    <a:pt x="46246" y="19257"/>
                    <a:pt x="85134" y="5594"/>
                  </a:cubicBezTo>
                  <a:cubicBezTo>
                    <a:pt x="124022" y="-8070"/>
                    <a:pt x="224396" y="4018"/>
                    <a:pt x="233330" y="33972"/>
                  </a:cubicBezTo>
                  <a:cubicBezTo>
                    <a:pt x="242264" y="63926"/>
                    <a:pt x="190500" y="124623"/>
                    <a:pt x="138737" y="18532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226557" y="1778350"/>
              <a:ext cx="331076" cy="222687"/>
            </a:xfrm>
            <a:custGeom>
              <a:avLst/>
              <a:gdLst>
                <a:gd name="connsiteX0" fmla="*/ 0 w 331076"/>
                <a:gd name="connsiteY0" fmla="*/ 0 h 222687"/>
                <a:gd name="connsiteX1" fmla="*/ 56756 w 331076"/>
                <a:gd name="connsiteY1" fmla="*/ 157656 h 222687"/>
                <a:gd name="connsiteX2" fmla="*/ 245942 w 331076"/>
                <a:gd name="connsiteY2" fmla="*/ 220718 h 222687"/>
                <a:gd name="connsiteX3" fmla="*/ 331076 w 331076"/>
                <a:gd name="connsiteY3" fmla="*/ 91440 h 22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076" h="222687">
                  <a:moveTo>
                    <a:pt x="0" y="0"/>
                  </a:moveTo>
                  <a:cubicBezTo>
                    <a:pt x="7883" y="60435"/>
                    <a:pt x="15766" y="120870"/>
                    <a:pt x="56756" y="157656"/>
                  </a:cubicBezTo>
                  <a:cubicBezTo>
                    <a:pt x="97746" y="194442"/>
                    <a:pt x="200222" y="231754"/>
                    <a:pt x="245942" y="220718"/>
                  </a:cubicBezTo>
                  <a:cubicBezTo>
                    <a:pt x="291662" y="209682"/>
                    <a:pt x="311369" y="150561"/>
                    <a:pt x="331076" y="914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509527" y="1583131"/>
              <a:ext cx="249905" cy="289812"/>
            </a:xfrm>
            <a:custGeom>
              <a:avLst/>
              <a:gdLst>
                <a:gd name="connsiteX0" fmla="*/ 44953 w 249905"/>
                <a:gd name="connsiteY0" fmla="*/ 289812 h 289812"/>
                <a:gd name="connsiteX1" fmla="*/ 7116 w 249905"/>
                <a:gd name="connsiteY1" fmla="*/ 119545 h 289812"/>
                <a:gd name="connsiteX2" fmla="*/ 171077 w 249905"/>
                <a:gd name="connsiteY2" fmla="*/ 2880 h 289812"/>
                <a:gd name="connsiteX3" fmla="*/ 249905 w 249905"/>
                <a:gd name="connsiteY3" fmla="*/ 47023 h 28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05" h="289812">
                  <a:moveTo>
                    <a:pt x="44953" y="289812"/>
                  </a:moveTo>
                  <a:cubicBezTo>
                    <a:pt x="15524" y="228589"/>
                    <a:pt x="-13905" y="167367"/>
                    <a:pt x="7116" y="119545"/>
                  </a:cubicBezTo>
                  <a:cubicBezTo>
                    <a:pt x="28137" y="71723"/>
                    <a:pt x="130612" y="14967"/>
                    <a:pt x="171077" y="2880"/>
                  </a:cubicBezTo>
                  <a:cubicBezTo>
                    <a:pt x="211542" y="-9207"/>
                    <a:pt x="230723" y="18908"/>
                    <a:pt x="249905" y="4702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1756279" y="1627001"/>
              <a:ext cx="182880" cy="324770"/>
            </a:xfrm>
            <a:custGeom>
              <a:avLst/>
              <a:gdLst>
                <a:gd name="connsiteX0" fmla="*/ 0 w 182880"/>
                <a:gd name="connsiteY0" fmla="*/ 0 h 324770"/>
                <a:gd name="connsiteX1" fmla="*/ 25224 w 182880"/>
                <a:gd name="connsiteY1" fmla="*/ 195493 h 324770"/>
                <a:gd name="connsiteX2" fmla="*/ 151349 w 182880"/>
                <a:gd name="connsiteY2" fmla="*/ 261708 h 324770"/>
                <a:gd name="connsiteX3" fmla="*/ 182880 w 182880"/>
                <a:gd name="connsiteY3" fmla="*/ 324770 h 32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324770">
                  <a:moveTo>
                    <a:pt x="0" y="0"/>
                  </a:moveTo>
                  <a:cubicBezTo>
                    <a:pt x="-1" y="75937"/>
                    <a:pt x="-1" y="151875"/>
                    <a:pt x="25224" y="195493"/>
                  </a:cubicBezTo>
                  <a:cubicBezTo>
                    <a:pt x="50449" y="239111"/>
                    <a:pt x="125073" y="240162"/>
                    <a:pt x="151349" y="261708"/>
                  </a:cubicBezTo>
                  <a:cubicBezTo>
                    <a:pt x="177625" y="283254"/>
                    <a:pt x="180252" y="304012"/>
                    <a:pt x="182880" y="32477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1942312" y="1772044"/>
              <a:ext cx="230935" cy="265623"/>
            </a:xfrm>
            <a:custGeom>
              <a:avLst/>
              <a:gdLst>
                <a:gd name="connsiteX0" fmla="*/ 0 w 230935"/>
                <a:gd name="connsiteY0" fmla="*/ 192339 h 265623"/>
                <a:gd name="connsiteX1" fmla="*/ 122971 w 230935"/>
                <a:gd name="connsiteY1" fmla="*/ 261708 h 265623"/>
                <a:gd name="connsiteX2" fmla="*/ 223870 w 230935"/>
                <a:gd name="connsiteY2" fmla="*/ 88287 h 265623"/>
                <a:gd name="connsiteX3" fmla="*/ 214411 w 230935"/>
                <a:gd name="connsiteY3" fmla="*/ 0 h 26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35" h="265623">
                  <a:moveTo>
                    <a:pt x="0" y="192339"/>
                  </a:moveTo>
                  <a:cubicBezTo>
                    <a:pt x="42829" y="235694"/>
                    <a:pt x="85659" y="279050"/>
                    <a:pt x="122971" y="261708"/>
                  </a:cubicBezTo>
                  <a:cubicBezTo>
                    <a:pt x="160283" y="244366"/>
                    <a:pt x="208630" y="131905"/>
                    <a:pt x="223870" y="88287"/>
                  </a:cubicBezTo>
                  <a:cubicBezTo>
                    <a:pt x="239110" y="44669"/>
                    <a:pt x="226760" y="22334"/>
                    <a:pt x="214411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077836" y="1617377"/>
              <a:ext cx="170327" cy="145208"/>
            </a:xfrm>
            <a:custGeom>
              <a:avLst/>
              <a:gdLst>
                <a:gd name="connsiteX0" fmla="*/ 66274 w 170327"/>
                <a:gd name="connsiteY0" fmla="*/ 145208 h 145208"/>
                <a:gd name="connsiteX1" fmla="*/ 59 w 170327"/>
                <a:gd name="connsiteY1" fmla="*/ 69533 h 145208"/>
                <a:gd name="connsiteX2" fmla="*/ 56815 w 170327"/>
                <a:gd name="connsiteY2" fmla="*/ 3318 h 145208"/>
                <a:gd name="connsiteX3" fmla="*/ 170327 w 170327"/>
                <a:gd name="connsiteY3" fmla="*/ 15931 h 14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327" h="145208">
                  <a:moveTo>
                    <a:pt x="66274" y="145208"/>
                  </a:moveTo>
                  <a:cubicBezTo>
                    <a:pt x="33954" y="119194"/>
                    <a:pt x="1635" y="93181"/>
                    <a:pt x="59" y="69533"/>
                  </a:cubicBezTo>
                  <a:cubicBezTo>
                    <a:pt x="-1517" y="45885"/>
                    <a:pt x="28437" y="12252"/>
                    <a:pt x="56815" y="3318"/>
                  </a:cubicBezTo>
                  <a:cubicBezTo>
                    <a:pt x="85193" y="-5616"/>
                    <a:pt x="127760" y="5157"/>
                    <a:pt x="170327" y="15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6" name="Oval 135"/>
            <p:cNvSpPr/>
            <p:nvPr/>
          </p:nvSpPr>
          <p:spPr>
            <a:xfrm rot="20297891">
              <a:off x="1077118" y="16740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37" name="Oval 136"/>
            <p:cNvSpPr/>
            <p:nvPr/>
          </p:nvSpPr>
          <p:spPr>
            <a:xfrm rot="20297891">
              <a:off x="1212701" y="175604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42" name="Oval 141"/>
            <p:cNvSpPr/>
            <p:nvPr/>
          </p:nvSpPr>
          <p:spPr>
            <a:xfrm rot="20297891">
              <a:off x="1528013" y="18537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45" name="Oval 144"/>
            <p:cNvSpPr/>
            <p:nvPr/>
          </p:nvSpPr>
          <p:spPr>
            <a:xfrm rot="20297891">
              <a:off x="1729810" y="161100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46" name="Oval 145"/>
            <p:cNvSpPr/>
            <p:nvPr/>
          </p:nvSpPr>
          <p:spPr>
            <a:xfrm rot="20297891">
              <a:off x="1922150" y="193262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47" name="Oval 146"/>
            <p:cNvSpPr/>
            <p:nvPr/>
          </p:nvSpPr>
          <p:spPr>
            <a:xfrm rot="20297891">
              <a:off x="2120795" y="17465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</p:spTree>
    <p:extLst>
      <p:ext uri="{BB962C8B-B14F-4D97-AF65-F5344CB8AC3E}">
        <p14:creationId xmlns:p14="http://schemas.microsoft.com/office/powerpoint/2010/main" val="5327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reeform 187"/>
          <p:cNvSpPr/>
          <p:nvPr/>
        </p:nvSpPr>
        <p:spPr>
          <a:xfrm>
            <a:off x="2630178" y="3170155"/>
            <a:ext cx="681965" cy="585763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536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l-BE" sz="5363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0" name="TextBox 1079"/>
          <p:cNvSpPr txBox="1"/>
          <p:nvPr/>
        </p:nvSpPr>
        <p:spPr>
          <a:xfrm>
            <a:off x="1993446" y="633212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Alice</a:t>
            </a:r>
          </a:p>
        </p:txBody>
      </p:sp>
      <p:pic>
        <p:nvPicPr>
          <p:cNvPr id="1081" name="Picture 2" descr="Alice And Wonderland White 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59" y="868685"/>
            <a:ext cx="1699484" cy="23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4" descr="Bob Marley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05" y="4000269"/>
            <a:ext cx="1443123" cy="20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TextBox 191"/>
          <p:cNvSpPr txBox="1"/>
          <p:nvPr/>
        </p:nvSpPr>
        <p:spPr>
          <a:xfrm>
            <a:off x="1993446" y="5467598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Bob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3393640" y="1613485"/>
            <a:ext cx="3532408" cy="1960364"/>
            <a:chOff x="940522" y="667349"/>
            <a:chExt cx="1251521" cy="694551"/>
          </a:xfrm>
        </p:grpSpPr>
        <p:sp>
          <p:nvSpPr>
            <p:cNvPr id="1083" name="Freeform 1082"/>
            <p:cNvSpPr/>
            <p:nvPr/>
          </p:nvSpPr>
          <p:spPr>
            <a:xfrm rot="20297891">
              <a:off x="940522" y="1145201"/>
              <a:ext cx="262457" cy="213253"/>
            </a:xfrm>
            <a:custGeom>
              <a:avLst/>
              <a:gdLst>
                <a:gd name="connsiteX0" fmla="*/ 0 w 262457"/>
                <a:gd name="connsiteY0" fmla="*/ 182880 h 213253"/>
                <a:gd name="connsiteX1" fmla="*/ 252248 w 262457"/>
                <a:gd name="connsiteY1" fmla="*/ 198645 h 213253"/>
                <a:gd name="connsiteX2" fmla="*/ 189186 w 262457"/>
                <a:gd name="connsiteY2" fmla="*/ 0 h 21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457" h="213253">
                  <a:moveTo>
                    <a:pt x="0" y="182880"/>
                  </a:moveTo>
                  <a:cubicBezTo>
                    <a:pt x="110358" y="206002"/>
                    <a:pt x="220717" y="229125"/>
                    <a:pt x="252248" y="198645"/>
                  </a:cubicBezTo>
                  <a:cubicBezTo>
                    <a:pt x="283779" y="168165"/>
                    <a:pt x="236482" y="84082"/>
                    <a:pt x="18918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4" name="Freeform 1083"/>
            <p:cNvSpPr/>
            <p:nvPr/>
          </p:nvSpPr>
          <p:spPr>
            <a:xfrm rot="20297891">
              <a:off x="1082186" y="983038"/>
              <a:ext cx="233329" cy="197713"/>
            </a:xfrm>
            <a:custGeom>
              <a:avLst/>
              <a:gdLst>
                <a:gd name="connsiteX0" fmla="*/ 0 w 233329"/>
                <a:gd name="connsiteY0" fmla="*/ 109426 h 197713"/>
                <a:gd name="connsiteX1" fmla="*/ 94593 w 233329"/>
                <a:gd name="connsiteY1" fmla="*/ 2220 h 197713"/>
                <a:gd name="connsiteX2" fmla="*/ 233329 w 233329"/>
                <a:gd name="connsiteY2" fmla="*/ 197713 h 19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329" h="197713">
                  <a:moveTo>
                    <a:pt x="0" y="109426"/>
                  </a:moveTo>
                  <a:cubicBezTo>
                    <a:pt x="27852" y="48466"/>
                    <a:pt x="55705" y="-12494"/>
                    <a:pt x="94593" y="2220"/>
                  </a:cubicBezTo>
                  <a:cubicBezTo>
                    <a:pt x="133481" y="16934"/>
                    <a:pt x="183405" y="107323"/>
                    <a:pt x="233329" y="19771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5" name="Freeform 1084"/>
            <p:cNvSpPr/>
            <p:nvPr/>
          </p:nvSpPr>
          <p:spPr>
            <a:xfrm rot="20297891">
              <a:off x="1318278" y="895108"/>
              <a:ext cx="208104" cy="234625"/>
            </a:xfrm>
            <a:custGeom>
              <a:avLst/>
              <a:gdLst>
                <a:gd name="connsiteX0" fmla="*/ 0 w 208104"/>
                <a:gd name="connsiteY0" fmla="*/ 217000 h 234625"/>
                <a:gd name="connsiteX1" fmla="*/ 88287 w 208104"/>
                <a:gd name="connsiteY1" fmla="*/ 213846 h 234625"/>
                <a:gd name="connsiteX2" fmla="*/ 129277 w 208104"/>
                <a:gd name="connsiteY2" fmla="*/ 8895 h 234625"/>
                <a:gd name="connsiteX3" fmla="*/ 208104 w 208104"/>
                <a:gd name="connsiteY3" fmla="*/ 56191 h 23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04" h="234625">
                  <a:moveTo>
                    <a:pt x="0" y="217000"/>
                  </a:moveTo>
                  <a:cubicBezTo>
                    <a:pt x="33370" y="232765"/>
                    <a:pt x="66741" y="248530"/>
                    <a:pt x="88287" y="213846"/>
                  </a:cubicBezTo>
                  <a:cubicBezTo>
                    <a:pt x="109833" y="179162"/>
                    <a:pt x="109307" y="35171"/>
                    <a:pt x="129277" y="8895"/>
                  </a:cubicBezTo>
                  <a:cubicBezTo>
                    <a:pt x="149247" y="-17381"/>
                    <a:pt x="178675" y="19405"/>
                    <a:pt x="208104" y="561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6" name="Freeform 1085"/>
            <p:cNvSpPr/>
            <p:nvPr/>
          </p:nvSpPr>
          <p:spPr>
            <a:xfrm rot="20297891">
              <a:off x="1566098" y="892222"/>
              <a:ext cx="123029" cy="359454"/>
            </a:xfrm>
            <a:custGeom>
              <a:avLst/>
              <a:gdLst>
                <a:gd name="connsiteX0" fmla="*/ 0 w 123029"/>
                <a:gd name="connsiteY0" fmla="*/ 0 h 359454"/>
                <a:gd name="connsiteX1" fmla="*/ 122972 w 123029"/>
                <a:gd name="connsiteY1" fmla="*/ 198646 h 359454"/>
                <a:gd name="connsiteX2" fmla="*/ 12613 w 123029"/>
                <a:gd name="connsiteY2" fmla="*/ 359454 h 35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029" h="359454">
                  <a:moveTo>
                    <a:pt x="0" y="0"/>
                  </a:moveTo>
                  <a:cubicBezTo>
                    <a:pt x="60435" y="69368"/>
                    <a:pt x="120870" y="138737"/>
                    <a:pt x="122972" y="198646"/>
                  </a:cubicBezTo>
                  <a:cubicBezTo>
                    <a:pt x="125074" y="258555"/>
                    <a:pt x="68843" y="309004"/>
                    <a:pt x="12613" y="3594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00" name="Oval 199"/>
            <p:cNvSpPr/>
            <p:nvPr/>
          </p:nvSpPr>
          <p:spPr>
            <a:xfrm rot="20297891">
              <a:off x="1324883" y="11141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1" name="Oval 200"/>
            <p:cNvSpPr/>
            <p:nvPr/>
          </p:nvSpPr>
          <p:spPr>
            <a:xfrm rot="20297891">
              <a:off x="1488610" y="90309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087" name="Freeform 1086"/>
            <p:cNvSpPr/>
            <p:nvPr/>
          </p:nvSpPr>
          <p:spPr>
            <a:xfrm rot="20297891">
              <a:off x="1655704" y="1142487"/>
              <a:ext cx="228295" cy="219413"/>
            </a:xfrm>
            <a:custGeom>
              <a:avLst/>
              <a:gdLst>
                <a:gd name="connsiteX0" fmla="*/ 15505 w 228295"/>
                <a:gd name="connsiteY0" fmla="*/ 81981 h 219413"/>
                <a:gd name="connsiteX1" fmla="*/ 18658 w 228295"/>
                <a:gd name="connsiteY1" fmla="*/ 195493 h 219413"/>
                <a:gd name="connsiteX2" fmla="*/ 201538 w 228295"/>
                <a:gd name="connsiteY2" fmla="*/ 201799 h 219413"/>
                <a:gd name="connsiteX3" fmla="*/ 223609 w 228295"/>
                <a:gd name="connsiteY3" fmla="*/ 0 h 21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295" h="219413">
                  <a:moveTo>
                    <a:pt x="15505" y="81981"/>
                  </a:moveTo>
                  <a:cubicBezTo>
                    <a:pt x="1579" y="128752"/>
                    <a:pt x="-12347" y="175523"/>
                    <a:pt x="18658" y="195493"/>
                  </a:cubicBezTo>
                  <a:cubicBezTo>
                    <a:pt x="49663" y="215463"/>
                    <a:pt x="167380" y="234381"/>
                    <a:pt x="201538" y="201799"/>
                  </a:cubicBezTo>
                  <a:cubicBezTo>
                    <a:pt x="235696" y="169217"/>
                    <a:pt x="229652" y="84608"/>
                    <a:pt x="22360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8" name="Freeform 127"/>
            <p:cNvSpPr/>
            <p:nvPr/>
          </p:nvSpPr>
          <p:spPr>
            <a:xfrm rot="20297891">
              <a:off x="1804582" y="955581"/>
              <a:ext cx="182880" cy="123608"/>
            </a:xfrm>
            <a:custGeom>
              <a:avLst/>
              <a:gdLst>
                <a:gd name="connsiteX0" fmla="*/ 0 w 182880"/>
                <a:gd name="connsiteY0" fmla="*/ 123608 h 123608"/>
                <a:gd name="connsiteX1" fmla="*/ 66216 w 182880"/>
                <a:gd name="connsiteY1" fmla="*/ 3790 h 123608"/>
                <a:gd name="connsiteX2" fmla="*/ 182880 w 182880"/>
                <a:gd name="connsiteY2" fmla="*/ 41627 h 12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" h="123608">
                  <a:moveTo>
                    <a:pt x="0" y="123608"/>
                  </a:moveTo>
                  <a:cubicBezTo>
                    <a:pt x="17868" y="70530"/>
                    <a:pt x="35736" y="17453"/>
                    <a:pt x="66216" y="3790"/>
                  </a:cubicBezTo>
                  <a:cubicBezTo>
                    <a:pt x="96696" y="-9873"/>
                    <a:pt x="139788" y="15877"/>
                    <a:pt x="182880" y="4162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9" name="Freeform 128"/>
            <p:cNvSpPr/>
            <p:nvPr/>
          </p:nvSpPr>
          <p:spPr>
            <a:xfrm rot="20297891">
              <a:off x="1936642" y="667349"/>
              <a:ext cx="255401" cy="343616"/>
            </a:xfrm>
            <a:custGeom>
              <a:avLst/>
              <a:gdLst>
                <a:gd name="connsiteX0" fmla="*/ 0 w 255401"/>
                <a:gd name="connsiteY0" fmla="*/ 267599 h 343616"/>
                <a:gd name="connsiteX1" fmla="*/ 135583 w 255401"/>
                <a:gd name="connsiteY1" fmla="*/ 330661 h 343616"/>
                <a:gd name="connsiteX2" fmla="*/ 122971 w 255401"/>
                <a:gd name="connsiteY2" fmla="*/ 43729 h 343616"/>
                <a:gd name="connsiteX3" fmla="*/ 255401 w 255401"/>
                <a:gd name="connsiteY3" fmla="*/ 5891 h 34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01" h="343616">
                  <a:moveTo>
                    <a:pt x="0" y="267599"/>
                  </a:moveTo>
                  <a:cubicBezTo>
                    <a:pt x="57544" y="317786"/>
                    <a:pt x="115088" y="367973"/>
                    <a:pt x="135583" y="330661"/>
                  </a:cubicBezTo>
                  <a:cubicBezTo>
                    <a:pt x="156078" y="293349"/>
                    <a:pt x="103001" y="97857"/>
                    <a:pt x="122971" y="43729"/>
                  </a:cubicBezTo>
                  <a:cubicBezTo>
                    <a:pt x="142941" y="-10399"/>
                    <a:pt x="199171" y="-2254"/>
                    <a:pt x="255401" y="58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07" name="Oval 206"/>
            <p:cNvSpPr/>
            <p:nvPr/>
          </p:nvSpPr>
          <p:spPr>
            <a:xfrm rot="20297891">
              <a:off x="1633844" y="12253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8" name="Oval 207"/>
            <p:cNvSpPr/>
            <p:nvPr/>
          </p:nvSpPr>
          <p:spPr>
            <a:xfrm rot="20297891">
              <a:off x="1817531" y="109571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9" name="Oval 208"/>
            <p:cNvSpPr/>
            <p:nvPr/>
          </p:nvSpPr>
          <p:spPr>
            <a:xfrm rot="20297891">
              <a:off x="1970019" y="9501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0" name="Oval 219"/>
            <p:cNvSpPr/>
            <p:nvPr/>
          </p:nvSpPr>
          <p:spPr>
            <a:xfrm rot="20297891">
              <a:off x="1072914" y="11149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515833" y="3636809"/>
            <a:ext cx="3568589" cy="1844369"/>
            <a:chOff x="983823" y="1384212"/>
            <a:chExt cx="1264340" cy="653455"/>
          </a:xfrm>
        </p:grpSpPr>
        <p:sp>
          <p:nvSpPr>
            <p:cNvPr id="131" name="Freeform 130"/>
            <p:cNvSpPr/>
            <p:nvPr/>
          </p:nvSpPr>
          <p:spPr>
            <a:xfrm>
              <a:off x="983823" y="1384212"/>
              <a:ext cx="107151" cy="321617"/>
            </a:xfrm>
            <a:custGeom>
              <a:avLst/>
              <a:gdLst>
                <a:gd name="connsiteX0" fmla="*/ 9405 w 107151"/>
                <a:gd name="connsiteY0" fmla="*/ 0 h 321617"/>
                <a:gd name="connsiteX1" fmla="*/ 9405 w 107151"/>
                <a:gd name="connsiteY1" fmla="*/ 233330 h 321617"/>
                <a:gd name="connsiteX2" fmla="*/ 107151 w 107151"/>
                <a:gd name="connsiteY2" fmla="*/ 321617 h 32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1" h="321617">
                  <a:moveTo>
                    <a:pt x="9405" y="0"/>
                  </a:moveTo>
                  <a:cubicBezTo>
                    <a:pt x="1259" y="89863"/>
                    <a:pt x="-6886" y="179727"/>
                    <a:pt x="9405" y="233330"/>
                  </a:cubicBezTo>
                  <a:cubicBezTo>
                    <a:pt x="25696" y="286933"/>
                    <a:pt x="66423" y="304275"/>
                    <a:pt x="107151" y="32161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1100433" y="1586723"/>
              <a:ext cx="234341" cy="185321"/>
            </a:xfrm>
            <a:custGeom>
              <a:avLst/>
              <a:gdLst>
                <a:gd name="connsiteX0" fmla="*/ 0 w 234341"/>
                <a:gd name="connsiteY0" fmla="*/ 115953 h 185321"/>
                <a:gd name="connsiteX1" fmla="*/ 85134 w 234341"/>
                <a:gd name="connsiteY1" fmla="*/ 5594 h 185321"/>
                <a:gd name="connsiteX2" fmla="*/ 233330 w 234341"/>
                <a:gd name="connsiteY2" fmla="*/ 33972 h 185321"/>
                <a:gd name="connsiteX3" fmla="*/ 138737 w 234341"/>
                <a:gd name="connsiteY3" fmla="*/ 185321 h 18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41" h="185321">
                  <a:moveTo>
                    <a:pt x="0" y="115953"/>
                  </a:moveTo>
                  <a:cubicBezTo>
                    <a:pt x="23123" y="67605"/>
                    <a:pt x="46246" y="19257"/>
                    <a:pt x="85134" y="5594"/>
                  </a:cubicBezTo>
                  <a:cubicBezTo>
                    <a:pt x="124022" y="-8070"/>
                    <a:pt x="224396" y="4018"/>
                    <a:pt x="233330" y="33972"/>
                  </a:cubicBezTo>
                  <a:cubicBezTo>
                    <a:pt x="242264" y="63926"/>
                    <a:pt x="190500" y="124623"/>
                    <a:pt x="138737" y="18532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1226557" y="1778350"/>
              <a:ext cx="331076" cy="222687"/>
            </a:xfrm>
            <a:custGeom>
              <a:avLst/>
              <a:gdLst>
                <a:gd name="connsiteX0" fmla="*/ 0 w 331076"/>
                <a:gd name="connsiteY0" fmla="*/ 0 h 222687"/>
                <a:gd name="connsiteX1" fmla="*/ 56756 w 331076"/>
                <a:gd name="connsiteY1" fmla="*/ 157656 h 222687"/>
                <a:gd name="connsiteX2" fmla="*/ 245942 w 331076"/>
                <a:gd name="connsiteY2" fmla="*/ 220718 h 222687"/>
                <a:gd name="connsiteX3" fmla="*/ 331076 w 331076"/>
                <a:gd name="connsiteY3" fmla="*/ 91440 h 22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076" h="222687">
                  <a:moveTo>
                    <a:pt x="0" y="0"/>
                  </a:moveTo>
                  <a:cubicBezTo>
                    <a:pt x="7883" y="60435"/>
                    <a:pt x="15766" y="120870"/>
                    <a:pt x="56756" y="157656"/>
                  </a:cubicBezTo>
                  <a:cubicBezTo>
                    <a:pt x="97746" y="194442"/>
                    <a:pt x="200222" y="231754"/>
                    <a:pt x="245942" y="220718"/>
                  </a:cubicBezTo>
                  <a:cubicBezTo>
                    <a:pt x="291662" y="209682"/>
                    <a:pt x="311369" y="150561"/>
                    <a:pt x="331076" y="914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509527" y="1583131"/>
              <a:ext cx="249905" cy="289812"/>
            </a:xfrm>
            <a:custGeom>
              <a:avLst/>
              <a:gdLst>
                <a:gd name="connsiteX0" fmla="*/ 44953 w 249905"/>
                <a:gd name="connsiteY0" fmla="*/ 289812 h 289812"/>
                <a:gd name="connsiteX1" fmla="*/ 7116 w 249905"/>
                <a:gd name="connsiteY1" fmla="*/ 119545 h 289812"/>
                <a:gd name="connsiteX2" fmla="*/ 171077 w 249905"/>
                <a:gd name="connsiteY2" fmla="*/ 2880 h 289812"/>
                <a:gd name="connsiteX3" fmla="*/ 249905 w 249905"/>
                <a:gd name="connsiteY3" fmla="*/ 47023 h 28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05" h="289812">
                  <a:moveTo>
                    <a:pt x="44953" y="289812"/>
                  </a:moveTo>
                  <a:cubicBezTo>
                    <a:pt x="15524" y="228589"/>
                    <a:pt x="-13905" y="167367"/>
                    <a:pt x="7116" y="119545"/>
                  </a:cubicBezTo>
                  <a:cubicBezTo>
                    <a:pt x="28137" y="71723"/>
                    <a:pt x="130612" y="14967"/>
                    <a:pt x="171077" y="2880"/>
                  </a:cubicBezTo>
                  <a:cubicBezTo>
                    <a:pt x="211542" y="-9207"/>
                    <a:pt x="230723" y="18908"/>
                    <a:pt x="249905" y="4702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756279" y="1627001"/>
              <a:ext cx="182880" cy="324770"/>
            </a:xfrm>
            <a:custGeom>
              <a:avLst/>
              <a:gdLst>
                <a:gd name="connsiteX0" fmla="*/ 0 w 182880"/>
                <a:gd name="connsiteY0" fmla="*/ 0 h 324770"/>
                <a:gd name="connsiteX1" fmla="*/ 25224 w 182880"/>
                <a:gd name="connsiteY1" fmla="*/ 195493 h 324770"/>
                <a:gd name="connsiteX2" fmla="*/ 151349 w 182880"/>
                <a:gd name="connsiteY2" fmla="*/ 261708 h 324770"/>
                <a:gd name="connsiteX3" fmla="*/ 182880 w 182880"/>
                <a:gd name="connsiteY3" fmla="*/ 324770 h 32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324770">
                  <a:moveTo>
                    <a:pt x="0" y="0"/>
                  </a:moveTo>
                  <a:cubicBezTo>
                    <a:pt x="-1" y="75937"/>
                    <a:pt x="-1" y="151875"/>
                    <a:pt x="25224" y="195493"/>
                  </a:cubicBezTo>
                  <a:cubicBezTo>
                    <a:pt x="50449" y="239111"/>
                    <a:pt x="125073" y="240162"/>
                    <a:pt x="151349" y="261708"/>
                  </a:cubicBezTo>
                  <a:cubicBezTo>
                    <a:pt x="177625" y="283254"/>
                    <a:pt x="180252" y="304012"/>
                    <a:pt x="182880" y="32477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1942312" y="1772044"/>
              <a:ext cx="230935" cy="265623"/>
            </a:xfrm>
            <a:custGeom>
              <a:avLst/>
              <a:gdLst>
                <a:gd name="connsiteX0" fmla="*/ 0 w 230935"/>
                <a:gd name="connsiteY0" fmla="*/ 192339 h 265623"/>
                <a:gd name="connsiteX1" fmla="*/ 122971 w 230935"/>
                <a:gd name="connsiteY1" fmla="*/ 261708 h 265623"/>
                <a:gd name="connsiteX2" fmla="*/ 223870 w 230935"/>
                <a:gd name="connsiteY2" fmla="*/ 88287 h 265623"/>
                <a:gd name="connsiteX3" fmla="*/ 214411 w 230935"/>
                <a:gd name="connsiteY3" fmla="*/ 0 h 26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35" h="265623">
                  <a:moveTo>
                    <a:pt x="0" y="192339"/>
                  </a:moveTo>
                  <a:cubicBezTo>
                    <a:pt x="42829" y="235694"/>
                    <a:pt x="85659" y="279050"/>
                    <a:pt x="122971" y="261708"/>
                  </a:cubicBezTo>
                  <a:cubicBezTo>
                    <a:pt x="160283" y="244366"/>
                    <a:pt x="208630" y="131905"/>
                    <a:pt x="223870" y="88287"/>
                  </a:cubicBezTo>
                  <a:cubicBezTo>
                    <a:pt x="239110" y="44669"/>
                    <a:pt x="226760" y="22334"/>
                    <a:pt x="214411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2077836" y="1617377"/>
              <a:ext cx="170327" cy="145208"/>
            </a:xfrm>
            <a:custGeom>
              <a:avLst/>
              <a:gdLst>
                <a:gd name="connsiteX0" fmla="*/ 66274 w 170327"/>
                <a:gd name="connsiteY0" fmla="*/ 145208 h 145208"/>
                <a:gd name="connsiteX1" fmla="*/ 59 w 170327"/>
                <a:gd name="connsiteY1" fmla="*/ 69533 h 145208"/>
                <a:gd name="connsiteX2" fmla="*/ 56815 w 170327"/>
                <a:gd name="connsiteY2" fmla="*/ 3318 h 145208"/>
                <a:gd name="connsiteX3" fmla="*/ 170327 w 170327"/>
                <a:gd name="connsiteY3" fmla="*/ 15931 h 14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327" h="145208">
                  <a:moveTo>
                    <a:pt x="66274" y="145208"/>
                  </a:moveTo>
                  <a:cubicBezTo>
                    <a:pt x="33954" y="119194"/>
                    <a:pt x="1635" y="93181"/>
                    <a:pt x="59" y="69533"/>
                  </a:cubicBezTo>
                  <a:cubicBezTo>
                    <a:pt x="-1517" y="45885"/>
                    <a:pt x="28437" y="12252"/>
                    <a:pt x="56815" y="3318"/>
                  </a:cubicBezTo>
                  <a:cubicBezTo>
                    <a:pt x="85193" y="-5616"/>
                    <a:pt x="127760" y="5157"/>
                    <a:pt x="170327" y="15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22" name="Oval 221"/>
            <p:cNvSpPr/>
            <p:nvPr/>
          </p:nvSpPr>
          <p:spPr>
            <a:xfrm rot="20297891">
              <a:off x="1077118" y="16740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3" name="Oval 222"/>
            <p:cNvSpPr/>
            <p:nvPr/>
          </p:nvSpPr>
          <p:spPr>
            <a:xfrm rot="20297891">
              <a:off x="1212701" y="175604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4" name="Oval 223"/>
            <p:cNvSpPr/>
            <p:nvPr/>
          </p:nvSpPr>
          <p:spPr>
            <a:xfrm rot="20297891">
              <a:off x="1528013" y="18537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5" name="Oval 224"/>
            <p:cNvSpPr/>
            <p:nvPr/>
          </p:nvSpPr>
          <p:spPr>
            <a:xfrm rot="20297891">
              <a:off x="1729810" y="161100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6" name="Oval 225"/>
            <p:cNvSpPr/>
            <p:nvPr/>
          </p:nvSpPr>
          <p:spPr>
            <a:xfrm rot="20297891">
              <a:off x="1922150" y="193262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7" name="Oval 226"/>
            <p:cNvSpPr/>
            <p:nvPr/>
          </p:nvSpPr>
          <p:spPr>
            <a:xfrm rot="20297891">
              <a:off x="2120795" y="17465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sp>
        <p:nvSpPr>
          <p:cNvPr id="190" name="Oval 189"/>
          <p:cNvSpPr/>
          <p:nvPr/>
        </p:nvSpPr>
        <p:spPr>
          <a:xfrm>
            <a:off x="3356787" y="3444073"/>
            <a:ext cx="301101" cy="30110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grpSp>
        <p:nvGrpSpPr>
          <p:cNvPr id="89" name="Group 88"/>
          <p:cNvGrpSpPr/>
          <p:nvPr/>
        </p:nvGrpSpPr>
        <p:grpSpPr>
          <a:xfrm>
            <a:off x="6723180" y="4150786"/>
            <a:ext cx="916559" cy="1417151"/>
            <a:chOff x="2299563" y="1566317"/>
            <a:chExt cx="324734" cy="502093"/>
          </a:xfrm>
        </p:grpSpPr>
        <p:sp>
          <p:nvSpPr>
            <p:cNvPr id="90" name="Oval 89"/>
            <p:cNvSpPr/>
            <p:nvPr/>
          </p:nvSpPr>
          <p:spPr>
            <a:xfrm rot="20297891">
              <a:off x="2332492" y="1566317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382679" y="1643609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 92"/>
          <p:cNvGrpSpPr/>
          <p:nvPr/>
        </p:nvGrpSpPr>
        <p:grpSpPr>
          <a:xfrm>
            <a:off x="6163152" y="-10285"/>
            <a:ext cx="1030511" cy="1718129"/>
            <a:chOff x="2101141" y="92060"/>
            <a:chExt cx="365107" cy="608729"/>
          </a:xfrm>
        </p:grpSpPr>
        <p:sp>
          <p:nvSpPr>
            <p:cNvPr id="94" name="Freeform 93"/>
            <p:cNvSpPr/>
            <p:nvPr/>
          </p:nvSpPr>
          <p:spPr>
            <a:xfrm>
              <a:off x="2101141" y="407320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/>
            <p:cNvSpPr/>
            <p:nvPr/>
          </p:nvSpPr>
          <p:spPr>
            <a:xfrm rot="20297891">
              <a:off x="2205317" y="594109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412398" y="2887082"/>
            <a:ext cx="1030511" cy="1718129"/>
            <a:chOff x="2101141" y="92060"/>
            <a:chExt cx="365107" cy="608729"/>
          </a:xfrm>
        </p:grpSpPr>
        <p:sp>
          <p:nvSpPr>
            <p:cNvPr id="56" name="Freeform 55"/>
            <p:cNvSpPr/>
            <p:nvPr/>
          </p:nvSpPr>
          <p:spPr>
            <a:xfrm>
              <a:off x="2101141" y="407320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Oval 57"/>
            <p:cNvSpPr/>
            <p:nvPr/>
          </p:nvSpPr>
          <p:spPr>
            <a:xfrm rot="20297891">
              <a:off x="2205317" y="594109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129825" y="1323177"/>
            <a:ext cx="916559" cy="1417151"/>
            <a:chOff x="2299563" y="1566317"/>
            <a:chExt cx="324734" cy="502093"/>
          </a:xfrm>
        </p:grpSpPr>
        <p:sp>
          <p:nvSpPr>
            <p:cNvPr id="60" name="Oval 59"/>
            <p:cNvSpPr/>
            <p:nvPr/>
          </p:nvSpPr>
          <p:spPr>
            <a:xfrm rot="20297891">
              <a:off x="2332492" y="1566317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382679" y="1643609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/>
          <p:cNvGrpSpPr/>
          <p:nvPr/>
        </p:nvGrpSpPr>
        <p:grpSpPr>
          <a:xfrm rot="2506716">
            <a:off x="5406458" y="77496"/>
            <a:ext cx="3532408" cy="1960364"/>
            <a:chOff x="940522" y="667349"/>
            <a:chExt cx="1251521" cy="694551"/>
          </a:xfrm>
        </p:grpSpPr>
        <p:sp>
          <p:nvSpPr>
            <p:cNvPr id="110" name="Freeform 109"/>
            <p:cNvSpPr/>
            <p:nvPr/>
          </p:nvSpPr>
          <p:spPr>
            <a:xfrm rot="20297891">
              <a:off x="940522" y="1145201"/>
              <a:ext cx="262457" cy="213253"/>
            </a:xfrm>
            <a:custGeom>
              <a:avLst/>
              <a:gdLst>
                <a:gd name="connsiteX0" fmla="*/ 0 w 262457"/>
                <a:gd name="connsiteY0" fmla="*/ 182880 h 213253"/>
                <a:gd name="connsiteX1" fmla="*/ 252248 w 262457"/>
                <a:gd name="connsiteY1" fmla="*/ 198645 h 213253"/>
                <a:gd name="connsiteX2" fmla="*/ 189186 w 262457"/>
                <a:gd name="connsiteY2" fmla="*/ 0 h 21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457" h="213253">
                  <a:moveTo>
                    <a:pt x="0" y="182880"/>
                  </a:moveTo>
                  <a:cubicBezTo>
                    <a:pt x="110358" y="206002"/>
                    <a:pt x="220717" y="229125"/>
                    <a:pt x="252248" y="198645"/>
                  </a:cubicBezTo>
                  <a:cubicBezTo>
                    <a:pt x="283779" y="168165"/>
                    <a:pt x="236482" y="84082"/>
                    <a:pt x="18918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1" name="Freeform 110"/>
            <p:cNvSpPr/>
            <p:nvPr/>
          </p:nvSpPr>
          <p:spPr>
            <a:xfrm rot="20297891">
              <a:off x="1082186" y="983038"/>
              <a:ext cx="233329" cy="197713"/>
            </a:xfrm>
            <a:custGeom>
              <a:avLst/>
              <a:gdLst>
                <a:gd name="connsiteX0" fmla="*/ 0 w 233329"/>
                <a:gd name="connsiteY0" fmla="*/ 109426 h 197713"/>
                <a:gd name="connsiteX1" fmla="*/ 94593 w 233329"/>
                <a:gd name="connsiteY1" fmla="*/ 2220 h 197713"/>
                <a:gd name="connsiteX2" fmla="*/ 233329 w 233329"/>
                <a:gd name="connsiteY2" fmla="*/ 197713 h 19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329" h="197713">
                  <a:moveTo>
                    <a:pt x="0" y="109426"/>
                  </a:moveTo>
                  <a:cubicBezTo>
                    <a:pt x="27852" y="48466"/>
                    <a:pt x="55705" y="-12494"/>
                    <a:pt x="94593" y="2220"/>
                  </a:cubicBezTo>
                  <a:cubicBezTo>
                    <a:pt x="133481" y="16934"/>
                    <a:pt x="183405" y="107323"/>
                    <a:pt x="233329" y="19771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2" name="Freeform 111"/>
            <p:cNvSpPr/>
            <p:nvPr/>
          </p:nvSpPr>
          <p:spPr>
            <a:xfrm rot="20297891">
              <a:off x="1318278" y="895108"/>
              <a:ext cx="208104" cy="234625"/>
            </a:xfrm>
            <a:custGeom>
              <a:avLst/>
              <a:gdLst>
                <a:gd name="connsiteX0" fmla="*/ 0 w 208104"/>
                <a:gd name="connsiteY0" fmla="*/ 217000 h 234625"/>
                <a:gd name="connsiteX1" fmla="*/ 88287 w 208104"/>
                <a:gd name="connsiteY1" fmla="*/ 213846 h 234625"/>
                <a:gd name="connsiteX2" fmla="*/ 129277 w 208104"/>
                <a:gd name="connsiteY2" fmla="*/ 8895 h 234625"/>
                <a:gd name="connsiteX3" fmla="*/ 208104 w 208104"/>
                <a:gd name="connsiteY3" fmla="*/ 56191 h 23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04" h="234625">
                  <a:moveTo>
                    <a:pt x="0" y="217000"/>
                  </a:moveTo>
                  <a:cubicBezTo>
                    <a:pt x="33370" y="232765"/>
                    <a:pt x="66741" y="248530"/>
                    <a:pt x="88287" y="213846"/>
                  </a:cubicBezTo>
                  <a:cubicBezTo>
                    <a:pt x="109833" y="179162"/>
                    <a:pt x="109307" y="35171"/>
                    <a:pt x="129277" y="8895"/>
                  </a:cubicBezTo>
                  <a:cubicBezTo>
                    <a:pt x="149247" y="-17381"/>
                    <a:pt x="178675" y="19405"/>
                    <a:pt x="208104" y="561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3" name="Freeform 112"/>
            <p:cNvSpPr/>
            <p:nvPr/>
          </p:nvSpPr>
          <p:spPr>
            <a:xfrm rot="20297891">
              <a:off x="1566098" y="892222"/>
              <a:ext cx="123029" cy="359454"/>
            </a:xfrm>
            <a:custGeom>
              <a:avLst/>
              <a:gdLst>
                <a:gd name="connsiteX0" fmla="*/ 0 w 123029"/>
                <a:gd name="connsiteY0" fmla="*/ 0 h 359454"/>
                <a:gd name="connsiteX1" fmla="*/ 122972 w 123029"/>
                <a:gd name="connsiteY1" fmla="*/ 198646 h 359454"/>
                <a:gd name="connsiteX2" fmla="*/ 12613 w 123029"/>
                <a:gd name="connsiteY2" fmla="*/ 359454 h 35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029" h="359454">
                  <a:moveTo>
                    <a:pt x="0" y="0"/>
                  </a:moveTo>
                  <a:cubicBezTo>
                    <a:pt x="60435" y="69368"/>
                    <a:pt x="120870" y="138737"/>
                    <a:pt x="122972" y="198646"/>
                  </a:cubicBezTo>
                  <a:cubicBezTo>
                    <a:pt x="125074" y="258555"/>
                    <a:pt x="68843" y="309004"/>
                    <a:pt x="12613" y="3594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4" name="Oval 113"/>
            <p:cNvSpPr/>
            <p:nvPr/>
          </p:nvSpPr>
          <p:spPr>
            <a:xfrm rot="20297891">
              <a:off x="1324883" y="11141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15" name="Oval 114"/>
            <p:cNvSpPr/>
            <p:nvPr/>
          </p:nvSpPr>
          <p:spPr>
            <a:xfrm rot="20297891">
              <a:off x="1488610" y="90309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16" name="Freeform 115"/>
            <p:cNvSpPr/>
            <p:nvPr/>
          </p:nvSpPr>
          <p:spPr>
            <a:xfrm rot="20297891">
              <a:off x="1655704" y="1142487"/>
              <a:ext cx="228295" cy="219413"/>
            </a:xfrm>
            <a:custGeom>
              <a:avLst/>
              <a:gdLst>
                <a:gd name="connsiteX0" fmla="*/ 15505 w 228295"/>
                <a:gd name="connsiteY0" fmla="*/ 81981 h 219413"/>
                <a:gd name="connsiteX1" fmla="*/ 18658 w 228295"/>
                <a:gd name="connsiteY1" fmla="*/ 195493 h 219413"/>
                <a:gd name="connsiteX2" fmla="*/ 201538 w 228295"/>
                <a:gd name="connsiteY2" fmla="*/ 201799 h 219413"/>
                <a:gd name="connsiteX3" fmla="*/ 223609 w 228295"/>
                <a:gd name="connsiteY3" fmla="*/ 0 h 21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295" h="219413">
                  <a:moveTo>
                    <a:pt x="15505" y="81981"/>
                  </a:moveTo>
                  <a:cubicBezTo>
                    <a:pt x="1579" y="128752"/>
                    <a:pt x="-12347" y="175523"/>
                    <a:pt x="18658" y="195493"/>
                  </a:cubicBezTo>
                  <a:cubicBezTo>
                    <a:pt x="49663" y="215463"/>
                    <a:pt x="167380" y="234381"/>
                    <a:pt x="201538" y="201799"/>
                  </a:cubicBezTo>
                  <a:cubicBezTo>
                    <a:pt x="235696" y="169217"/>
                    <a:pt x="229652" y="84608"/>
                    <a:pt x="22360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7" name="Freeform 116"/>
            <p:cNvSpPr/>
            <p:nvPr/>
          </p:nvSpPr>
          <p:spPr>
            <a:xfrm rot="20297891">
              <a:off x="1804582" y="955581"/>
              <a:ext cx="182880" cy="123608"/>
            </a:xfrm>
            <a:custGeom>
              <a:avLst/>
              <a:gdLst>
                <a:gd name="connsiteX0" fmla="*/ 0 w 182880"/>
                <a:gd name="connsiteY0" fmla="*/ 123608 h 123608"/>
                <a:gd name="connsiteX1" fmla="*/ 66216 w 182880"/>
                <a:gd name="connsiteY1" fmla="*/ 3790 h 123608"/>
                <a:gd name="connsiteX2" fmla="*/ 182880 w 182880"/>
                <a:gd name="connsiteY2" fmla="*/ 41627 h 12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" h="123608">
                  <a:moveTo>
                    <a:pt x="0" y="123608"/>
                  </a:moveTo>
                  <a:cubicBezTo>
                    <a:pt x="17868" y="70530"/>
                    <a:pt x="35736" y="17453"/>
                    <a:pt x="66216" y="3790"/>
                  </a:cubicBezTo>
                  <a:cubicBezTo>
                    <a:pt x="96696" y="-9873"/>
                    <a:pt x="139788" y="15877"/>
                    <a:pt x="182880" y="4162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8" name="Freeform 117"/>
            <p:cNvSpPr/>
            <p:nvPr/>
          </p:nvSpPr>
          <p:spPr>
            <a:xfrm rot="20297891">
              <a:off x="1936642" y="667349"/>
              <a:ext cx="255401" cy="343616"/>
            </a:xfrm>
            <a:custGeom>
              <a:avLst/>
              <a:gdLst>
                <a:gd name="connsiteX0" fmla="*/ 0 w 255401"/>
                <a:gd name="connsiteY0" fmla="*/ 267599 h 343616"/>
                <a:gd name="connsiteX1" fmla="*/ 135583 w 255401"/>
                <a:gd name="connsiteY1" fmla="*/ 330661 h 343616"/>
                <a:gd name="connsiteX2" fmla="*/ 122971 w 255401"/>
                <a:gd name="connsiteY2" fmla="*/ 43729 h 343616"/>
                <a:gd name="connsiteX3" fmla="*/ 255401 w 255401"/>
                <a:gd name="connsiteY3" fmla="*/ 5891 h 34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01" h="343616">
                  <a:moveTo>
                    <a:pt x="0" y="267599"/>
                  </a:moveTo>
                  <a:cubicBezTo>
                    <a:pt x="57544" y="317786"/>
                    <a:pt x="115088" y="367973"/>
                    <a:pt x="135583" y="330661"/>
                  </a:cubicBezTo>
                  <a:cubicBezTo>
                    <a:pt x="156078" y="293349"/>
                    <a:pt x="103001" y="97857"/>
                    <a:pt x="122971" y="43729"/>
                  </a:cubicBezTo>
                  <a:cubicBezTo>
                    <a:pt x="142941" y="-10399"/>
                    <a:pt x="199171" y="-2254"/>
                    <a:pt x="255401" y="58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9" name="Oval 118"/>
            <p:cNvSpPr/>
            <p:nvPr/>
          </p:nvSpPr>
          <p:spPr>
            <a:xfrm rot="20297891">
              <a:off x="1633844" y="12253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20" name="Oval 119"/>
            <p:cNvSpPr/>
            <p:nvPr/>
          </p:nvSpPr>
          <p:spPr>
            <a:xfrm rot="20297891">
              <a:off x="1817531" y="109571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21" name="Oval 120"/>
            <p:cNvSpPr/>
            <p:nvPr/>
          </p:nvSpPr>
          <p:spPr>
            <a:xfrm rot="20297891">
              <a:off x="1970019" y="9501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22" name="Oval 121"/>
            <p:cNvSpPr/>
            <p:nvPr/>
          </p:nvSpPr>
          <p:spPr>
            <a:xfrm rot="20297891">
              <a:off x="1072914" y="11149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123" name="Group 122"/>
          <p:cNvGrpSpPr/>
          <p:nvPr/>
        </p:nvGrpSpPr>
        <p:grpSpPr>
          <a:xfrm rot="19770928">
            <a:off x="5686708" y="4714052"/>
            <a:ext cx="3568589" cy="1844369"/>
            <a:chOff x="983823" y="1384212"/>
            <a:chExt cx="1264340" cy="653455"/>
          </a:xfrm>
        </p:grpSpPr>
        <p:sp>
          <p:nvSpPr>
            <p:cNvPr id="124" name="Freeform 123"/>
            <p:cNvSpPr/>
            <p:nvPr/>
          </p:nvSpPr>
          <p:spPr>
            <a:xfrm>
              <a:off x="983823" y="1384212"/>
              <a:ext cx="107151" cy="321617"/>
            </a:xfrm>
            <a:custGeom>
              <a:avLst/>
              <a:gdLst>
                <a:gd name="connsiteX0" fmla="*/ 9405 w 107151"/>
                <a:gd name="connsiteY0" fmla="*/ 0 h 321617"/>
                <a:gd name="connsiteX1" fmla="*/ 9405 w 107151"/>
                <a:gd name="connsiteY1" fmla="*/ 233330 h 321617"/>
                <a:gd name="connsiteX2" fmla="*/ 107151 w 107151"/>
                <a:gd name="connsiteY2" fmla="*/ 321617 h 32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1" h="321617">
                  <a:moveTo>
                    <a:pt x="9405" y="0"/>
                  </a:moveTo>
                  <a:cubicBezTo>
                    <a:pt x="1259" y="89863"/>
                    <a:pt x="-6886" y="179727"/>
                    <a:pt x="9405" y="233330"/>
                  </a:cubicBezTo>
                  <a:cubicBezTo>
                    <a:pt x="25696" y="286933"/>
                    <a:pt x="66423" y="304275"/>
                    <a:pt x="107151" y="32161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1100433" y="1586723"/>
              <a:ext cx="234341" cy="185321"/>
            </a:xfrm>
            <a:custGeom>
              <a:avLst/>
              <a:gdLst>
                <a:gd name="connsiteX0" fmla="*/ 0 w 234341"/>
                <a:gd name="connsiteY0" fmla="*/ 115953 h 185321"/>
                <a:gd name="connsiteX1" fmla="*/ 85134 w 234341"/>
                <a:gd name="connsiteY1" fmla="*/ 5594 h 185321"/>
                <a:gd name="connsiteX2" fmla="*/ 233330 w 234341"/>
                <a:gd name="connsiteY2" fmla="*/ 33972 h 185321"/>
                <a:gd name="connsiteX3" fmla="*/ 138737 w 234341"/>
                <a:gd name="connsiteY3" fmla="*/ 185321 h 18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41" h="185321">
                  <a:moveTo>
                    <a:pt x="0" y="115953"/>
                  </a:moveTo>
                  <a:cubicBezTo>
                    <a:pt x="23123" y="67605"/>
                    <a:pt x="46246" y="19257"/>
                    <a:pt x="85134" y="5594"/>
                  </a:cubicBezTo>
                  <a:cubicBezTo>
                    <a:pt x="124022" y="-8070"/>
                    <a:pt x="224396" y="4018"/>
                    <a:pt x="233330" y="33972"/>
                  </a:cubicBezTo>
                  <a:cubicBezTo>
                    <a:pt x="242264" y="63926"/>
                    <a:pt x="190500" y="124623"/>
                    <a:pt x="138737" y="18532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226557" y="1778350"/>
              <a:ext cx="331076" cy="222687"/>
            </a:xfrm>
            <a:custGeom>
              <a:avLst/>
              <a:gdLst>
                <a:gd name="connsiteX0" fmla="*/ 0 w 331076"/>
                <a:gd name="connsiteY0" fmla="*/ 0 h 222687"/>
                <a:gd name="connsiteX1" fmla="*/ 56756 w 331076"/>
                <a:gd name="connsiteY1" fmla="*/ 157656 h 222687"/>
                <a:gd name="connsiteX2" fmla="*/ 245942 w 331076"/>
                <a:gd name="connsiteY2" fmla="*/ 220718 h 222687"/>
                <a:gd name="connsiteX3" fmla="*/ 331076 w 331076"/>
                <a:gd name="connsiteY3" fmla="*/ 91440 h 22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076" h="222687">
                  <a:moveTo>
                    <a:pt x="0" y="0"/>
                  </a:moveTo>
                  <a:cubicBezTo>
                    <a:pt x="7883" y="60435"/>
                    <a:pt x="15766" y="120870"/>
                    <a:pt x="56756" y="157656"/>
                  </a:cubicBezTo>
                  <a:cubicBezTo>
                    <a:pt x="97746" y="194442"/>
                    <a:pt x="200222" y="231754"/>
                    <a:pt x="245942" y="220718"/>
                  </a:cubicBezTo>
                  <a:cubicBezTo>
                    <a:pt x="291662" y="209682"/>
                    <a:pt x="311369" y="150561"/>
                    <a:pt x="331076" y="914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509527" y="1583131"/>
              <a:ext cx="249905" cy="289812"/>
            </a:xfrm>
            <a:custGeom>
              <a:avLst/>
              <a:gdLst>
                <a:gd name="connsiteX0" fmla="*/ 44953 w 249905"/>
                <a:gd name="connsiteY0" fmla="*/ 289812 h 289812"/>
                <a:gd name="connsiteX1" fmla="*/ 7116 w 249905"/>
                <a:gd name="connsiteY1" fmla="*/ 119545 h 289812"/>
                <a:gd name="connsiteX2" fmla="*/ 171077 w 249905"/>
                <a:gd name="connsiteY2" fmla="*/ 2880 h 289812"/>
                <a:gd name="connsiteX3" fmla="*/ 249905 w 249905"/>
                <a:gd name="connsiteY3" fmla="*/ 47023 h 28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05" h="289812">
                  <a:moveTo>
                    <a:pt x="44953" y="289812"/>
                  </a:moveTo>
                  <a:cubicBezTo>
                    <a:pt x="15524" y="228589"/>
                    <a:pt x="-13905" y="167367"/>
                    <a:pt x="7116" y="119545"/>
                  </a:cubicBezTo>
                  <a:cubicBezTo>
                    <a:pt x="28137" y="71723"/>
                    <a:pt x="130612" y="14967"/>
                    <a:pt x="171077" y="2880"/>
                  </a:cubicBezTo>
                  <a:cubicBezTo>
                    <a:pt x="211542" y="-9207"/>
                    <a:pt x="230723" y="18908"/>
                    <a:pt x="249905" y="4702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1756279" y="1627001"/>
              <a:ext cx="182880" cy="324770"/>
            </a:xfrm>
            <a:custGeom>
              <a:avLst/>
              <a:gdLst>
                <a:gd name="connsiteX0" fmla="*/ 0 w 182880"/>
                <a:gd name="connsiteY0" fmla="*/ 0 h 324770"/>
                <a:gd name="connsiteX1" fmla="*/ 25224 w 182880"/>
                <a:gd name="connsiteY1" fmla="*/ 195493 h 324770"/>
                <a:gd name="connsiteX2" fmla="*/ 151349 w 182880"/>
                <a:gd name="connsiteY2" fmla="*/ 261708 h 324770"/>
                <a:gd name="connsiteX3" fmla="*/ 182880 w 182880"/>
                <a:gd name="connsiteY3" fmla="*/ 324770 h 32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324770">
                  <a:moveTo>
                    <a:pt x="0" y="0"/>
                  </a:moveTo>
                  <a:cubicBezTo>
                    <a:pt x="-1" y="75937"/>
                    <a:pt x="-1" y="151875"/>
                    <a:pt x="25224" y="195493"/>
                  </a:cubicBezTo>
                  <a:cubicBezTo>
                    <a:pt x="50449" y="239111"/>
                    <a:pt x="125073" y="240162"/>
                    <a:pt x="151349" y="261708"/>
                  </a:cubicBezTo>
                  <a:cubicBezTo>
                    <a:pt x="177625" y="283254"/>
                    <a:pt x="180252" y="304012"/>
                    <a:pt x="182880" y="32477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1942312" y="1772044"/>
              <a:ext cx="230935" cy="265623"/>
            </a:xfrm>
            <a:custGeom>
              <a:avLst/>
              <a:gdLst>
                <a:gd name="connsiteX0" fmla="*/ 0 w 230935"/>
                <a:gd name="connsiteY0" fmla="*/ 192339 h 265623"/>
                <a:gd name="connsiteX1" fmla="*/ 122971 w 230935"/>
                <a:gd name="connsiteY1" fmla="*/ 261708 h 265623"/>
                <a:gd name="connsiteX2" fmla="*/ 223870 w 230935"/>
                <a:gd name="connsiteY2" fmla="*/ 88287 h 265623"/>
                <a:gd name="connsiteX3" fmla="*/ 214411 w 230935"/>
                <a:gd name="connsiteY3" fmla="*/ 0 h 26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35" h="265623">
                  <a:moveTo>
                    <a:pt x="0" y="192339"/>
                  </a:moveTo>
                  <a:cubicBezTo>
                    <a:pt x="42829" y="235694"/>
                    <a:pt x="85659" y="279050"/>
                    <a:pt x="122971" y="261708"/>
                  </a:cubicBezTo>
                  <a:cubicBezTo>
                    <a:pt x="160283" y="244366"/>
                    <a:pt x="208630" y="131905"/>
                    <a:pt x="223870" y="88287"/>
                  </a:cubicBezTo>
                  <a:cubicBezTo>
                    <a:pt x="239110" y="44669"/>
                    <a:pt x="226760" y="22334"/>
                    <a:pt x="214411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077836" y="1617377"/>
              <a:ext cx="170327" cy="145208"/>
            </a:xfrm>
            <a:custGeom>
              <a:avLst/>
              <a:gdLst>
                <a:gd name="connsiteX0" fmla="*/ 66274 w 170327"/>
                <a:gd name="connsiteY0" fmla="*/ 145208 h 145208"/>
                <a:gd name="connsiteX1" fmla="*/ 59 w 170327"/>
                <a:gd name="connsiteY1" fmla="*/ 69533 h 145208"/>
                <a:gd name="connsiteX2" fmla="*/ 56815 w 170327"/>
                <a:gd name="connsiteY2" fmla="*/ 3318 h 145208"/>
                <a:gd name="connsiteX3" fmla="*/ 170327 w 170327"/>
                <a:gd name="connsiteY3" fmla="*/ 15931 h 14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327" h="145208">
                  <a:moveTo>
                    <a:pt x="66274" y="145208"/>
                  </a:moveTo>
                  <a:cubicBezTo>
                    <a:pt x="33954" y="119194"/>
                    <a:pt x="1635" y="93181"/>
                    <a:pt x="59" y="69533"/>
                  </a:cubicBezTo>
                  <a:cubicBezTo>
                    <a:pt x="-1517" y="45885"/>
                    <a:pt x="28437" y="12252"/>
                    <a:pt x="56815" y="3318"/>
                  </a:cubicBezTo>
                  <a:cubicBezTo>
                    <a:pt x="85193" y="-5616"/>
                    <a:pt x="127760" y="5157"/>
                    <a:pt x="170327" y="15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6" name="Oval 135"/>
            <p:cNvSpPr/>
            <p:nvPr/>
          </p:nvSpPr>
          <p:spPr>
            <a:xfrm rot="20297891">
              <a:off x="1077118" y="16740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37" name="Oval 136"/>
            <p:cNvSpPr/>
            <p:nvPr/>
          </p:nvSpPr>
          <p:spPr>
            <a:xfrm rot="20297891">
              <a:off x="1212701" y="175604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42" name="Oval 141"/>
            <p:cNvSpPr/>
            <p:nvPr/>
          </p:nvSpPr>
          <p:spPr>
            <a:xfrm rot="20297891">
              <a:off x="1528013" y="18537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45" name="Oval 144"/>
            <p:cNvSpPr/>
            <p:nvPr/>
          </p:nvSpPr>
          <p:spPr>
            <a:xfrm rot="20297891">
              <a:off x="1729810" y="161100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46" name="Oval 145"/>
            <p:cNvSpPr/>
            <p:nvPr/>
          </p:nvSpPr>
          <p:spPr>
            <a:xfrm rot="20297891">
              <a:off x="1922150" y="193262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47" name="Oval 146"/>
            <p:cNvSpPr/>
            <p:nvPr/>
          </p:nvSpPr>
          <p:spPr>
            <a:xfrm rot="20297891">
              <a:off x="2120795" y="17465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</p:spTree>
    <p:extLst>
      <p:ext uri="{BB962C8B-B14F-4D97-AF65-F5344CB8AC3E}">
        <p14:creationId xmlns:p14="http://schemas.microsoft.com/office/powerpoint/2010/main" val="31831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25407" y="932692"/>
                <a:ext cx="11435183" cy="5284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Important: </a:t>
                </a:r>
                <a:r>
                  <a:rPr lang="nl-BE" sz="2500" dirty="0" err="1" smtClean="0"/>
                  <a:t>if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group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law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can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be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computed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efficiently</a:t>
                </a:r>
                <a:r>
                  <a:rPr lang="nl-BE" sz="2500" dirty="0" smtClean="0"/>
                  <a:t>, </a:t>
                </a:r>
                <a:r>
                  <a:rPr lang="nl-BE" sz="2500" dirty="0" err="1" smtClean="0"/>
                  <a:t>then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so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can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exponentiation</a:t>
                </a:r>
                <a:r>
                  <a:rPr lang="nl-BE" sz="2500" dirty="0"/>
                  <a:t>.</a:t>
                </a:r>
                <a:endParaRPr lang="nl-BE" sz="2500" dirty="0" smtClean="0"/>
              </a:p>
              <a:p>
                <a:endParaRPr lang="nl-BE" sz="2500" dirty="0"/>
              </a:p>
              <a:p>
                <a:r>
                  <a:rPr lang="nl-BE" sz="2500" dirty="0" smtClean="0"/>
                  <a:t>Toy </a:t>
                </a:r>
                <a:r>
                  <a:rPr lang="nl-BE" sz="2500" dirty="0" err="1" smtClean="0"/>
                  <a:t>example</a:t>
                </a:r>
                <a:r>
                  <a:rPr lang="nl-BE" sz="2500" dirty="0" smtClean="0"/>
                  <a:t>: we </a:t>
                </a:r>
                <a:r>
                  <a:rPr lang="nl-BE" sz="2500" dirty="0" err="1" smtClean="0"/>
                  <a:t>can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replace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15 </a:t>
                </a:r>
                <a:r>
                  <a:rPr lang="nl-BE" sz="2500" dirty="0" err="1" smtClean="0"/>
                  <a:t>multiplications</a:t>
                </a:r>
                <a:r>
                  <a:rPr lang="nl-BE" sz="2500" dirty="0" smtClean="0"/>
                  <a:t> in</a:t>
                </a:r>
              </a:p>
              <a:p>
                <a:endParaRPr lang="nl-BE" sz="2500" dirty="0"/>
              </a:p>
              <a:p>
                <a:r>
                  <a:rPr lang="nl-BE" sz="25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nl-BE" sz="2500" dirty="0" smtClean="0"/>
              </a:p>
              <a:p>
                <a:endParaRPr lang="nl-BE" sz="2500" dirty="0"/>
              </a:p>
              <a:p>
                <a:r>
                  <a:rPr lang="nl-BE" sz="2500" dirty="0" err="1" smtClean="0"/>
                  <a:t>by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</a:t>
                </a:r>
                <a:r>
                  <a:rPr lang="nl-BE" sz="2500" dirty="0" smtClean="0"/>
                  <a:t> 4 </a:t>
                </a:r>
                <a:r>
                  <a:rPr lang="nl-BE" sz="2500" dirty="0" err="1" smtClean="0"/>
                  <a:t>squarings</a:t>
                </a:r>
                <a:r>
                  <a:rPr lang="nl-BE" sz="2500" dirty="0" smtClean="0"/>
                  <a:t> in</a:t>
                </a:r>
              </a:p>
              <a:p>
                <a:endParaRPr lang="nl-BE" sz="2500" dirty="0" smtClean="0"/>
              </a:p>
              <a:p>
                <a:r>
                  <a:rPr lang="nl-BE" sz="2500" dirty="0" smtClean="0"/>
                  <a:t>	</a:t>
                </a:r>
              </a:p>
              <a:p>
                <a:endParaRPr lang="nl-BE" sz="2500" dirty="0"/>
              </a:p>
              <a:p>
                <a:r>
                  <a:rPr lang="nl-BE" sz="2500" dirty="0" smtClean="0"/>
                  <a:t>General </a:t>
                </a:r>
                <a:r>
                  <a:rPr lang="nl-BE" sz="2500" dirty="0" err="1" smtClean="0"/>
                  <a:t>method</a:t>
                </a:r>
                <a:r>
                  <a:rPr lang="nl-BE" sz="2500" dirty="0" smtClean="0"/>
                  <a:t>:</a:t>
                </a:r>
              </a:p>
              <a:p>
                <a:endParaRPr lang="nl-BE" sz="2500" dirty="0"/>
              </a:p>
              <a:p>
                <a:r>
                  <a:rPr lang="nl-BE" sz="2500" dirty="0" smtClean="0"/>
                  <a:t>	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=101100010…0101</m:t>
                    </m:r>
                  </m:oMath>
                </a14:m>
                <a:endParaRPr lang="nl-BE" sz="25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07" y="932692"/>
                <a:ext cx="11435183" cy="5284716"/>
              </a:xfrm>
              <a:prstGeom prst="rect">
                <a:avLst/>
              </a:prstGeom>
              <a:blipFill>
                <a:blip r:embed="rId2"/>
                <a:stretch>
                  <a:fillRect l="-853" t="-80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13509" y="261258"/>
            <a:ext cx="6470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 smtClean="0">
                <a:solidFill>
                  <a:schemeClr val="accent2">
                    <a:lumMod val="50000"/>
                  </a:schemeClr>
                </a:solidFill>
              </a:rPr>
              <a:t>Groups</a:t>
            </a:r>
            <a:endParaRPr lang="nl-BE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-368582" y="3819688"/>
                <a:ext cx="6035040" cy="84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nl-BE" sz="25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l-BE" sz="2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sup>
                          </m:sSup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nl-BE" sz="25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BE" sz="2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l-BE" sz="25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nl-BE" sz="25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nl-BE" sz="25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nl-BE" sz="25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nl-BE" sz="25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𝑔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nl-BE" sz="25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nl-BE" sz="25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nor/>
                                        </m:rPr>
                                        <a:rPr lang="nl-BE" sz="2500" dirty="0">
                                          <a:solidFill>
                                            <a:schemeClr val="tx1"/>
                                          </a:solidFill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l-BE" sz="25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l-BE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BE" sz="2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8582" y="3819688"/>
                <a:ext cx="6035040" cy="8486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Folded Corner 63"/>
          <p:cNvSpPr/>
          <p:nvPr/>
        </p:nvSpPr>
        <p:spPr>
          <a:xfrm>
            <a:off x="5147186" y="3256723"/>
            <a:ext cx="6282814" cy="3090440"/>
          </a:xfrm>
          <a:prstGeom prst="foldedCorner">
            <a:avLst>
              <a:gd name="adj" fmla="val 16111"/>
            </a:avLst>
          </a:prstGeom>
          <a:solidFill>
            <a:schemeClr val="accent2">
              <a:lumMod val="50000"/>
              <a:alpha val="2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414711" y="3573267"/>
                <a:ext cx="5676075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Exercise</a:t>
                </a:r>
                <a:r>
                  <a:rPr lang="nl-BE" sz="2500" dirty="0" smtClean="0"/>
                  <a:t>:</a:t>
                </a:r>
              </a:p>
              <a:p>
                <a:endParaRPr lang="nl-BE" sz="2500" dirty="0" smtClean="0"/>
              </a:p>
              <a:p>
                <a:r>
                  <a:rPr lang="nl-BE" sz="2500" dirty="0" err="1" smtClean="0"/>
                  <a:t>Verify</a:t>
                </a:r>
                <a:r>
                  <a:rPr lang="nl-BE" sz="2500" dirty="0" smtClean="0"/>
                  <a:t> </a:t>
                </a:r>
                <a:r>
                  <a:rPr lang="nl-BE" sz="2500" dirty="0" err="1"/>
                  <a:t>that</a:t>
                </a:r>
                <a:r>
                  <a:rPr lang="nl-BE" sz="2500" dirty="0"/>
                  <a:t> </a:t>
                </a:r>
                <a:r>
                  <a:rPr lang="nl-BE" sz="2500" dirty="0" err="1"/>
                  <a:t>this</a:t>
                </a:r>
                <a:r>
                  <a:rPr lang="nl-BE" sz="2500" dirty="0"/>
                  <a:t> </a:t>
                </a:r>
                <a:r>
                  <a:rPr lang="nl-BE" sz="2500" dirty="0" err="1"/>
                  <a:t>computes</a:t>
                </a:r>
                <a:r>
                  <a:rPr lang="nl-BE" sz="25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nl-BE" sz="2500" dirty="0"/>
                  <a:t> using </a:t>
                </a:r>
                <a14:m>
                  <m:oMath xmlns:m="http://schemas.openxmlformats.org/officeDocument/2006/math">
                    <m:r>
                      <a:rPr lang="nl-BE" sz="25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nl-BE" sz="25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BE" sz="25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  <m:r>
                      <a:rPr lang="nl-BE" sz="2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500" dirty="0"/>
                  <a:t> </a:t>
                </a:r>
                <a:r>
                  <a:rPr lang="nl-BE" sz="2500" dirty="0" smtClean="0"/>
                  <a:t>multiplications/</a:t>
                </a:r>
                <a:r>
                  <a:rPr lang="nl-BE" sz="2500" dirty="0" err="1" smtClean="0"/>
                  <a:t>squaring</a:t>
                </a:r>
                <a:r>
                  <a:rPr lang="nl-BE" sz="2500" dirty="0" smtClean="0"/>
                  <a:t>, </a:t>
                </a:r>
                <a:r>
                  <a:rPr lang="nl-BE" sz="2500" dirty="0"/>
                  <a:t>as </a:t>
                </a:r>
                <a:r>
                  <a:rPr lang="nl-BE" sz="2500" dirty="0" err="1"/>
                  <a:t>opposed</a:t>
                </a:r>
                <a:r>
                  <a:rPr lang="nl-BE" sz="2500" dirty="0"/>
                  <a:t> </a:t>
                </a:r>
                <a:r>
                  <a:rPr lang="nl-BE" sz="2500" dirty="0" err="1"/>
                  <a:t>to</a:t>
                </a:r>
                <a:r>
                  <a:rPr lang="nl-BE" sz="2500" dirty="0"/>
                  <a:t> </a:t>
                </a:r>
                <a14:m>
                  <m:oMath xmlns:m="http://schemas.openxmlformats.org/officeDocument/2006/math">
                    <m:r>
                      <a:rPr lang="nl-BE" sz="25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(|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500" dirty="0"/>
                  <a:t>.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711" y="3573267"/>
                <a:ext cx="5676075" cy="2000548"/>
              </a:xfrm>
              <a:prstGeom prst="rect">
                <a:avLst/>
              </a:prstGeom>
              <a:blipFill>
                <a:blip r:embed="rId4"/>
                <a:stretch>
                  <a:fillRect l="-1719" t="-2134" b="-731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0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reeform 187"/>
          <p:cNvSpPr/>
          <p:nvPr/>
        </p:nvSpPr>
        <p:spPr>
          <a:xfrm>
            <a:off x="2630178" y="3170155"/>
            <a:ext cx="681965" cy="585763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536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l-BE" sz="5363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0" name="TextBox 1079"/>
          <p:cNvSpPr txBox="1"/>
          <p:nvPr/>
        </p:nvSpPr>
        <p:spPr>
          <a:xfrm>
            <a:off x="1993446" y="633212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Alice</a:t>
            </a:r>
          </a:p>
        </p:txBody>
      </p:sp>
      <p:pic>
        <p:nvPicPr>
          <p:cNvPr id="1081" name="Picture 2" descr="Alice And Wonderland White 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59" y="868685"/>
            <a:ext cx="1699484" cy="23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4" descr="Bob Marley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05" y="4000269"/>
            <a:ext cx="1443123" cy="20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TextBox 191"/>
          <p:cNvSpPr txBox="1"/>
          <p:nvPr/>
        </p:nvSpPr>
        <p:spPr>
          <a:xfrm>
            <a:off x="1993446" y="5467598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Bob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3393640" y="1613485"/>
            <a:ext cx="3532408" cy="1960364"/>
            <a:chOff x="940522" y="667349"/>
            <a:chExt cx="1251521" cy="694551"/>
          </a:xfrm>
        </p:grpSpPr>
        <p:sp>
          <p:nvSpPr>
            <p:cNvPr id="1083" name="Freeform 1082"/>
            <p:cNvSpPr/>
            <p:nvPr/>
          </p:nvSpPr>
          <p:spPr>
            <a:xfrm rot="20297891">
              <a:off x="940522" y="1145201"/>
              <a:ext cx="262457" cy="213253"/>
            </a:xfrm>
            <a:custGeom>
              <a:avLst/>
              <a:gdLst>
                <a:gd name="connsiteX0" fmla="*/ 0 w 262457"/>
                <a:gd name="connsiteY0" fmla="*/ 182880 h 213253"/>
                <a:gd name="connsiteX1" fmla="*/ 252248 w 262457"/>
                <a:gd name="connsiteY1" fmla="*/ 198645 h 213253"/>
                <a:gd name="connsiteX2" fmla="*/ 189186 w 262457"/>
                <a:gd name="connsiteY2" fmla="*/ 0 h 21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457" h="213253">
                  <a:moveTo>
                    <a:pt x="0" y="182880"/>
                  </a:moveTo>
                  <a:cubicBezTo>
                    <a:pt x="110358" y="206002"/>
                    <a:pt x="220717" y="229125"/>
                    <a:pt x="252248" y="198645"/>
                  </a:cubicBezTo>
                  <a:cubicBezTo>
                    <a:pt x="283779" y="168165"/>
                    <a:pt x="236482" y="84082"/>
                    <a:pt x="18918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4" name="Freeform 1083"/>
            <p:cNvSpPr/>
            <p:nvPr/>
          </p:nvSpPr>
          <p:spPr>
            <a:xfrm rot="20297891">
              <a:off x="1082186" y="983038"/>
              <a:ext cx="233329" cy="197713"/>
            </a:xfrm>
            <a:custGeom>
              <a:avLst/>
              <a:gdLst>
                <a:gd name="connsiteX0" fmla="*/ 0 w 233329"/>
                <a:gd name="connsiteY0" fmla="*/ 109426 h 197713"/>
                <a:gd name="connsiteX1" fmla="*/ 94593 w 233329"/>
                <a:gd name="connsiteY1" fmla="*/ 2220 h 197713"/>
                <a:gd name="connsiteX2" fmla="*/ 233329 w 233329"/>
                <a:gd name="connsiteY2" fmla="*/ 197713 h 19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329" h="197713">
                  <a:moveTo>
                    <a:pt x="0" y="109426"/>
                  </a:moveTo>
                  <a:cubicBezTo>
                    <a:pt x="27852" y="48466"/>
                    <a:pt x="55705" y="-12494"/>
                    <a:pt x="94593" y="2220"/>
                  </a:cubicBezTo>
                  <a:cubicBezTo>
                    <a:pt x="133481" y="16934"/>
                    <a:pt x="183405" y="107323"/>
                    <a:pt x="233329" y="19771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5" name="Freeform 1084"/>
            <p:cNvSpPr/>
            <p:nvPr/>
          </p:nvSpPr>
          <p:spPr>
            <a:xfrm rot="20297891">
              <a:off x="1318278" y="895108"/>
              <a:ext cx="208104" cy="234625"/>
            </a:xfrm>
            <a:custGeom>
              <a:avLst/>
              <a:gdLst>
                <a:gd name="connsiteX0" fmla="*/ 0 w 208104"/>
                <a:gd name="connsiteY0" fmla="*/ 217000 h 234625"/>
                <a:gd name="connsiteX1" fmla="*/ 88287 w 208104"/>
                <a:gd name="connsiteY1" fmla="*/ 213846 h 234625"/>
                <a:gd name="connsiteX2" fmla="*/ 129277 w 208104"/>
                <a:gd name="connsiteY2" fmla="*/ 8895 h 234625"/>
                <a:gd name="connsiteX3" fmla="*/ 208104 w 208104"/>
                <a:gd name="connsiteY3" fmla="*/ 56191 h 23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04" h="234625">
                  <a:moveTo>
                    <a:pt x="0" y="217000"/>
                  </a:moveTo>
                  <a:cubicBezTo>
                    <a:pt x="33370" y="232765"/>
                    <a:pt x="66741" y="248530"/>
                    <a:pt x="88287" y="213846"/>
                  </a:cubicBezTo>
                  <a:cubicBezTo>
                    <a:pt x="109833" y="179162"/>
                    <a:pt x="109307" y="35171"/>
                    <a:pt x="129277" y="8895"/>
                  </a:cubicBezTo>
                  <a:cubicBezTo>
                    <a:pt x="149247" y="-17381"/>
                    <a:pt x="178675" y="19405"/>
                    <a:pt x="208104" y="561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6" name="Freeform 1085"/>
            <p:cNvSpPr/>
            <p:nvPr/>
          </p:nvSpPr>
          <p:spPr>
            <a:xfrm rot="20297891">
              <a:off x="1566098" y="892222"/>
              <a:ext cx="123029" cy="359454"/>
            </a:xfrm>
            <a:custGeom>
              <a:avLst/>
              <a:gdLst>
                <a:gd name="connsiteX0" fmla="*/ 0 w 123029"/>
                <a:gd name="connsiteY0" fmla="*/ 0 h 359454"/>
                <a:gd name="connsiteX1" fmla="*/ 122972 w 123029"/>
                <a:gd name="connsiteY1" fmla="*/ 198646 h 359454"/>
                <a:gd name="connsiteX2" fmla="*/ 12613 w 123029"/>
                <a:gd name="connsiteY2" fmla="*/ 359454 h 35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029" h="359454">
                  <a:moveTo>
                    <a:pt x="0" y="0"/>
                  </a:moveTo>
                  <a:cubicBezTo>
                    <a:pt x="60435" y="69368"/>
                    <a:pt x="120870" y="138737"/>
                    <a:pt x="122972" y="198646"/>
                  </a:cubicBezTo>
                  <a:cubicBezTo>
                    <a:pt x="125074" y="258555"/>
                    <a:pt x="68843" y="309004"/>
                    <a:pt x="12613" y="3594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00" name="Oval 199"/>
            <p:cNvSpPr/>
            <p:nvPr/>
          </p:nvSpPr>
          <p:spPr>
            <a:xfrm rot="20297891">
              <a:off x="1324883" y="11141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1" name="Oval 200"/>
            <p:cNvSpPr/>
            <p:nvPr/>
          </p:nvSpPr>
          <p:spPr>
            <a:xfrm rot="20297891">
              <a:off x="1488610" y="90309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087" name="Freeform 1086"/>
            <p:cNvSpPr/>
            <p:nvPr/>
          </p:nvSpPr>
          <p:spPr>
            <a:xfrm rot="20297891">
              <a:off x="1655704" y="1142487"/>
              <a:ext cx="228295" cy="219413"/>
            </a:xfrm>
            <a:custGeom>
              <a:avLst/>
              <a:gdLst>
                <a:gd name="connsiteX0" fmla="*/ 15505 w 228295"/>
                <a:gd name="connsiteY0" fmla="*/ 81981 h 219413"/>
                <a:gd name="connsiteX1" fmla="*/ 18658 w 228295"/>
                <a:gd name="connsiteY1" fmla="*/ 195493 h 219413"/>
                <a:gd name="connsiteX2" fmla="*/ 201538 w 228295"/>
                <a:gd name="connsiteY2" fmla="*/ 201799 h 219413"/>
                <a:gd name="connsiteX3" fmla="*/ 223609 w 228295"/>
                <a:gd name="connsiteY3" fmla="*/ 0 h 21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295" h="219413">
                  <a:moveTo>
                    <a:pt x="15505" y="81981"/>
                  </a:moveTo>
                  <a:cubicBezTo>
                    <a:pt x="1579" y="128752"/>
                    <a:pt x="-12347" y="175523"/>
                    <a:pt x="18658" y="195493"/>
                  </a:cubicBezTo>
                  <a:cubicBezTo>
                    <a:pt x="49663" y="215463"/>
                    <a:pt x="167380" y="234381"/>
                    <a:pt x="201538" y="201799"/>
                  </a:cubicBezTo>
                  <a:cubicBezTo>
                    <a:pt x="235696" y="169217"/>
                    <a:pt x="229652" y="84608"/>
                    <a:pt x="22360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8" name="Freeform 127"/>
            <p:cNvSpPr/>
            <p:nvPr/>
          </p:nvSpPr>
          <p:spPr>
            <a:xfrm rot="20297891">
              <a:off x="1804582" y="955581"/>
              <a:ext cx="182880" cy="123608"/>
            </a:xfrm>
            <a:custGeom>
              <a:avLst/>
              <a:gdLst>
                <a:gd name="connsiteX0" fmla="*/ 0 w 182880"/>
                <a:gd name="connsiteY0" fmla="*/ 123608 h 123608"/>
                <a:gd name="connsiteX1" fmla="*/ 66216 w 182880"/>
                <a:gd name="connsiteY1" fmla="*/ 3790 h 123608"/>
                <a:gd name="connsiteX2" fmla="*/ 182880 w 182880"/>
                <a:gd name="connsiteY2" fmla="*/ 41627 h 12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" h="123608">
                  <a:moveTo>
                    <a:pt x="0" y="123608"/>
                  </a:moveTo>
                  <a:cubicBezTo>
                    <a:pt x="17868" y="70530"/>
                    <a:pt x="35736" y="17453"/>
                    <a:pt x="66216" y="3790"/>
                  </a:cubicBezTo>
                  <a:cubicBezTo>
                    <a:pt x="96696" y="-9873"/>
                    <a:pt x="139788" y="15877"/>
                    <a:pt x="182880" y="4162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9" name="Freeform 128"/>
            <p:cNvSpPr/>
            <p:nvPr/>
          </p:nvSpPr>
          <p:spPr>
            <a:xfrm rot="20297891">
              <a:off x="1936642" y="667349"/>
              <a:ext cx="255401" cy="343616"/>
            </a:xfrm>
            <a:custGeom>
              <a:avLst/>
              <a:gdLst>
                <a:gd name="connsiteX0" fmla="*/ 0 w 255401"/>
                <a:gd name="connsiteY0" fmla="*/ 267599 h 343616"/>
                <a:gd name="connsiteX1" fmla="*/ 135583 w 255401"/>
                <a:gd name="connsiteY1" fmla="*/ 330661 h 343616"/>
                <a:gd name="connsiteX2" fmla="*/ 122971 w 255401"/>
                <a:gd name="connsiteY2" fmla="*/ 43729 h 343616"/>
                <a:gd name="connsiteX3" fmla="*/ 255401 w 255401"/>
                <a:gd name="connsiteY3" fmla="*/ 5891 h 34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01" h="343616">
                  <a:moveTo>
                    <a:pt x="0" y="267599"/>
                  </a:moveTo>
                  <a:cubicBezTo>
                    <a:pt x="57544" y="317786"/>
                    <a:pt x="115088" y="367973"/>
                    <a:pt x="135583" y="330661"/>
                  </a:cubicBezTo>
                  <a:cubicBezTo>
                    <a:pt x="156078" y="293349"/>
                    <a:pt x="103001" y="97857"/>
                    <a:pt x="122971" y="43729"/>
                  </a:cubicBezTo>
                  <a:cubicBezTo>
                    <a:pt x="142941" y="-10399"/>
                    <a:pt x="199171" y="-2254"/>
                    <a:pt x="255401" y="58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07" name="Oval 206"/>
            <p:cNvSpPr/>
            <p:nvPr/>
          </p:nvSpPr>
          <p:spPr>
            <a:xfrm rot="20297891">
              <a:off x="1633844" y="12253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8" name="Oval 207"/>
            <p:cNvSpPr/>
            <p:nvPr/>
          </p:nvSpPr>
          <p:spPr>
            <a:xfrm rot="20297891">
              <a:off x="1817531" y="109571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9" name="Oval 208"/>
            <p:cNvSpPr/>
            <p:nvPr/>
          </p:nvSpPr>
          <p:spPr>
            <a:xfrm rot="20297891">
              <a:off x="1970019" y="9501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0" name="Oval 219"/>
            <p:cNvSpPr/>
            <p:nvPr/>
          </p:nvSpPr>
          <p:spPr>
            <a:xfrm rot="20297891">
              <a:off x="1072914" y="11149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515833" y="3636809"/>
            <a:ext cx="3568589" cy="1844369"/>
            <a:chOff x="983823" y="1384212"/>
            <a:chExt cx="1264340" cy="653455"/>
          </a:xfrm>
        </p:grpSpPr>
        <p:sp>
          <p:nvSpPr>
            <p:cNvPr id="131" name="Freeform 130"/>
            <p:cNvSpPr/>
            <p:nvPr/>
          </p:nvSpPr>
          <p:spPr>
            <a:xfrm>
              <a:off x="983823" y="1384212"/>
              <a:ext cx="107151" cy="321617"/>
            </a:xfrm>
            <a:custGeom>
              <a:avLst/>
              <a:gdLst>
                <a:gd name="connsiteX0" fmla="*/ 9405 w 107151"/>
                <a:gd name="connsiteY0" fmla="*/ 0 h 321617"/>
                <a:gd name="connsiteX1" fmla="*/ 9405 w 107151"/>
                <a:gd name="connsiteY1" fmla="*/ 233330 h 321617"/>
                <a:gd name="connsiteX2" fmla="*/ 107151 w 107151"/>
                <a:gd name="connsiteY2" fmla="*/ 321617 h 32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1" h="321617">
                  <a:moveTo>
                    <a:pt x="9405" y="0"/>
                  </a:moveTo>
                  <a:cubicBezTo>
                    <a:pt x="1259" y="89863"/>
                    <a:pt x="-6886" y="179727"/>
                    <a:pt x="9405" y="233330"/>
                  </a:cubicBezTo>
                  <a:cubicBezTo>
                    <a:pt x="25696" y="286933"/>
                    <a:pt x="66423" y="304275"/>
                    <a:pt x="107151" y="32161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1100433" y="1586723"/>
              <a:ext cx="234341" cy="185321"/>
            </a:xfrm>
            <a:custGeom>
              <a:avLst/>
              <a:gdLst>
                <a:gd name="connsiteX0" fmla="*/ 0 w 234341"/>
                <a:gd name="connsiteY0" fmla="*/ 115953 h 185321"/>
                <a:gd name="connsiteX1" fmla="*/ 85134 w 234341"/>
                <a:gd name="connsiteY1" fmla="*/ 5594 h 185321"/>
                <a:gd name="connsiteX2" fmla="*/ 233330 w 234341"/>
                <a:gd name="connsiteY2" fmla="*/ 33972 h 185321"/>
                <a:gd name="connsiteX3" fmla="*/ 138737 w 234341"/>
                <a:gd name="connsiteY3" fmla="*/ 185321 h 18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41" h="185321">
                  <a:moveTo>
                    <a:pt x="0" y="115953"/>
                  </a:moveTo>
                  <a:cubicBezTo>
                    <a:pt x="23123" y="67605"/>
                    <a:pt x="46246" y="19257"/>
                    <a:pt x="85134" y="5594"/>
                  </a:cubicBezTo>
                  <a:cubicBezTo>
                    <a:pt x="124022" y="-8070"/>
                    <a:pt x="224396" y="4018"/>
                    <a:pt x="233330" y="33972"/>
                  </a:cubicBezTo>
                  <a:cubicBezTo>
                    <a:pt x="242264" y="63926"/>
                    <a:pt x="190500" y="124623"/>
                    <a:pt x="138737" y="18532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1226557" y="1778350"/>
              <a:ext cx="331076" cy="222687"/>
            </a:xfrm>
            <a:custGeom>
              <a:avLst/>
              <a:gdLst>
                <a:gd name="connsiteX0" fmla="*/ 0 w 331076"/>
                <a:gd name="connsiteY0" fmla="*/ 0 h 222687"/>
                <a:gd name="connsiteX1" fmla="*/ 56756 w 331076"/>
                <a:gd name="connsiteY1" fmla="*/ 157656 h 222687"/>
                <a:gd name="connsiteX2" fmla="*/ 245942 w 331076"/>
                <a:gd name="connsiteY2" fmla="*/ 220718 h 222687"/>
                <a:gd name="connsiteX3" fmla="*/ 331076 w 331076"/>
                <a:gd name="connsiteY3" fmla="*/ 91440 h 22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076" h="222687">
                  <a:moveTo>
                    <a:pt x="0" y="0"/>
                  </a:moveTo>
                  <a:cubicBezTo>
                    <a:pt x="7883" y="60435"/>
                    <a:pt x="15766" y="120870"/>
                    <a:pt x="56756" y="157656"/>
                  </a:cubicBezTo>
                  <a:cubicBezTo>
                    <a:pt x="97746" y="194442"/>
                    <a:pt x="200222" y="231754"/>
                    <a:pt x="245942" y="220718"/>
                  </a:cubicBezTo>
                  <a:cubicBezTo>
                    <a:pt x="291662" y="209682"/>
                    <a:pt x="311369" y="150561"/>
                    <a:pt x="331076" y="914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509527" y="1583131"/>
              <a:ext cx="249905" cy="289812"/>
            </a:xfrm>
            <a:custGeom>
              <a:avLst/>
              <a:gdLst>
                <a:gd name="connsiteX0" fmla="*/ 44953 w 249905"/>
                <a:gd name="connsiteY0" fmla="*/ 289812 h 289812"/>
                <a:gd name="connsiteX1" fmla="*/ 7116 w 249905"/>
                <a:gd name="connsiteY1" fmla="*/ 119545 h 289812"/>
                <a:gd name="connsiteX2" fmla="*/ 171077 w 249905"/>
                <a:gd name="connsiteY2" fmla="*/ 2880 h 289812"/>
                <a:gd name="connsiteX3" fmla="*/ 249905 w 249905"/>
                <a:gd name="connsiteY3" fmla="*/ 47023 h 28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05" h="289812">
                  <a:moveTo>
                    <a:pt x="44953" y="289812"/>
                  </a:moveTo>
                  <a:cubicBezTo>
                    <a:pt x="15524" y="228589"/>
                    <a:pt x="-13905" y="167367"/>
                    <a:pt x="7116" y="119545"/>
                  </a:cubicBezTo>
                  <a:cubicBezTo>
                    <a:pt x="28137" y="71723"/>
                    <a:pt x="130612" y="14967"/>
                    <a:pt x="171077" y="2880"/>
                  </a:cubicBezTo>
                  <a:cubicBezTo>
                    <a:pt x="211542" y="-9207"/>
                    <a:pt x="230723" y="18908"/>
                    <a:pt x="249905" y="4702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756279" y="1627001"/>
              <a:ext cx="182880" cy="324770"/>
            </a:xfrm>
            <a:custGeom>
              <a:avLst/>
              <a:gdLst>
                <a:gd name="connsiteX0" fmla="*/ 0 w 182880"/>
                <a:gd name="connsiteY0" fmla="*/ 0 h 324770"/>
                <a:gd name="connsiteX1" fmla="*/ 25224 w 182880"/>
                <a:gd name="connsiteY1" fmla="*/ 195493 h 324770"/>
                <a:gd name="connsiteX2" fmla="*/ 151349 w 182880"/>
                <a:gd name="connsiteY2" fmla="*/ 261708 h 324770"/>
                <a:gd name="connsiteX3" fmla="*/ 182880 w 182880"/>
                <a:gd name="connsiteY3" fmla="*/ 324770 h 32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324770">
                  <a:moveTo>
                    <a:pt x="0" y="0"/>
                  </a:moveTo>
                  <a:cubicBezTo>
                    <a:pt x="-1" y="75937"/>
                    <a:pt x="-1" y="151875"/>
                    <a:pt x="25224" y="195493"/>
                  </a:cubicBezTo>
                  <a:cubicBezTo>
                    <a:pt x="50449" y="239111"/>
                    <a:pt x="125073" y="240162"/>
                    <a:pt x="151349" y="261708"/>
                  </a:cubicBezTo>
                  <a:cubicBezTo>
                    <a:pt x="177625" y="283254"/>
                    <a:pt x="180252" y="304012"/>
                    <a:pt x="182880" y="32477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1942312" y="1772044"/>
              <a:ext cx="230935" cy="265623"/>
            </a:xfrm>
            <a:custGeom>
              <a:avLst/>
              <a:gdLst>
                <a:gd name="connsiteX0" fmla="*/ 0 w 230935"/>
                <a:gd name="connsiteY0" fmla="*/ 192339 h 265623"/>
                <a:gd name="connsiteX1" fmla="*/ 122971 w 230935"/>
                <a:gd name="connsiteY1" fmla="*/ 261708 h 265623"/>
                <a:gd name="connsiteX2" fmla="*/ 223870 w 230935"/>
                <a:gd name="connsiteY2" fmla="*/ 88287 h 265623"/>
                <a:gd name="connsiteX3" fmla="*/ 214411 w 230935"/>
                <a:gd name="connsiteY3" fmla="*/ 0 h 26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35" h="265623">
                  <a:moveTo>
                    <a:pt x="0" y="192339"/>
                  </a:moveTo>
                  <a:cubicBezTo>
                    <a:pt x="42829" y="235694"/>
                    <a:pt x="85659" y="279050"/>
                    <a:pt x="122971" y="261708"/>
                  </a:cubicBezTo>
                  <a:cubicBezTo>
                    <a:pt x="160283" y="244366"/>
                    <a:pt x="208630" y="131905"/>
                    <a:pt x="223870" y="88287"/>
                  </a:cubicBezTo>
                  <a:cubicBezTo>
                    <a:pt x="239110" y="44669"/>
                    <a:pt x="226760" y="22334"/>
                    <a:pt x="214411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2077836" y="1617377"/>
              <a:ext cx="170327" cy="145208"/>
            </a:xfrm>
            <a:custGeom>
              <a:avLst/>
              <a:gdLst>
                <a:gd name="connsiteX0" fmla="*/ 66274 w 170327"/>
                <a:gd name="connsiteY0" fmla="*/ 145208 h 145208"/>
                <a:gd name="connsiteX1" fmla="*/ 59 w 170327"/>
                <a:gd name="connsiteY1" fmla="*/ 69533 h 145208"/>
                <a:gd name="connsiteX2" fmla="*/ 56815 w 170327"/>
                <a:gd name="connsiteY2" fmla="*/ 3318 h 145208"/>
                <a:gd name="connsiteX3" fmla="*/ 170327 w 170327"/>
                <a:gd name="connsiteY3" fmla="*/ 15931 h 14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327" h="145208">
                  <a:moveTo>
                    <a:pt x="66274" y="145208"/>
                  </a:moveTo>
                  <a:cubicBezTo>
                    <a:pt x="33954" y="119194"/>
                    <a:pt x="1635" y="93181"/>
                    <a:pt x="59" y="69533"/>
                  </a:cubicBezTo>
                  <a:cubicBezTo>
                    <a:pt x="-1517" y="45885"/>
                    <a:pt x="28437" y="12252"/>
                    <a:pt x="56815" y="3318"/>
                  </a:cubicBezTo>
                  <a:cubicBezTo>
                    <a:pt x="85193" y="-5616"/>
                    <a:pt x="127760" y="5157"/>
                    <a:pt x="170327" y="15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22" name="Oval 221"/>
            <p:cNvSpPr/>
            <p:nvPr/>
          </p:nvSpPr>
          <p:spPr>
            <a:xfrm rot="20297891">
              <a:off x="1077118" y="16740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3" name="Oval 222"/>
            <p:cNvSpPr/>
            <p:nvPr/>
          </p:nvSpPr>
          <p:spPr>
            <a:xfrm rot="20297891">
              <a:off x="1212701" y="175604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4" name="Oval 223"/>
            <p:cNvSpPr/>
            <p:nvPr/>
          </p:nvSpPr>
          <p:spPr>
            <a:xfrm rot="20297891">
              <a:off x="1528013" y="18537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5" name="Oval 224"/>
            <p:cNvSpPr/>
            <p:nvPr/>
          </p:nvSpPr>
          <p:spPr>
            <a:xfrm rot="20297891">
              <a:off x="1729810" y="161100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6" name="Oval 225"/>
            <p:cNvSpPr/>
            <p:nvPr/>
          </p:nvSpPr>
          <p:spPr>
            <a:xfrm rot="20297891">
              <a:off x="1922150" y="193262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7" name="Oval 226"/>
            <p:cNvSpPr/>
            <p:nvPr/>
          </p:nvSpPr>
          <p:spPr>
            <a:xfrm rot="20297891">
              <a:off x="2120795" y="17465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sp>
        <p:nvSpPr>
          <p:cNvPr id="190" name="Oval 189"/>
          <p:cNvSpPr/>
          <p:nvPr/>
        </p:nvSpPr>
        <p:spPr>
          <a:xfrm>
            <a:off x="3356787" y="3444073"/>
            <a:ext cx="301101" cy="30110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grpSp>
        <p:nvGrpSpPr>
          <p:cNvPr id="89" name="Group 88"/>
          <p:cNvGrpSpPr/>
          <p:nvPr/>
        </p:nvGrpSpPr>
        <p:grpSpPr>
          <a:xfrm>
            <a:off x="6723180" y="4150786"/>
            <a:ext cx="916559" cy="1417151"/>
            <a:chOff x="2299563" y="1566317"/>
            <a:chExt cx="324734" cy="502093"/>
          </a:xfrm>
        </p:grpSpPr>
        <p:sp>
          <p:nvSpPr>
            <p:cNvPr id="90" name="Oval 89"/>
            <p:cNvSpPr/>
            <p:nvPr/>
          </p:nvSpPr>
          <p:spPr>
            <a:xfrm rot="20297891">
              <a:off x="2332492" y="1566317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382679" y="1643609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 92"/>
          <p:cNvGrpSpPr/>
          <p:nvPr/>
        </p:nvGrpSpPr>
        <p:grpSpPr>
          <a:xfrm>
            <a:off x="6163152" y="-10285"/>
            <a:ext cx="1030511" cy="1718129"/>
            <a:chOff x="2101141" y="92060"/>
            <a:chExt cx="365107" cy="608729"/>
          </a:xfrm>
        </p:grpSpPr>
        <p:sp>
          <p:nvSpPr>
            <p:cNvPr id="94" name="Freeform 93"/>
            <p:cNvSpPr/>
            <p:nvPr/>
          </p:nvSpPr>
          <p:spPr>
            <a:xfrm>
              <a:off x="2101141" y="407320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/>
            <p:cNvSpPr/>
            <p:nvPr/>
          </p:nvSpPr>
          <p:spPr>
            <a:xfrm rot="20297891">
              <a:off x="2205317" y="594109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412398" y="2887082"/>
            <a:ext cx="1030511" cy="1718129"/>
            <a:chOff x="2101141" y="92060"/>
            <a:chExt cx="365107" cy="608729"/>
          </a:xfrm>
        </p:grpSpPr>
        <p:sp>
          <p:nvSpPr>
            <p:cNvPr id="56" name="Freeform 55"/>
            <p:cNvSpPr/>
            <p:nvPr/>
          </p:nvSpPr>
          <p:spPr>
            <a:xfrm>
              <a:off x="2101141" y="407320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Oval 57"/>
            <p:cNvSpPr/>
            <p:nvPr/>
          </p:nvSpPr>
          <p:spPr>
            <a:xfrm rot="20297891">
              <a:off x="2205317" y="594109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129825" y="1323177"/>
            <a:ext cx="916559" cy="1417151"/>
            <a:chOff x="2299563" y="1566317"/>
            <a:chExt cx="324734" cy="502093"/>
          </a:xfrm>
        </p:grpSpPr>
        <p:sp>
          <p:nvSpPr>
            <p:cNvPr id="60" name="Oval 59"/>
            <p:cNvSpPr/>
            <p:nvPr/>
          </p:nvSpPr>
          <p:spPr>
            <a:xfrm rot="20297891">
              <a:off x="2332492" y="1566317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382679" y="1643609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/>
          <p:cNvGrpSpPr/>
          <p:nvPr/>
        </p:nvGrpSpPr>
        <p:grpSpPr>
          <a:xfrm rot="3146694">
            <a:off x="6349788" y="237686"/>
            <a:ext cx="3532408" cy="1960364"/>
            <a:chOff x="940522" y="667349"/>
            <a:chExt cx="1251521" cy="694551"/>
          </a:xfrm>
        </p:grpSpPr>
        <p:sp>
          <p:nvSpPr>
            <p:cNvPr id="110" name="Freeform 109"/>
            <p:cNvSpPr/>
            <p:nvPr/>
          </p:nvSpPr>
          <p:spPr>
            <a:xfrm rot="20297891">
              <a:off x="940522" y="1145201"/>
              <a:ext cx="262457" cy="213253"/>
            </a:xfrm>
            <a:custGeom>
              <a:avLst/>
              <a:gdLst>
                <a:gd name="connsiteX0" fmla="*/ 0 w 262457"/>
                <a:gd name="connsiteY0" fmla="*/ 182880 h 213253"/>
                <a:gd name="connsiteX1" fmla="*/ 252248 w 262457"/>
                <a:gd name="connsiteY1" fmla="*/ 198645 h 213253"/>
                <a:gd name="connsiteX2" fmla="*/ 189186 w 262457"/>
                <a:gd name="connsiteY2" fmla="*/ 0 h 21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457" h="213253">
                  <a:moveTo>
                    <a:pt x="0" y="182880"/>
                  </a:moveTo>
                  <a:cubicBezTo>
                    <a:pt x="110358" y="206002"/>
                    <a:pt x="220717" y="229125"/>
                    <a:pt x="252248" y="198645"/>
                  </a:cubicBezTo>
                  <a:cubicBezTo>
                    <a:pt x="283779" y="168165"/>
                    <a:pt x="236482" y="84082"/>
                    <a:pt x="18918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1" name="Freeform 110"/>
            <p:cNvSpPr/>
            <p:nvPr/>
          </p:nvSpPr>
          <p:spPr>
            <a:xfrm rot="20297891">
              <a:off x="1082186" y="983038"/>
              <a:ext cx="233329" cy="197713"/>
            </a:xfrm>
            <a:custGeom>
              <a:avLst/>
              <a:gdLst>
                <a:gd name="connsiteX0" fmla="*/ 0 w 233329"/>
                <a:gd name="connsiteY0" fmla="*/ 109426 h 197713"/>
                <a:gd name="connsiteX1" fmla="*/ 94593 w 233329"/>
                <a:gd name="connsiteY1" fmla="*/ 2220 h 197713"/>
                <a:gd name="connsiteX2" fmla="*/ 233329 w 233329"/>
                <a:gd name="connsiteY2" fmla="*/ 197713 h 19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329" h="197713">
                  <a:moveTo>
                    <a:pt x="0" y="109426"/>
                  </a:moveTo>
                  <a:cubicBezTo>
                    <a:pt x="27852" y="48466"/>
                    <a:pt x="55705" y="-12494"/>
                    <a:pt x="94593" y="2220"/>
                  </a:cubicBezTo>
                  <a:cubicBezTo>
                    <a:pt x="133481" y="16934"/>
                    <a:pt x="183405" y="107323"/>
                    <a:pt x="233329" y="19771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2" name="Freeform 111"/>
            <p:cNvSpPr/>
            <p:nvPr/>
          </p:nvSpPr>
          <p:spPr>
            <a:xfrm rot="20297891">
              <a:off x="1318278" y="895108"/>
              <a:ext cx="208104" cy="234625"/>
            </a:xfrm>
            <a:custGeom>
              <a:avLst/>
              <a:gdLst>
                <a:gd name="connsiteX0" fmla="*/ 0 w 208104"/>
                <a:gd name="connsiteY0" fmla="*/ 217000 h 234625"/>
                <a:gd name="connsiteX1" fmla="*/ 88287 w 208104"/>
                <a:gd name="connsiteY1" fmla="*/ 213846 h 234625"/>
                <a:gd name="connsiteX2" fmla="*/ 129277 w 208104"/>
                <a:gd name="connsiteY2" fmla="*/ 8895 h 234625"/>
                <a:gd name="connsiteX3" fmla="*/ 208104 w 208104"/>
                <a:gd name="connsiteY3" fmla="*/ 56191 h 23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04" h="234625">
                  <a:moveTo>
                    <a:pt x="0" y="217000"/>
                  </a:moveTo>
                  <a:cubicBezTo>
                    <a:pt x="33370" y="232765"/>
                    <a:pt x="66741" y="248530"/>
                    <a:pt x="88287" y="213846"/>
                  </a:cubicBezTo>
                  <a:cubicBezTo>
                    <a:pt x="109833" y="179162"/>
                    <a:pt x="109307" y="35171"/>
                    <a:pt x="129277" y="8895"/>
                  </a:cubicBezTo>
                  <a:cubicBezTo>
                    <a:pt x="149247" y="-17381"/>
                    <a:pt x="178675" y="19405"/>
                    <a:pt x="208104" y="561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3" name="Freeform 112"/>
            <p:cNvSpPr/>
            <p:nvPr/>
          </p:nvSpPr>
          <p:spPr>
            <a:xfrm rot="20297891">
              <a:off x="1566098" y="892222"/>
              <a:ext cx="123029" cy="359454"/>
            </a:xfrm>
            <a:custGeom>
              <a:avLst/>
              <a:gdLst>
                <a:gd name="connsiteX0" fmla="*/ 0 w 123029"/>
                <a:gd name="connsiteY0" fmla="*/ 0 h 359454"/>
                <a:gd name="connsiteX1" fmla="*/ 122972 w 123029"/>
                <a:gd name="connsiteY1" fmla="*/ 198646 h 359454"/>
                <a:gd name="connsiteX2" fmla="*/ 12613 w 123029"/>
                <a:gd name="connsiteY2" fmla="*/ 359454 h 35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029" h="359454">
                  <a:moveTo>
                    <a:pt x="0" y="0"/>
                  </a:moveTo>
                  <a:cubicBezTo>
                    <a:pt x="60435" y="69368"/>
                    <a:pt x="120870" y="138737"/>
                    <a:pt x="122972" y="198646"/>
                  </a:cubicBezTo>
                  <a:cubicBezTo>
                    <a:pt x="125074" y="258555"/>
                    <a:pt x="68843" y="309004"/>
                    <a:pt x="12613" y="3594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4" name="Oval 113"/>
            <p:cNvSpPr/>
            <p:nvPr/>
          </p:nvSpPr>
          <p:spPr>
            <a:xfrm rot="20297891">
              <a:off x="1324883" y="11141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15" name="Oval 114"/>
            <p:cNvSpPr/>
            <p:nvPr/>
          </p:nvSpPr>
          <p:spPr>
            <a:xfrm rot="20297891">
              <a:off x="1488610" y="90309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16" name="Freeform 115"/>
            <p:cNvSpPr/>
            <p:nvPr/>
          </p:nvSpPr>
          <p:spPr>
            <a:xfrm rot="20297891">
              <a:off x="1655704" y="1142487"/>
              <a:ext cx="228295" cy="219413"/>
            </a:xfrm>
            <a:custGeom>
              <a:avLst/>
              <a:gdLst>
                <a:gd name="connsiteX0" fmla="*/ 15505 w 228295"/>
                <a:gd name="connsiteY0" fmla="*/ 81981 h 219413"/>
                <a:gd name="connsiteX1" fmla="*/ 18658 w 228295"/>
                <a:gd name="connsiteY1" fmla="*/ 195493 h 219413"/>
                <a:gd name="connsiteX2" fmla="*/ 201538 w 228295"/>
                <a:gd name="connsiteY2" fmla="*/ 201799 h 219413"/>
                <a:gd name="connsiteX3" fmla="*/ 223609 w 228295"/>
                <a:gd name="connsiteY3" fmla="*/ 0 h 21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295" h="219413">
                  <a:moveTo>
                    <a:pt x="15505" y="81981"/>
                  </a:moveTo>
                  <a:cubicBezTo>
                    <a:pt x="1579" y="128752"/>
                    <a:pt x="-12347" y="175523"/>
                    <a:pt x="18658" y="195493"/>
                  </a:cubicBezTo>
                  <a:cubicBezTo>
                    <a:pt x="49663" y="215463"/>
                    <a:pt x="167380" y="234381"/>
                    <a:pt x="201538" y="201799"/>
                  </a:cubicBezTo>
                  <a:cubicBezTo>
                    <a:pt x="235696" y="169217"/>
                    <a:pt x="229652" y="84608"/>
                    <a:pt x="22360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7" name="Freeform 116"/>
            <p:cNvSpPr/>
            <p:nvPr/>
          </p:nvSpPr>
          <p:spPr>
            <a:xfrm rot="20297891">
              <a:off x="1804582" y="955581"/>
              <a:ext cx="182880" cy="123608"/>
            </a:xfrm>
            <a:custGeom>
              <a:avLst/>
              <a:gdLst>
                <a:gd name="connsiteX0" fmla="*/ 0 w 182880"/>
                <a:gd name="connsiteY0" fmla="*/ 123608 h 123608"/>
                <a:gd name="connsiteX1" fmla="*/ 66216 w 182880"/>
                <a:gd name="connsiteY1" fmla="*/ 3790 h 123608"/>
                <a:gd name="connsiteX2" fmla="*/ 182880 w 182880"/>
                <a:gd name="connsiteY2" fmla="*/ 41627 h 12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" h="123608">
                  <a:moveTo>
                    <a:pt x="0" y="123608"/>
                  </a:moveTo>
                  <a:cubicBezTo>
                    <a:pt x="17868" y="70530"/>
                    <a:pt x="35736" y="17453"/>
                    <a:pt x="66216" y="3790"/>
                  </a:cubicBezTo>
                  <a:cubicBezTo>
                    <a:pt x="96696" y="-9873"/>
                    <a:pt x="139788" y="15877"/>
                    <a:pt x="182880" y="4162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8" name="Freeform 117"/>
            <p:cNvSpPr/>
            <p:nvPr/>
          </p:nvSpPr>
          <p:spPr>
            <a:xfrm rot="20297891">
              <a:off x="1936642" y="667349"/>
              <a:ext cx="255401" cy="343616"/>
            </a:xfrm>
            <a:custGeom>
              <a:avLst/>
              <a:gdLst>
                <a:gd name="connsiteX0" fmla="*/ 0 w 255401"/>
                <a:gd name="connsiteY0" fmla="*/ 267599 h 343616"/>
                <a:gd name="connsiteX1" fmla="*/ 135583 w 255401"/>
                <a:gd name="connsiteY1" fmla="*/ 330661 h 343616"/>
                <a:gd name="connsiteX2" fmla="*/ 122971 w 255401"/>
                <a:gd name="connsiteY2" fmla="*/ 43729 h 343616"/>
                <a:gd name="connsiteX3" fmla="*/ 255401 w 255401"/>
                <a:gd name="connsiteY3" fmla="*/ 5891 h 34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01" h="343616">
                  <a:moveTo>
                    <a:pt x="0" y="267599"/>
                  </a:moveTo>
                  <a:cubicBezTo>
                    <a:pt x="57544" y="317786"/>
                    <a:pt x="115088" y="367973"/>
                    <a:pt x="135583" y="330661"/>
                  </a:cubicBezTo>
                  <a:cubicBezTo>
                    <a:pt x="156078" y="293349"/>
                    <a:pt x="103001" y="97857"/>
                    <a:pt x="122971" y="43729"/>
                  </a:cubicBezTo>
                  <a:cubicBezTo>
                    <a:pt x="142941" y="-10399"/>
                    <a:pt x="199171" y="-2254"/>
                    <a:pt x="255401" y="58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9" name="Oval 118"/>
            <p:cNvSpPr/>
            <p:nvPr/>
          </p:nvSpPr>
          <p:spPr>
            <a:xfrm rot="20297891">
              <a:off x="1633844" y="12253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20" name="Oval 119"/>
            <p:cNvSpPr/>
            <p:nvPr/>
          </p:nvSpPr>
          <p:spPr>
            <a:xfrm rot="20297891">
              <a:off x="1817531" y="109571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21" name="Oval 120"/>
            <p:cNvSpPr/>
            <p:nvPr/>
          </p:nvSpPr>
          <p:spPr>
            <a:xfrm rot="20297891">
              <a:off x="1970019" y="9501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22" name="Oval 121"/>
            <p:cNvSpPr/>
            <p:nvPr/>
          </p:nvSpPr>
          <p:spPr>
            <a:xfrm rot="20297891">
              <a:off x="1072914" y="11149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123" name="Group 122"/>
          <p:cNvGrpSpPr/>
          <p:nvPr/>
        </p:nvGrpSpPr>
        <p:grpSpPr>
          <a:xfrm rot="18771655">
            <a:off x="6843636" y="4518264"/>
            <a:ext cx="3568589" cy="1844369"/>
            <a:chOff x="983823" y="1384212"/>
            <a:chExt cx="1264340" cy="653455"/>
          </a:xfrm>
        </p:grpSpPr>
        <p:sp>
          <p:nvSpPr>
            <p:cNvPr id="124" name="Freeform 123"/>
            <p:cNvSpPr/>
            <p:nvPr/>
          </p:nvSpPr>
          <p:spPr>
            <a:xfrm>
              <a:off x="983823" y="1384212"/>
              <a:ext cx="107151" cy="321617"/>
            </a:xfrm>
            <a:custGeom>
              <a:avLst/>
              <a:gdLst>
                <a:gd name="connsiteX0" fmla="*/ 9405 w 107151"/>
                <a:gd name="connsiteY0" fmla="*/ 0 h 321617"/>
                <a:gd name="connsiteX1" fmla="*/ 9405 w 107151"/>
                <a:gd name="connsiteY1" fmla="*/ 233330 h 321617"/>
                <a:gd name="connsiteX2" fmla="*/ 107151 w 107151"/>
                <a:gd name="connsiteY2" fmla="*/ 321617 h 32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1" h="321617">
                  <a:moveTo>
                    <a:pt x="9405" y="0"/>
                  </a:moveTo>
                  <a:cubicBezTo>
                    <a:pt x="1259" y="89863"/>
                    <a:pt x="-6886" y="179727"/>
                    <a:pt x="9405" y="233330"/>
                  </a:cubicBezTo>
                  <a:cubicBezTo>
                    <a:pt x="25696" y="286933"/>
                    <a:pt x="66423" y="304275"/>
                    <a:pt x="107151" y="32161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1100433" y="1586723"/>
              <a:ext cx="234341" cy="185321"/>
            </a:xfrm>
            <a:custGeom>
              <a:avLst/>
              <a:gdLst>
                <a:gd name="connsiteX0" fmla="*/ 0 w 234341"/>
                <a:gd name="connsiteY0" fmla="*/ 115953 h 185321"/>
                <a:gd name="connsiteX1" fmla="*/ 85134 w 234341"/>
                <a:gd name="connsiteY1" fmla="*/ 5594 h 185321"/>
                <a:gd name="connsiteX2" fmla="*/ 233330 w 234341"/>
                <a:gd name="connsiteY2" fmla="*/ 33972 h 185321"/>
                <a:gd name="connsiteX3" fmla="*/ 138737 w 234341"/>
                <a:gd name="connsiteY3" fmla="*/ 185321 h 18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41" h="185321">
                  <a:moveTo>
                    <a:pt x="0" y="115953"/>
                  </a:moveTo>
                  <a:cubicBezTo>
                    <a:pt x="23123" y="67605"/>
                    <a:pt x="46246" y="19257"/>
                    <a:pt x="85134" y="5594"/>
                  </a:cubicBezTo>
                  <a:cubicBezTo>
                    <a:pt x="124022" y="-8070"/>
                    <a:pt x="224396" y="4018"/>
                    <a:pt x="233330" y="33972"/>
                  </a:cubicBezTo>
                  <a:cubicBezTo>
                    <a:pt x="242264" y="63926"/>
                    <a:pt x="190500" y="124623"/>
                    <a:pt x="138737" y="18532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226557" y="1778350"/>
              <a:ext cx="331076" cy="222687"/>
            </a:xfrm>
            <a:custGeom>
              <a:avLst/>
              <a:gdLst>
                <a:gd name="connsiteX0" fmla="*/ 0 w 331076"/>
                <a:gd name="connsiteY0" fmla="*/ 0 h 222687"/>
                <a:gd name="connsiteX1" fmla="*/ 56756 w 331076"/>
                <a:gd name="connsiteY1" fmla="*/ 157656 h 222687"/>
                <a:gd name="connsiteX2" fmla="*/ 245942 w 331076"/>
                <a:gd name="connsiteY2" fmla="*/ 220718 h 222687"/>
                <a:gd name="connsiteX3" fmla="*/ 331076 w 331076"/>
                <a:gd name="connsiteY3" fmla="*/ 91440 h 22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076" h="222687">
                  <a:moveTo>
                    <a:pt x="0" y="0"/>
                  </a:moveTo>
                  <a:cubicBezTo>
                    <a:pt x="7883" y="60435"/>
                    <a:pt x="15766" y="120870"/>
                    <a:pt x="56756" y="157656"/>
                  </a:cubicBezTo>
                  <a:cubicBezTo>
                    <a:pt x="97746" y="194442"/>
                    <a:pt x="200222" y="231754"/>
                    <a:pt x="245942" y="220718"/>
                  </a:cubicBezTo>
                  <a:cubicBezTo>
                    <a:pt x="291662" y="209682"/>
                    <a:pt x="311369" y="150561"/>
                    <a:pt x="331076" y="914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509527" y="1583131"/>
              <a:ext cx="249905" cy="289812"/>
            </a:xfrm>
            <a:custGeom>
              <a:avLst/>
              <a:gdLst>
                <a:gd name="connsiteX0" fmla="*/ 44953 w 249905"/>
                <a:gd name="connsiteY0" fmla="*/ 289812 h 289812"/>
                <a:gd name="connsiteX1" fmla="*/ 7116 w 249905"/>
                <a:gd name="connsiteY1" fmla="*/ 119545 h 289812"/>
                <a:gd name="connsiteX2" fmla="*/ 171077 w 249905"/>
                <a:gd name="connsiteY2" fmla="*/ 2880 h 289812"/>
                <a:gd name="connsiteX3" fmla="*/ 249905 w 249905"/>
                <a:gd name="connsiteY3" fmla="*/ 47023 h 28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05" h="289812">
                  <a:moveTo>
                    <a:pt x="44953" y="289812"/>
                  </a:moveTo>
                  <a:cubicBezTo>
                    <a:pt x="15524" y="228589"/>
                    <a:pt x="-13905" y="167367"/>
                    <a:pt x="7116" y="119545"/>
                  </a:cubicBezTo>
                  <a:cubicBezTo>
                    <a:pt x="28137" y="71723"/>
                    <a:pt x="130612" y="14967"/>
                    <a:pt x="171077" y="2880"/>
                  </a:cubicBezTo>
                  <a:cubicBezTo>
                    <a:pt x="211542" y="-9207"/>
                    <a:pt x="230723" y="18908"/>
                    <a:pt x="249905" y="4702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1756279" y="1627001"/>
              <a:ext cx="182880" cy="324770"/>
            </a:xfrm>
            <a:custGeom>
              <a:avLst/>
              <a:gdLst>
                <a:gd name="connsiteX0" fmla="*/ 0 w 182880"/>
                <a:gd name="connsiteY0" fmla="*/ 0 h 324770"/>
                <a:gd name="connsiteX1" fmla="*/ 25224 w 182880"/>
                <a:gd name="connsiteY1" fmla="*/ 195493 h 324770"/>
                <a:gd name="connsiteX2" fmla="*/ 151349 w 182880"/>
                <a:gd name="connsiteY2" fmla="*/ 261708 h 324770"/>
                <a:gd name="connsiteX3" fmla="*/ 182880 w 182880"/>
                <a:gd name="connsiteY3" fmla="*/ 324770 h 32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324770">
                  <a:moveTo>
                    <a:pt x="0" y="0"/>
                  </a:moveTo>
                  <a:cubicBezTo>
                    <a:pt x="-1" y="75937"/>
                    <a:pt x="-1" y="151875"/>
                    <a:pt x="25224" y="195493"/>
                  </a:cubicBezTo>
                  <a:cubicBezTo>
                    <a:pt x="50449" y="239111"/>
                    <a:pt x="125073" y="240162"/>
                    <a:pt x="151349" y="261708"/>
                  </a:cubicBezTo>
                  <a:cubicBezTo>
                    <a:pt x="177625" y="283254"/>
                    <a:pt x="180252" y="304012"/>
                    <a:pt x="182880" y="32477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1942312" y="1772044"/>
              <a:ext cx="230935" cy="265623"/>
            </a:xfrm>
            <a:custGeom>
              <a:avLst/>
              <a:gdLst>
                <a:gd name="connsiteX0" fmla="*/ 0 w 230935"/>
                <a:gd name="connsiteY0" fmla="*/ 192339 h 265623"/>
                <a:gd name="connsiteX1" fmla="*/ 122971 w 230935"/>
                <a:gd name="connsiteY1" fmla="*/ 261708 h 265623"/>
                <a:gd name="connsiteX2" fmla="*/ 223870 w 230935"/>
                <a:gd name="connsiteY2" fmla="*/ 88287 h 265623"/>
                <a:gd name="connsiteX3" fmla="*/ 214411 w 230935"/>
                <a:gd name="connsiteY3" fmla="*/ 0 h 26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35" h="265623">
                  <a:moveTo>
                    <a:pt x="0" y="192339"/>
                  </a:moveTo>
                  <a:cubicBezTo>
                    <a:pt x="42829" y="235694"/>
                    <a:pt x="85659" y="279050"/>
                    <a:pt x="122971" y="261708"/>
                  </a:cubicBezTo>
                  <a:cubicBezTo>
                    <a:pt x="160283" y="244366"/>
                    <a:pt x="208630" y="131905"/>
                    <a:pt x="223870" y="88287"/>
                  </a:cubicBezTo>
                  <a:cubicBezTo>
                    <a:pt x="239110" y="44669"/>
                    <a:pt x="226760" y="22334"/>
                    <a:pt x="214411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077836" y="1617377"/>
              <a:ext cx="170327" cy="145208"/>
            </a:xfrm>
            <a:custGeom>
              <a:avLst/>
              <a:gdLst>
                <a:gd name="connsiteX0" fmla="*/ 66274 w 170327"/>
                <a:gd name="connsiteY0" fmla="*/ 145208 h 145208"/>
                <a:gd name="connsiteX1" fmla="*/ 59 w 170327"/>
                <a:gd name="connsiteY1" fmla="*/ 69533 h 145208"/>
                <a:gd name="connsiteX2" fmla="*/ 56815 w 170327"/>
                <a:gd name="connsiteY2" fmla="*/ 3318 h 145208"/>
                <a:gd name="connsiteX3" fmla="*/ 170327 w 170327"/>
                <a:gd name="connsiteY3" fmla="*/ 15931 h 14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327" h="145208">
                  <a:moveTo>
                    <a:pt x="66274" y="145208"/>
                  </a:moveTo>
                  <a:cubicBezTo>
                    <a:pt x="33954" y="119194"/>
                    <a:pt x="1635" y="93181"/>
                    <a:pt x="59" y="69533"/>
                  </a:cubicBezTo>
                  <a:cubicBezTo>
                    <a:pt x="-1517" y="45885"/>
                    <a:pt x="28437" y="12252"/>
                    <a:pt x="56815" y="3318"/>
                  </a:cubicBezTo>
                  <a:cubicBezTo>
                    <a:pt x="85193" y="-5616"/>
                    <a:pt x="127760" y="5157"/>
                    <a:pt x="170327" y="15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6" name="Oval 135"/>
            <p:cNvSpPr/>
            <p:nvPr/>
          </p:nvSpPr>
          <p:spPr>
            <a:xfrm rot="20297891">
              <a:off x="1077118" y="16740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37" name="Oval 136"/>
            <p:cNvSpPr/>
            <p:nvPr/>
          </p:nvSpPr>
          <p:spPr>
            <a:xfrm rot="20297891">
              <a:off x="1212701" y="175604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42" name="Oval 141"/>
            <p:cNvSpPr/>
            <p:nvPr/>
          </p:nvSpPr>
          <p:spPr>
            <a:xfrm rot="20297891">
              <a:off x="1528013" y="18537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45" name="Oval 144"/>
            <p:cNvSpPr/>
            <p:nvPr/>
          </p:nvSpPr>
          <p:spPr>
            <a:xfrm rot="20297891">
              <a:off x="1729810" y="161100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46" name="Oval 145"/>
            <p:cNvSpPr/>
            <p:nvPr/>
          </p:nvSpPr>
          <p:spPr>
            <a:xfrm rot="20297891">
              <a:off x="1922150" y="193262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47" name="Oval 146"/>
            <p:cNvSpPr/>
            <p:nvPr/>
          </p:nvSpPr>
          <p:spPr>
            <a:xfrm rot="20297891">
              <a:off x="2120795" y="17465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</p:spTree>
    <p:extLst>
      <p:ext uri="{BB962C8B-B14F-4D97-AF65-F5344CB8AC3E}">
        <p14:creationId xmlns:p14="http://schemas.microsoft.com/office/powerpoint/2010/main" val="28522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reeform 187"/>
          <p:cNvSpPr/>
          <p:nvPr/>
        </p:nvSpPr>
        <p:spPr>
          <a:xfrm>
            <a:off x="2630178" y="3170155"/>
            <a:ext cx="681965" cy="585763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536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l-BE" sz="5363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0" name="TextBox 1079"/>
          <p:cNvSpPr txBox="1"/>
          <p:nvPr/>
        </p:nvSpPr>
        <p:spPr>
          <a:xfrm>
            <a:off x="1993446" y="633212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Alice</a:t>
            </a:r>
          </a:p>
        </p:txBody>
      </p:sp>
      <p:pic>
        <p:nvPicPr>
          <p:cNvPr id="1081" name="Picture 2" descr="Alice And Wonderland White 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59" y="868685"/>
            <a:ext cx="1699484" cy="23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4" descr="Bob Marley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05" y="4000269"/>
            <a:ext cx="1443123" cy="20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TextBox 191"/>
          <p:cNvSpPr txBox="1"/>
          <p:nvPr/>
        </p:nvSpPr>
        <p:spPr>
          <a:xfrm>
            <a:off x="1993446" y="5467598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Bob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3393640" y="1613485"/>
            <a:ext cx="3532408" cy="1960364"/>
            <a:chOff x="940522" y="667349"/>
            <a:chExt cx="1251521" cy="694551"/>
          </a:xfrm>
        </p:grpSpPr>
        <p:sp>
          <p:nvSpPr>
            <p:cNvPr id="1083" name="Freeform 1082"/>
            <p:cNvSpPr/>
            <p:nvPr/>
          </p:nvSpPr>
          <p:spPr>
            <a:xfrm rot="20297891">
              <a:off x="940522" y="1145201"/>
              <a:ext cx="262457" cy="213253"/>
            </a:xfrm>
            <a:custGeom>
              <a:avLst/>
              <a:gdLst>
                <a:gd name="connsiteX0" fmla="*/ 0 w 262457"/>
                <a:gd name="connsiteY0" fmla="*/ 182880 h 213253"/>
                <a:gd name="connsiteX1" fmla="*/ 252248 w 262457"/>
                <a:gd name="connsiteY1" fmla="*/ 198645 h 213253"/>
                <a:gd name="connsiteX2" fmla="*/ 189186 w 262457"/>
                <a:gd name="connsiteY2" fmla="*/ 0 h 21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457" h="213253">
                  <a:moveTo>
                    <a:pt x="0" y="182880"/>
                  </a:moveTo>
                  <a:cubicBezTo>
                    <a:pt x="110358" y="206002"/>
                    <a:pt x="220717" y="229125"/>
                    <a:pt x="252248" y="198645"/>
                  </a:cubicBezTo>
                  <a:cubicBezTo>
                    <a:pt x="283779" y="168165"/>
                    <a:pt x="236482" y="84082"/>
                    <a:pt x="18918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4" name="Freeform 1083"/>
            <p:cNvSpPr/>
            <p:nvPr/>
          </p:nvSpPr>
          <p:spPr>
            <a:xfrm rot="20297891">
              <a:off x="1082186" y="983038"/>
              <a:ext cx="233329" cy="197713"/>
            </a:xfrm>
            <a:custGeom>
              <a:avLst/>
              <a:gdLst>
                <a:gd name="connsiteX0" fmla="*/ 0 w 233329"/>
                <a:gd name="connsiteY0" fmla="*/ 109426 h 197713"/>
                <a:gd name="connsiteX1" fmla="*/ 94593 w 233329"/>
                <a:gd name="connsiteY1" fmla="*/ 2220 h 197713"/>
                <a:gd name="connsiteX2" fmla="*/ 233329 w 233329"/>
                <a:gd name="connsiteY2" fmla="*/ 197713 h 19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329" h="197713">
                  <a:moveTo>
                    <a:pt x="0" y="109426"/>
                  </a:moveTo>
                  <a:cubicBezTo>
                    <a:pt x="27852" y="48466"/>
                    <a:pt x="55705" y="-12494"/>
                    <a:pt x="94593" y="2220"/>
                  </a:cubicBezTo>
                  <a:cubicBezTo>
                    <a:pt x="133481" y="16934"/>
                    <a:pt x="183405" y="107323"/>
                    <a:pt x="233329" y="19771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5" name="Freeform 1084"/>
            <p:cNvSpPr/>
            <p:nvPr/>
          </p:nvSpPr>
          <p:spPr>
            <a:xfrm rot="20297891">
              <a:off x="1318278" y="895108"/>
              <a:ext cx="208104" cy="234625"/>
            </a:xfrm>
            <a:custGeom>
              <a:avLst/>
              <a:gdLst>
                <a:gd name="connsiteX0" fmla="*/ 0 w 208104"/>
                <a:gd name="connsiteY0" fmla="*/ 217000 h 234625"/>
                <a:gd name="connsiteX1" fmla="*/ 88287 w 208104"/>
                <a:gd name="connsiteY1" fmla="*/ 213846 h 234625"/>
                <a:gd name="connsiteX2" fmla="*/ 129277 w 208104"/>
                <a:gd name="connsiteY2" fmla="*/ 8895 h 234625"/>
                <a:gd name="connsiteX3" fmla="*/ 208104 w 208104"/>
                <a:gd name="connsiteY3" fmla="*/ 56191 h 23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04" h="234625">
                  <a:moveTo>
                    <a:pt x="0" y="217000"/>
                  </a:moveTo>
                  <a:cubicBezTo>
                    <a:pt x="33370" y="232765"/>
                    <a:pt x="66741" y="248530"/>
                    <a:pt x="88287" y="213846"/>
                  </a:cubicBezTo>
                  <a:cubicBezTo>
                    <a:pt x="109833" y="179162"/>
                    <a:pt x="109307" y="35171"/>
                    <a:pt x="129277" y="8895"/>
                  </a:cubicBezTo>
                  <a:cubicBezTo>
                    <a:pt x="149247" y="-17381"/>
                    <a:pt x="178675" y="19405"/>
                    <a:pt x="208104" y="561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6" name="Freeform 1085"/>
            <p:cNvSpPr/>
            <p:nvPr/>
          </p:nvSpPr>
          <p:spPr>
            <a:xfrm rot="20297891">
              <a:off x="1566098" y="892222"/>
              <a:ext cx="123029" cy="359454"/>
            </a:xfrm>
            <a:custGeom>
              <a:avLst/>
              <a:gdLst>
                <a:gd name="connsiteX0" fmla="*/ 0 w 123029"/>
                <a:gd name="connsiteY0" fmla="*/ 0 h 359454"/>
                <a:gd name="connsiteX1" fmla="*/ 122972 w 123029"/>
                <a:gd name="connsiteY1" fmla="*/ 198646 h 359454"/>
                <a:gd name="connsiteX2" fmla="*/ 12613 w 123029"/>
                <a:gd name="connsiteY2" fmla="*/ 359454 h 35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029" h="359454">
                  <a:moveTo>
                    <a:pt x="0" y="0"/>
                  </a:moveTo>
                  <a:cubicBezTo>
                    <a:pt x="60435" y="69368"/>
                    <a:pt x="120870" y="138737"/>
                    <a:pt x="122972" y="198646"/>
                  </a:cubicBezTo>
                  <a:cubicBezTo>
                    <a:pt x="125074" y="258555"/>
                    <a:pt x="68843" y="309004"/>
                    <a:pt x="12613" y="3594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00" name="Oval 199"/>
            <p:cNvSpPr/>
            <p:nvPr/>
          </p:nvSpPr>
          <p:spPr>
            <a:xfrm rot="20297891">
              <a:off x="1324883" y="11141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1" name="Oval 200"/>
            <p:cNvSpPr/>
            <p:nvPr/>
          </p:nvSpPr>
          <p:spPr>
            <a:xfrm rot="20297891">
              <a:off x="1488610" y="90309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087" name="Freeform 1086"/>
            <p:cNvSpPr/>
            <p:nvPr/>
          </p:nvSpPr>
          <p:spPr>
            <a:xfrm rot="20297891">
              <a:off x="1655704" y="1142487"/>
              <a:ext cx="228295" cy="219413"/>
            </a:xfrm>
            <a:custGeom>
              <a:avLst/>
              <a:gdLst>
                <a:gd name="connsiteX0" fmla="*/ 15505 w 228295"/>
                <a:gd name="connsiteY0" fmla="*/ 81981 h 219413"/>
                <a:gd name="connsiteX1" fmla="*/ 18658 w 228295"/>
                <a:gd name="connsiteY1" fmla="*/ 195493 h 219413"/>
                <a:gd name="connsiteX2" fmla="*/ 201538 w 228295"/>
                <a:gd name="connsiteY2" fmla="*/ 201799 h 219413"/>
                <a:gd name="connsiteX3" fmla="*/ 223609 w 228295"/>
                <a:gd name="connsiteY3" fmla="*/ 0 h 21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295" h="219413">
                  <a:moveTo>
                    <a:pt x="15505" y="81981"/>
                  </a:moveTo>
                  <a:cubicBezTo>
                    <a:pt x="1579" y="128752"/>
                    <a:pt x="-12347" y="175523"/>
                    <a:pt x="18658" y="195493"/>
                  </a:cubicBezTo>
                  <a:cubicBezTo>
                    <a:pt x="49663" y="215463"/>
                    <a:pt x="167380" y="234381"/>
                    <a:pt x="201538" y="201799"/>
                  </a:cubicBezTo>
                  <a:cubicBezTo>
                    <a:pt x="235696" y="169217"/>
                    <a:pt x="229652" y="84608"/>
                    <a:pt x="22360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8" name="Freeform 127"/>
            <p:cNvSpPr/>
            <p:nvPr/>
          </p:nvSpPr>
          <p:spPr>
            <a:xfrm rot="20297891">
              <a:off x="1804582" y="955581"/>
              <a:ext cx="182880" cy="123608"/>
            </a:xfrm>
            <a:custGeom>
              <a:avLst/>
              <a:gdLst>
                <a:gd name="connsiteX0" fmla="*/ 0 w 182880"/>
                <a:gd name="connsiteY0" fmla="*/ 123608 h 123608"/>
                <a:gd name="connsiteX1" fmla="*/ 66216 w 182880"/>
                <a:gd name="connsiteY1" fmla="*/ 3790 h 123608"/>
                <a:gd name="connsiteX2" fmla="*/ 182880 w 182880"/>
                <a:gd name="connsiteY2" fmla="*/ 41627 h 12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" h="123608">
                  <a:moveTo>
                    <a:pt x="0" y="123608"/>
                  </a:moveTo>
                  <a:cubicBezTo>
                    <a:pt x="17868" y="70530"/>
                    <a:pt x="35736" y="17453"/>
                    <a:pt x="66216" y="3790"/>
                  </a:cubicBezTo>
                  <a:cubicBezTo>
                    <a:pt x="96696" y="-9873"/>
                    <a:pt x="139788" y="15877"/>
                    <a:pt x="182880" y="4162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9" name="Freeform 128"/>
            <p:cNvSpPr/>
            <p:nvPr/>
          </p:nvSpPr>
          <p:spPr>
            <a:xfrm rot="20297891">
              <a:off x="1936642" y="667349"/>
              <a:ext cx="255401" cy="343616"/>
            </a:xfrm>
            <a:custGeom>
              <a:avLst/>
              <a:gdLst>
                <a:gd name="connsiteX0" fmla="*/ 0 w 255401"/>
                <a:gd name="connsiteY0" fmla="*/ 267599 h 343616"/>
                <a:gd name="connsiteX1" fmla="*/ 135583 w 255401"/>
                <a:gd name="connsiteY1" fmla="*/ 330661 h 343616"/>
                <a:gd name="connsiteX2" fmla="*/ 122971 w 255401"/>
                <a:gd name="connsiteY2" fmla="*/ 43729 h 343616"/>
                <a:gd name="connsiteX3" fmla="*/ 255401 w 255401"/>
                <a:gd name="connsiteY3" fmla="*/ 5891 h 34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01" h="343616">
                  <a:moveTo>
                    <a:pt x="0" y="267599"/>
                  </a:moveTo>
                  <a:cubicBezTo>
                    <a:pt x="57544" y="317786"/>
                    <a:pt x="115088" y="367973"/>
                    <a:pt x="135583" y="330661"/>
                  </a:cubicBezTo>
                  <a:cubicBezTo>
                    <a:pt x="156078" y="293349"/>
                    <a:pt x="103001" y="97857"/>
                    <a:pt x="122971" y="43729"/>
                  </a:cubicBezTo>
                  <a:cubicBezTo>
                    <a:pt x="142941" y="-10399"/>
                    <a:pt x="199171" y="-2254"/>
                    <a:pt x="255401" y="58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07" name="Oval 206"/>
            <p:cNvSpPr/>
            <p:nvPr/>
          </p:nvSpPr>
          <p:spPr>
            <a:xfrm rot="20297891">
              <a:off x="1633844" y="12253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8" name="Oval 207"/>
            <p:cNvSpPr/>
            <p:nvPr/>
          </p:nvSpPr>
          <p:spPr>
            <a:xfrm rot="20297891">
              <a:off x="1817531" y="109571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9" name="Oval 208"/>
            <p:cNvSpPr/>
            <p:nvPr/>
          </p:nvSpPr>
          <p:spPr>
            <a:xfrm rot="20297891">
              <a:off x="1970019" y="9501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0" name="Oval 219"/>
            <p:cNvSpPr/>
            <p:nvPr/>
          </p:nvSpPr>
          <p:spPr>
            <a:xfrm rot="20297891">
              <a:off x="1072914" y="11149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515833" y="3636809"/>
            <a:ext cx="3568589" cy="1844369"/>
            <a:chOff x="983823" y="1384212"/>
            <a:chExt cx="1264340" cy="653455"/>
          </a:xfrm>
        </p:grpSpPr>
        <p:sp>
          <p:nvSpPr>
            <p:cNvPr id="131" name="Freeform 130"/>
            <p:cNvSpPr/>
            <p:nvPr/>
          </p:nvSpPr>
          <p:spPr>
            <a:xfrm>
              <a:off x="983823" y="1384212"/>
              <a:ext cx="107151" cy="321617"/>
            </a:xfrm>
            <a:custGeom>
              <a:avLst/>
              <a:gdLst>
                <a:gd name="connsiteX0" fmla="*/ 9405 w 107151"/>
                <a:gd name="connsiteY0" fmla="*/ 0 h 321617"/>
                <a:gd name="connsiteX1" fmla="*/ 9405 w 107151"/>
                <a:gd name="connsiteY1" fmla="*/ 233330 h 321617"/>
                <a:gd name="connsiteX2" fmla="*/ 107151 w 107151"/>
                <a:gd name="connsiteY2" fmla="*/ 321617 h 32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1" h="321617">
                  <a:moveTo>
                    <a:pt x="9405" y="0"/>
                  </a:moveTo>
                  <a:cubicBezTo>
                    <a:pt x="1259" y="89863"/>
                    <a:pt x="-6886" y="179727"/>
                    <a:pt x="9405" y="233330"/>
                  </a:cubicBezTo>
                  <a:cubicBezTo>
                    <a:pt x="25696" y="286933"/>
                    <a:pt x="66423" y="304275"/>
                    <a:pt x="107151" y="32161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1100433" y="1586723"/>
              <a:ext cx="234341" cy="185321"/>
            </a:xfrm>
            <a:custGeom>
              <a:avLst/>
              <a:gdLst>
                <a:gd name="connsiteX0" fmla="*/ 0 w 234341"/>
                <a:gd name="connsiteY0" fmla="*/ 115953 h 185321"/>
                <a:gd name="connsiteX1" fmla="*/ 85134 w 234341"/>
                <a:gd name="connsiteY1" fmla="*/ 5594 h 185321"/>
                <a:gd name="connsiteX2" fmla="*/ 233330 w 234341"/>
                <a:gd name="connsiteY2" fmla="*/ 33972 h 185321"/>
                <a:gd name="connsiteX3" fmla="*/ 138737 w 234341"/>
                <a:gd name="connsiteY3" fmla="*/ 185321 h 18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41" h="185321">
                  <a:moveTo>
                    <a:pt x="0" y="115953"/>
                  </a:moveTo>
                  <a:cubicBezTo>
                    <a:pt x="23123" y="67605"/>
                    <a:pt x="46246" y="19257"/>
                    <a:pt x="85134" y="5594"/>
                  </a:cubicBezTo>
                  <a:cubicBezTo>
                    <a:pt x="124022" y="-8070"/>
                    <a:pt x="224396" y="4018"/>
                    <a:pt x="233330" y="33972"/>
                  </a:cubicBezTo>
                  <a:cubicBezTo>
                    <a:pt x="242264" y="63926"/>
                    <a:pt x="190500" y="124623"/>
                    <a:pt x="138737" y="18532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1226557" y="1778350"/>
              <a:ext cx="331076" cy="222687"/>
            </a:xfrm>
            <a:custGeom>
              <a:avLst/>
              <a:gdLst>
                <a:gd name="connsiteX0" fmla="*/ 0 w 331076"/>
                <a:gd name="connsiteY0" fmla="*/ 0 h 222687"/>
                <a:gd name="connsiteX1" fmla="*/ 56756 w 331076"/>
                <a:gd name="connsiteY1" fmla="*/ 157656 h 222687"/>
                <a:gd name="connsiteX2" fmla="*/ 245942 w 331076"/>
                <a:gd name="connsiteY2" fmla="*/ 220718 h 222687"/>
                <a:gd name="connsiteX3" fmla="*/ 331076 w 331076"/>
                <a:gd name="connsiteY3" fmla="*/ 91440 h 22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076" h="222687">
                  <a:moveTo>
                    <a:pt x="0" y="0"/>
                  </a:moveTo>
                  <a:cubicBezTo>
                    <a:pt x="7883" y="60435"/>
                    <a:pt x="15766" y="120870"/>
                    <a:pt x="56756" y="157656"/>
                  </a:cubicBezTo>
                  <a:cubicBezTo>
                    <a:pt x="97746" y="194442"/>
                    <a:pt x="200222" y="231754"/>
                    <a:pt x="245942" y="220718"/>
                  </a:cubicBezTo>
                  <a:cubicBezTo>
                    <a:pt x="291662" y="209682"/>
                    <a:pt x="311369" y="150561"/>
                    <a:pt x="331076" y="914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509527" y="1583131"/>
              <a:ext cx="249905" cy="289812"/>
            </a:xfrm>
            <a:custGeom>
              <a:avLst/>
              <a:gdLst>
                <a:gd name="connsiteX0" fmla="*/ 44953 w 249905"/>
                <a:gd name="connsiteY0" fmla="*/ 289812 h 289812"/>
                <a:gd name="connsiteX1" fmla="*/ 7116 w 249905"/>
                <a:gd name="connsiteY1" fmla="*/ 119545 h 289812"/>
                <a:gd name="connsiteX2" fmla="*/ 171077 w 249905"/>
                <a:gd name="connsiteY2" fmla="*/ 2880 h 289812"/>
                <a:gd name="connsiteX3" fmla="*/ 249905 w 249905"/>
                <a:gd name="connsiteY3" fmla="*/ 47023 h 28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05" h="289812">
                  <a:moveTo>
                    <a:pt x="44953" y="289812"/>
                  </a:moveTo>
                  <a:cubicBezTo>
                    <a:pt x="15524" y="228589"/>
                    <a:pt x="-13905" y="167367"/>
                    <a:pt x="7116" y="119545"/>
                  </a:cubicBezTo>
                  <a:cubicBezTo>
                    <a:pt x="28137" y="71723"/>
                    <a:pt x="130612" y="14967"/>
                    <a:pt x="171077" y="2880"/>
                  </a:cubicBezTo>
                  <a:cubicBezTo>
                    <a:pt x="211542" y="-9207"/>
                    <a:pt x="230723" y="18908"/>
                    <a:pt x="249905" y="4702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756279" y="1627001"/>
              <a:ext cx="182880" cy="324770"/>
            </a:xfrm>
            <a:custGeom>
              <a:avLst/>
              <a:gdLst>
                <a:gd name="connsiteX0" fmla="*/ 0 w 182880"/>
                <a:gd name="connsiteY0" fmla="*/ 0 h 324770"/>
                <a:gd name="connsiteX1" fmla="*/ 25224 w 182880"/>
                <a:gd name="connsiteY1" fmla="*/ 195493 h 324770"/>
                <a:gd name="connsiteX2" fmla="*/ 151349 w 182880"/>
                <a:gd name="connsiteY2" fmla="*/ 261708 h 324770"/>
                <a:gd name="connsiteX3" fmla="*/ 182880 w 182880"/>
                <a:gd name="connsiteY3" fmla="*/ 324770 h 32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324770">
                  <a:moveTo>
                    <a:pt x="0" y="0"/>
                  </a:moveTo>
                  <a:cubicBezTo>
                    <a:pt x="-1" y="75937"/>
                    <a:pt x="-1" y="151875"/>
                    <a:pt x="25224" y="195493"/>
                  </a:cubicBezTo>
                  <a:cubicBezTo>
                    <a:pt x="50449" y="239111"/>
                    <a:pt x="125073" y="240162"/>
                    <a:pt x="151349" y="261708"/>
                  </a:cubicBezTo>
                  <a:cubicBezTo>
                    <a:pt x="177625" y="283254"/>
                    <a:pt x="180252" y="304012"/>
                    <a:pt x="182880" y="32477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1942312" y="1772044"/>
              <a:ext cx="230935" cy="265623"/>
            </a:xfrm>
            <a:custGeom>
              <a:avLst/>
              <a:gdLst>
                <a:gd name="connsiteX0" fmla="*/ 0 w 230935"/>
                <a:gd name="connsiteY0" fmla="*/ 192339 h 265623"/>
                <a:gd name="connsiteX1" fmla="*/ 122971 w 230935"/>
                <a:gd name="connsiteY1" fmla="*/ 261708 h 265623"/>
                <a:gd name="connsiteX2" fmla="*/ 223870 w 230935"/>
                <a:gd name="connsiteY2" fmla="*/ 88287 h 265623"/>
                <a:gd name="connsiteX3" fmla="*/ 214411 w 230935"/>
                <a:gd name="connsiteY3" fmla="*/ 0 h 26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35" h="265623">
                  <a:moveTo>
                    <a:pt x="0" y="192339"/>
                  </a:moveTo>
                  <a:cubicBezTo>
                    <a:pt x="42829" y="235694"/>
                    <a:pt x="85659" y="279050"/>
                    <a:pt x="122971" y="261708"/>
                  </a:cubicBezTo>
                  <a:cubicBezTo>
                    <a:pt x="160283" y="244366"/>
                    <a:pt x="208630" y="131905"/>
                    <a:pt x="223870" y="88287"/>
                  </a:cubicBezTo>
                  <a:cubicBezTo>
                    <a:pt x="239110" y="44669"/>
                    <a:pt x="226760" y="22334"/>
                    <a:pt x="214411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2077836" y="1617377"/>
              <a:ext cx="170327" cy="145208"/>
            </a:xfrm>
            <a:custGeom>
              <a:avLst/>
              <a:gdLst>
                <a:gd name="connsiteX0" fmla="*/ 66274 w 170327"/>
                <a:gd name="connsiteY0" fmla="*/ 145208 h 145208"/>
                <a:gd name="connsiteX1" fmla="*/ 59 w 170327"/>
                <a:gd name="connsiteY1" fmla="*/ 69533 h 145208"/>
                <a:gd name="connsiteX2" fmla="*/ 56815 w 170327"/>
                <a:gd name="connsiteY2" fmla="*/ 3318 h 145208"/>
                <a:gd name="connsiteX3" fmla="*/ 170327 w 170327"/>
                <a:gd name="connsiteY3" fmla="*/ 15931 h 14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327" h="145208">
                  <a:moveTo>
                    <a:pt x="66274" y="145208"/>
                  </a:moveTo>
                  <a:cubicBezTo>
                    <a:pt x="33954" y="119194"/>
                    <a:pt x="1635" y="93181"/>
                    <a:pt x="59" y="69533"/>
                  </a:cubicBezTo>
                  <a:cubicBezTo>
                    <a:pt x="-1517" y="45885"/>
                    <a:pt x="28437" y="12252"/>
                    <a:pt x="56815" y="3318"/>
                  </a:cubicBezTo>
                  <a:cubicBezTo>
                    <a:pt x="85193" y="-5616"/>
                    <a:pt x="127760" y="5157"/>
                    <a:pt x="170327" y="15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22" name="Oval 221"/>
            <p:cNvSpPr/>
            <p:nvPr/>
          </p:nvSpPr>
          <p:spPr>
            <a:xfrm rot="20297891">
              <a:off x="1077118" y="16740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3" name="Oval 222"/>
            <p:cNvSpPr/>
            <p:nvPr/>
          </p:nvSpPr>
          <p:spPr>
            <a:xfrm rot="20297891">
              <a:off x="1212701" y="175604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4" name="Oval 223"/>
            <p:cNvSpPr/>
            <p:nvPr/>
          </p:nvSpPr>
          <p:spPr>
            <a:xfrm rot="20297891">
              <a:off x="1528013" y="18537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5" name="Oval 224"/>
            <p:cNvSpPr/>
            <p:nvPr/>
          </p:nvSpPr>
          <p:spPr>
            <a:xfrm rot="20297891">
              <a:off x="1729810" y="161100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6" name="Oval 225"/>
            <p:cNvSpPr/>
            <p:nvPr/>
          </p:nvSpPr>
          <p:spPr>
            <a:xfrm rot="20297891">
              <a:off x="1922150" y="193262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7" name="Oval 226"/>
            <p:cNvSpPr/>
            <p:nvPr/>
          </p:nvSpPr>
          <p:spPr>
            <a:xfrm rot="20297891">
              <a:off x="2120795" y="17465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sp>
        <p:nvSpPr>
          <p:cNvPr id="190" name="Oval 189"/>
          <p:cNvSpPr/>
          <p:nvPr/>
        </p:nvSpPr>
        <p:spPr>
          <a:xfrm>
            <a:off x="3356787" y="3444073"/>
            <a:ext cx="301101" cy="30110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grpSp>
        <p:nvGrpSpPr>
          <p:cNvPr id="89" name="Group 88"/>
          <p:cNvGrpSpPr/>
          <p:nvPr/>
        </p:nvGrpSpPr>
        <p:grpSpPr>
          <a:xfrm>
            <a:off x="6723180" y="4150786"/>
            <a:ext cx="916559" cy="1417151"/>
            <a:chOff x="2299563" y="1566317"/>
            <a:chExt cx="324734" cy="502093"/>
          </a:xfrm>
        </p:grpSpPr>
        <p:sp>
          <p:nvSpPr>
            <p:cNvPr id="90" name="Oval 89"/>
            <p:cNvSpPr/>
            <p:nvPr/>
          </p:nvSpPr>
          <p:spPr>
            <a:xfrm rot="20297891">
              <a:off x="2332492" y="1566317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382679" y="1643609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 92"/>
          <p:cNvGrpSpPr/>
          <p:nvPr/>
        </p:nvGrpSpPr>
        <p:grpSpPr>
          <a:xfrm>
            <a:off x="6163152" y="-10285"/>
            <a:ext cx="1030511" cy="1718129"/>
            <a:chOff x="2101141" y="92060"/>
            <a:chExt cx="365107" cy="608729"/>
          </a:xfrm>
        </p:grpSpPr>
        <p:sp>
          <p:nvSpPr>
            <p:cNvPr id="94" name="Freeform 93"/>
            <p:cNvSpPr/>
            <p:nvPr/>
          </p:nvSpPr>
          <p:spPr>
            <a:xfrm>
              <a:off x="2101141" y="407320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/>
            <p:cNvSpPr/>
            <p:nvPr/>
          </p:nvSpPr>
          <p:spPr>
            <a:xfrm rot="20297891">
              <a:off x="2205317" y="594109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412398" y="2887082"/>
            <a:ext cx="1030511" cy="1718129"/>
            <a:chOff x="2101141" y="92060"/>
            <a:chExt cx="365107" cy="608729"/>
          </a:xfrm>
        </p:grpSpPr>
        <p:sp>
          <p:nvSpPr>
            <p:cNvPr id="56" name="Freeform 55"/>
            <p:cNvSpPr/>
            <p:nvPr/>
          </p:nvSpPr>
          <p:spPr>
            <a:xfrm>
              <a:off x="2101141" y="407320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Oval 57"/>
            <p:cNvSpPr/>
            <p:nvPr/>
          </p:nvSpPr>
          <p:spPr>
            <a:xfrm rot="20297891">
              <a:off x="2205317" y="594109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129825" y="1323177"/>
            <a:ext cx="916559" cy="1417151"/>
            <a:chOff x="2299563" y="1566317"/>
            <a:chExt cx="324734" cy="502093"/>
          </a:xfrm>
        </p:grpSpPr>
        <p:sp>
          <p:nvSpPr>
            <p:cNvPr id="60" name="Oval 59"/>
            <p:cNvSpPr/>
            <p:nvPr/>
          </p:nvSpPr>
          <p:spPr>
            <a:xfrm rot="20297891">
              <a:off x="2332492" y="1566317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382679" y="1643609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/>
          <p:cNvGrpSpPr/>
          <p:nvPr/>
        </p:nvGrpSpPr>
        <p:grpSpPr>
          <a:xfrm rot="3207574">
            <a:off x="7035039" y="477971"/>
            <a:ext cx="3532408" cy="1960364"/>
            <a:chOff x="940522" y="667349"/>
            <a:chExt cx="1251521" cy="694551"/>
          </a:xfrm>
        </p:grpSpPr>
        <p:sp>
          <p:nvSpPr>
            <p:cNvPr id="110" name="Freeform 109"/>
            <p:cNvSpPr/>
            <p:nvPr/>
          </p:nvSpPr>
          <p:spPr>
            <a:xfrm rot="20297891">
              <a:off x="940522" y="1145201"/>
              <a:ext cx="262457" cy="213253"/>
            </a:xfrm>
            <a:custGeom>
              <a:avLst/>
              <a:gdLst>
                <a:gd name="connsiteX0" fmla="*/ 0 w 262457"/>
                <a:gd name="connsiteY0" fmla="*/ 182880 h 213253"/>
                <a:gd name="connsiteX1" fmla="*/ 252248 w 262457"/>
                <a:gd name="connsiteY1" fmla="*/ 198645 h 213253"/>
                <a:gd name="connsiteX2" fmla="*/ 189186 w 262457"/>
                <a:gd name="connsiteY2" fmla="*/ 0 h 21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457" h="213253">
                  <a:moveTo>
                    <a:pt x="0" y="182880"/>
                  </a:moveTo>
                  <a:cubicBezTo>
                    <a:pt x="110358" y="206002"/>
                    <a:pt x="220717" y="229125"/>
                    <a:pt x="252248" y="198645"/>
                  </a:cubicBezTo>
                  <a:cubicBezTo>
                    <a:pt x="283779" y="168165"/>
                    <a:pt x="236482" y="84082"/>
                    <a:pt x="18918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1" name="Freeform 110"/>
            <p:cNvSpPr/>
            <p:nvPr/>
          </p:nvSpPr>
          <p:spPr>
            <a:xfrm rot="20297891">
              <a:off x="1082186" y="983038"/>
              <a:ext cx="233329" cy="197713"/>
            </a:xfrm>
            <a:custGeom>
              <a:avLst/>
              <a:gdLst>
                <a:gd name="connsiteX0" fmla="*/ 0 w 233329"/>
                <a:gd name="connsiteY0" fmla="*/ 109426 h 197713"/>
                <a:gd name="connsiteX1" fmla="*/ 94593 w 233329"/>
                <a:gd name="connsiteY1" fmla="*/ 2220 h 197713"/>
                <a:gd name="connsiteX2" fmla="*/ 233329 w 233329"/>
                <a:gd name="connsiteY2" fmla="*/ 197713 h 19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329" h="197713">
                  <a:moveTo>
                    <a:pt x="0" y="109426"/>
                  </a:moveTo>
                  <a:cubicBezTo>
                    <a:pt x="27852" y="48466"/>
                    <a:pt x="55705" y="-12494"/>
                    <a:pt x="94593" y="2220"/>
                  </a:cubicBezTo>
                  <a:cubicBezTo>
                    <a:pt x="133481" y="16934"/>
                    <a:pt x="183405" y="107323"/>
                    <a:pt x="233329" y="19771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2" name="Freeform 111"/>
            <p:cNvSpPr/>
            <p:nvPr/>
          </p:nvSpPr>
          <p:spPr>
            <a:xfrm rot="20297891">
              <a:off x="1318278" y="895108"/>
              <a:ext cx="208104" cy="234625"/>
            </a:xfrm>
            <a:custGeom>
              <a:avLst/>
              <a:gdLst>
                <a:gd name="connsiteX0" fmla="*/ 0 w 208104"/>
                <a:gd name="connsiteY0" fmla="*/ 217000 h 234625"/>
                <a:gd name="connsiteX1" fmla="*/ 88287 w 208104"/>
                <a:gd name="connsiteY1" fmla="*/ 213846 h 234625"/>
                <a:gd name="connsiteX2" fmla="*/ 129277 w 208104"/>
                <a:gd name="connsiteY2" fmla="*/ 8895 h 234625"/>
                <a:gd name="connsiteX3" fmla="*/ 208104 w 208104"/>
                <a:gd name="connsiteY3" fmla="*/ 56191 h 23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04" h="234625">
                  <a:moveTo>
                    <a:pt x="0" y="217000"/>
                  </a:moveTo>
                  <a:cubicBezTo>
                    <a:pt x="33370" y="232765"/>
                    <a:pt x="66741" y="248530"/>
                    <a:pt x="88287" y="213846"/>
                  </a:cubicBezTo>
                  <a:cubicBezTo>
                    <a:pt x="109833" y="179162"/>
                    <a:pt x="109307" y="35171"/>
                    <a:pt x="129277" y="8895"/>
                  </a:cubicBezTo>
                  <a:cubicBezTo>
                    <a:pt x="149247" y="-17381"/>
                    <a:pt x="178675" y="19405"/>
                    <a:pt x="208104" y="561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3" name="Freeform 112"/>
            <p:cNvSpPr/>
            <p:nvPr/>
          </p:nvSpPr>
          <p:spPr>
            <a:xfrm rot="20297891">
              <a:off x="1566098" y="892222"/>
              <a:ext cx="123029" cy="359454"/>
            </a:xfrm>
            <a:custGeom>
              <a:avLst/>
              <a:gdLst>
                <a:gd name="connsiteX0" fmla="*/ 0 w 123029"/>
                <a:gd name="connsiteY0" fmla="*/ 0 h 359454"/>
                <a:gd name="connsiteX1" fmla="*/ 122972 w 123029"/>
                <a:gd name="connsiteY1" fmla="*/ 198646 h 359454"/>
                <a:gd name="connsiteX2" fmla="*/ 12613 w 123029"/>
                <a:gd name="connsiteY2" fmla="*/ 359454 h 35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029" h="359454">
                  <a:moveTo>
                    <a:pt x="0" y="0"/>
                  </a:moveTo>
                  <a:cubicBezTo>
                    <a:pt x="60435" y="69368"/>
                    <a:pt x="120870" y="138737"/>
                    <a:pt x="122972" y="198646"/>
                  </a:cubicBezTo>
                  <a:cubicBezTo>
                    <a:pt x="125074" y="258555"/>
                    <a:pt x="68843" y="309004"/>
                    <a:pt x="12613" y="3594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4" name="Oval 113"/>
            <p:cNvSpPr/>
            <p:nvPr/>
          </p:nvSpPr>
          <p:spPr>
            <a:xfrm rot="20297891">
              <a:off x="1324883" y="11141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15" name="Oval 114"/>
            <p:cNvSpPr/>
            <p:nvPr/>
          </p:nvSpPr>
          <p:spPr>
            <a:xfrm rot="20297891">
              <a:off x="1488610" y="90309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16" name="Freeform 115"/>
            <p:cNvSpPr/>
            <p:nvPr/>
          </p:nvSpPr>
          <p:spPr>
            <a:xfrm rot="20297891">
              <a:off x="1655704" y="1142487"/>
              <a:ext cx="228295" cy="219413"/>
            </a:xfrm>
            <a:custGeom>
              <a:avLst/>
              <a:gdLst>
                <a:gd name="connsiteX0" fmla="*/ 15505 w 228295"/>
                <a:gd name="connsiteY0" fmla="*/ 81981 h 219413"/>
                <a:gd name="connsiteX1" fmla="*/ 18658 w 228295"/>
                <a:gd name="connsiteY1" fmla="*/ 195493 h 219413"/>
                <a:gd name="connsiteX2" fmla="*/ 201538 w 228295"/>
                <a:gd name="connsiteY2" fmla="*/ 201799 h 219413"/>
                <a:gd name="connsiteX3" fmla="*/ 223609 w 228295"/>
                <a:gd name="connsiteY3" fmla="*/ 0 h 21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295" h="219413">
                  <a:moveTo>
                    <a:pt x="15505" y="81981"/>
                  </a:moveTo>
                  <a:cubicBezTo>
                    <a:pt x="1579" y="128752"/>
                    <a:pt x="-12347" y="175523"/>
                    <a:pt x="18658" y="195493"/>
                  </a:cubicBezTo>
                  <a:cubicBezTo>
                    <a:pt x="49663" y="215463"/>
                    <a:pt x="167380" y="234381"/>
                    <a:pt x="201538" y="201799"/>
                  </a:cubicBezTo>
                  <a:cubicBezTo>
                    <a:pt x="235696" y="169217"/>
                    <a:pt x="229652" y="84608"/>
                    <a:pt x="22360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7" name="Freeform 116"/>
            <p:cNvSpPr/>
            <p:nvPr/>
          </p:nvSpPr>
          <p:spPr>
            <a:xfrm rot="20297891">
              <a:off x="1804582" y="955581"/>
              <a:ext cx="182880" cy="123608"/>
            </a:xfrm>
            <a:custGeom>
              <a:avLst/>
              <a:gdLst>
                <a:gd name="connsiteX0" fmla="*/ 0 w 182880"/>
                <a:gd name="connsiteY0" fmla="*/ 123608 h 123608"/>
                <a:gd name="connsiteX1" fmla="*/ 66216 w 182880"/>
                <a:gd name="connsiteY1" fmla="*/ 3790 h 123608"/>
                <a:gd name="connsiteX2" fmla="*/ 182880 w 182880"/>
                <a:gd name="connsiteY2" fmla="*/ 41627 h 12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" h="123608">
                  <a:moveTo>
                    <a:pt x="0" y="123608"/>
                  </a:moveTo>
                  <a:cubicBezTo>
                    <a:pt x="17868" y="70530"/>
                    <a:pt x="35736" y="17453"/>
                    <a:pt x="66216" y="3790"/>
                  </a:cubicBezTo>
                  <a:cubicBezTo>
                    <a:pt x="96696" y="-9873"/>
                    <a:pt x="139788" y="15877"/>
                    <a:pt x="182880" y="4162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8" name="Freeform 117"/>
            <p:cNvSpPr/>
            <p:nvPr/>
          </p:nvSpPr>
          <p:spPr>
            <a:xfrm rot="20297891">
              <a:off x="1936642" y="667349"/>
              <a:ext cx="255401" cy="343616"/>
            </a:xfrm>
            <a:custGeom>
              <a:avLst/>
              <a:gdLst>
                <a:gd name="connsiteX0" fmla="*/ 0 w 255401"/>
                <a:gd name="connsiteY0" fmla="*/ 267599 h 343616"/>
                <a:gd name="connsiteX1" fmla="*/ 135583 w 255401"/>
                <a:gd name="connsiteY1" fmla="*/ 330661 h 343616"/>
                <a:gd name="connsiteX2" fmla="*/ 122971 w 255401"/>
                <a:gd name="connsiteY2" fmla="*/ 43729 h 343616"/>
                <a:gd name="connsiteX3" fmla="*/ 255401 w 255401"/>
                <a:gd name="connsiteY3" fmla="*/ 5891 h 34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01" h="343616">
                  <a:moveTo>
                    <a:pt x="0" y="267599"/>
                  </a:moveTo>
                  <a:cubicBezTo>
                    <a:pt x="57544" y="317786"/>
                    <a:pt x="115088" y="367973"/>
                    <a:pt x="135583" y="330661"/>
                  </a:cubicBezTo>
                  <a:cubicBezTo>
                    <a:pt x="156078" y="293349"/>
                    <a:pt x="103001" y="97857"/>
                    <a:pt x="122971" y="43729"/>
                  </a:cubicBezTo>
                  <a:cubicBezTo>
                    <a:pt x="142941" y="-10399"/>
                    <a:pt x="199171" y="-2254"/>
                    <a:pt x="255401" y="58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19" name="Oval 118"/>
            <p:cNvSpPr/>
            <p:nvPr/>
          </p:nvSpPr>
          <p:spPr>
            <a:xfrm rot="20297891">
              <a:off x="1633844" y="12253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20" name="Oval 119"/>
            <p:cNvSpPr/>
            <p:nvPr/>
          </p:nvSpPr>
          <p:spPr>
            <a:xfrm rot="20297891">
              <a:off x="1817531" y="109571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21" name="Oval 120"/>
            <p:cNvSpPr/>
            <p:nvPr/>
          </p:nvSpPr>
          <p:spPr>
            <a:xfrm rot="20297891">
              <a:off x="1970019" y="9501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22" name="Oval 121"/>
            <p:cNvSpPr/>
            <p:nvPr/>
          </p:nvSpPr>
          <p:spPr>
            <a:xfrm rot="20297891">
              <a:off x="1072914" y="11149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123" name="Group 122"/>
          <p:cNvGrpSpPr/>
          <p:nvPr/>
        </p:nvGrpSpPr>
        <p:grpSpPr>
          <a:xfrm rot="19466096">
            <a:off x="7751366" y="3930907"/>
            <a:ext cx="3568589" cy="1844369"/>
            <a:chOff x="983823" y="1384212"/>
            <a:chExt cx="1264340" cy="653455"/>
          </a:xfrm>
        </p:grpSpPr>
        <p:sp>
          <p:nvSpPr>
            <p:cNvPr id="124" name="Freeform 123"/>
            <p:cNvSpPr/>
            <p:nvPr/>
          </p:nvSpPr>
          <p:spPr>
            <a:xfrm>
              <a:off x="983823" y="1384212"/>
              <a:ext cx="107151" cy="321617"/>
            </a:xfrm>
            <a:custGeom>
              <a:avLst/>
              <a:gdLst>
                <a:gd name="connsiteX0" fmla="*/ 9405 w 107151"/>
                <a:gd name="connsiteY0" fmla="*/ 0 h 321617"/>
                <a:gd name="connsiteX1" fmla="*/ 9405 w 107151"/>
                <a:gd name="connsiteY1" fmla="*/ 233330 h 321617"/>
                <a:gd name="connsiteX2" fmla="*/ 107151 w 107151"/>
                <a:gd name="connsiteY2" fmla="*/ 321617 h 32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1" h="321617">
                  <a:moveTo>
                    <a:pt x="9405" y="0"/>
                  </a:moveTo>
                  <a:cubicBezTo>
                    <a:pt x="1259" y="89863"/>
                    <a:pt x="-6886" y="179727"/>
                    <a:pt x="9405" y="233330"/>
                  </a:cubicBezTo>
                  <a:cubicBezTo>
                    <a:pt x="25696" y="286933"/>
                    <a:pt x="66423" y="304275"/>
                    <a:pt x="107151" y="32161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1100433" y="1586723"/>
              <a:ext cx="234341" cy="185321"/>
            </a:xfrm>
            <a:custGeom>
              <a:avLst/>
              <a:gdLst>
                <a:gd name="connsiteX0" fmla="*/ 0 w 234341"/>
                <a:gd name="connsiteY0" fmla="*/ 115953 h 185321"/>
                <a:gd name="connsiteX1" fmla="*/ 85134 w 234341"/>
                <a:gd name="connsiteY1" fmla="*/ 5594 h 185321"/>
                <a:gd name="connsiteX2" fmla="*/ 233330 w 234341"/>
                <a:gd name="connsiteY2" fmla="*/ 33972 h 185321"/>
                <a:gd name="connsiteX3" fmla="*/ 138737 w 234341"/>
                <a:gd name="connsiteY3" fmla="*/ 185321 h 18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41" h="185321">
                  <a:moveTo>
                    <a:pt x="0" y="115953"/>
                  </a:moveTo>
                  <a:cubicBezTo>
                    <a:pt x="23123" y="67605"/>
                    <a:pt x="46246" y="19257"/>
                    <a:pt x="85134" y="5594"/>
                  </a:cubicBezTo>
                  <a:cubicBezTo>
                    <a:pt x="124022" y="-8070"/>
                    <a:pt x="224396" y="4018"/>
                    <a:pt x="233330" y="33972"/>
                  </a:cubicBezTo>
                  <a:cubicBezTo>
                    <a:pt x="242264" y="63926"/>
                    <a:pt x="190500" y="124623"/>
                    <a:pt x="138737" y="18532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226557" y="1778350"/>
              <a:ext cx="331076" cy="222687"/>
            </a:xfrm>
            <a:custGeom>
              <a:avLst/>
              <a:gdLst>
                <a:gd name="connsiteX0" fmla="*/ 0 w 331076"/>
                <a:gd name="connsiteY0" fmla="*/ 0 h 222687"/>
                <a:gd name="connsiteX1" fmla="*/ 56756 w 331076"/>
                <a:gd name="connsiteY1" fmla="*/ 157656 h 222687"/>
                <a:gd name="connsiteX2" fmla="*/ 245942 w 331076"/>
                <a:gd name="connsiteY2" fmla="*/ 220718 h 222687"/>
                <a:gd name="connsiteX3" fmla="*/ 331076 w 331076"/>
                <a:gd name="connsiteY3" fmla="*/ 91440 h 22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076" h="222687">
                  <a:moveTo>
                    <a:pt x="0" y="0"/>
                  </a:moveTo>
                  <a:cubicBezTo>
                    <a:pt x="7883" y="60435"/>
                    <a:pt x="15766" y="120870"/>
                    <a:pt x="56756" y="157656"/>
                  </a:cubicBezTo>
                  <a:cubicBezTo>
                    <a:pt x="97746" y="194442"/>
                    <a:pt x="200222" y="231754"/>
                    <a:pt x="245942" y="220718"/>
                  </a:cubicBezTo>
                  <a:cubicBezTo>
                    <a:pt x="291662" y="209682"/>
                    <a:pt x="311369" y="150561"/>
                    <a:pt x="331076" y="914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509527" y="1583131"/>
              <a:ext cx="249905" cy="289812"/>
            </a:xfrm>
            <a:custGeom>
              <a:avLst/>
              <a:gdLst>
                <a:gd name="connsiteX0" fmla="*/ 44953 w 249905"/>
                <a:gd name="connsiteY0" fmla="*/ 289812 h 289812"/>
                <a:gd name="connsiteX1" fmla="*/ 7116 w 249905"/>
                <a:gd name="connsiteY1" fmla="*/ 119545 h 289812"/>
                <a:gd name="connsiteX2" fmla="*/ 171077 w 249905"/>
                <a:gd name="connsiteY2" fmla="*/ 2880 h 289812"/>
                <a:gd name="connsiteX3" fmla="*/ 249905 w 249905"/>
                <a:gd name="connsiteY3" fmla="*/ 47023 h 28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05" h="289812">
                  <a:moveTo>
                    <a:pt x="44953" y="289812"/>
                  </a:moveTo>
                  <a:cubicBezTo>
                    <a:pt x="15524" y="228589"/>
                    <a:pt x="-13905" y="167367"/>
                    <a:pt x="7116" y="119545"/>
                  </a:cubicBezTo>
                  <a:cubicBezTo>
                    <a:pt x="28137" y="71723"/>
                    <a:pt x="130612" y="14967"/>
                    <a:pt x="171077" y="2880"/>
                  </a:cubicBezTo>
                  <a:cubicBezTo>
                    <a:pt x="211542" y="-9207"/>
                    <a:pt x="230723" y="18908"/>
                    <a:pt x="249905" y="4702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1756279" y="1627001"/>
              <a:ext cx="182880" cy="324770"/>
            </a:xfrm>
            <a:custGeom>
              <a:avLst/>
              <a:gdLst>
                <a:gd name="connsiteX0" fmla="*/ 0 w 182880"/>
                <a:gd name="connsiteY0" fmla="*/ 0 h 324770"/>
                <a:gd name="connsiteX1" fmla="*/ 25224 w 182880"/>
                <a:gd name="connsiteY1" fmla="*/ 195493 h 324770"/>
                <a:gd name="connsiteX2" fmla="*/ 151349 w 182880"/>
                <a:gd name="connsiteY2" fmla="*/ 261708 h 324770"/>
                <a:gd name="connsiteX3" fmla="*/ 182880 w 182880"/>
                <a:gd name="connsiteY3" fmla="*/ 324770 h 32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324770">
                  <a:moveTo>
                    <a:pt x="0" y="0"/>
                  </a:moveTo>
                  <a:cubicBezTo>
                    <a:pt x="-1" y="75937"/>
                    <a:pt x="-1" y="151875"/>
                    <a:pt x="25224" y="195493"/>
                  </a:cubicBezTo>
                  <a:cubicBezTo>
                    <a:pt x="50449" y="239111"/>
                    <a:pt x="125073" y="240162"/>
                    <a:pt x="151349" y="261708"/>
                  </a:cubicBezTo>
                  <a:cubicBezTo>
                    <a:pt x="177625" y="283254"/>
                    <a:pt x="180252" y="304012"/>
                    <a:pt x="182880" y="32477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1942312" y="1772044"/>
              <a:ext cx="230935" cy="265623"/>
            </a:xfrm>
            <a:custGeom>
              <a:avLst/>
              <a:gdLst>
                <a:gd name="connsiteX0" fmla="*/ 0 w 230935"/>
                <a:gd name="connsiteY0" fmla="*/ 192339 h 265623"/>
                <a:gd name="connsiteX1" fmla="*/ 122971 w 230935"/>
                <a:gd name="connsiteY1" fmla="*/ 261708 h 265623"/>
                <a:gd name="connsiteX2" fmla="*/ 223870 w 230935"/>
                <a:gd name="connsiteY2" fmla="*/ 88287 h 265623"/>
                <a:gd name="connsiteX3" fmla="*/ 214411 w 230935"/>
                <a:gd name="connsiteY3" fmla="*/ 0 h 26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35" h="265623">
                  <a:moveTo>
                    <a:pt x="0" y="192339"/>
                  </a:moveTo>
                  <a:cubicBezTo>
                    <a:pt x="42829" y="235694"/>
                    <a:pt x="85659" y="279050"/>
                    <a:pt x="122971" y="261708"/>
                  </a:cubicBezTo>
                  <a:cubicBezTo>
                    <a:pt x="160283" y="244366"/>
                    <a:pt x="208630" y="131905"/>
                    <a:pt x="223870" y="88287"/>
                  </a:cubicBezTo>
                  <a:cubicBezTo>
                    <a:pt x="239110" y="44669"/>
                    <a:pt x="226760" y="22334"/>
                    <a:pt x="214411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077836" y="1617377"/>
              <a:ext cx="170327" cy="145208"/>
            </a:xfrm>
            <a:custGeom>
              <a:avLst/>
              <a:gdLst>
                <a:gd name="connsiteX0" fmla="*/ 66274 w 170327"/>
                <a:gd name="connsiteY0" fmla="*/ 145208 h 145208"/>
                <a:gd name="connsiteX1" fmla="*/ 59 w 170327"/>
                <a:gd name="connsiteY1" fmla="*/ 69533 h 145208"/>
                <a:gd name="connsiteX2" fmla="*/ 56815 w 170327"/>
                <a:gd name="connsiteY2" fmla="*/ 3318 h 145208"/>
                <a:gd name="connsiteX3" fmla="*/ 170327 w 170327"/>
                <a:gd name="connsiteY3" fmla="*/ 15931 h 14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327" h="145208">
                  <a:moveTo>
                    <a:pt x="66274" y="145208"/>
                  </a:moveTo>
                  <a:cubicBezTo>
                    <a:pt x="33954" y="119194"/>
                    <a:pt x="1635" y="93181"/>
                    <a:pt x="59" y="69533"/>
                  </a:cubicBezTo>
                  <a:cubicBezTo>
                    <a:pt x="-1517" y="45885"/>
                    <a:pt x="28437" y="12252"/>
                    <a:pt x="56815" y="3318"/>
                  </a:cubicBezTo>
                  <a:cubicBezTo>
                    <a:pt x="85193" y="-5616"/>
                    <a:pt x="127760" y="5157"/>
                    <a:pt x="170327" y="15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6" name="Oval 135"/>
            <p:cNvSpPr/>
            <p:nvPr/>
          </p:nvSpPr>
          <p:spPr>
            <a:xfrm rot="20297891">
              <a:off x="1077118" y="16740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37" name="Oval 136"/>
            <p:cNvSpPr/>
            <p:nvPr/>
          </p:nvSpPr>
          <p:spPr>
            <a:xfrm rot="20297891">
              <a:off x="1212701" y="175604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42" name="Oval 141"/>
            <p:cNvSpPr/>
            <p:nvPr/>
          </p:nvSpPr>
          <p:spPr>
            <a:xfrm rot="20297891">
              <a:off x="1528013" y="18537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45" name="Oval 144"/>
            <p:cNvSpPr/>
            <p:nvPr/>
          </p:nvSpPr>
          <p:spPr>
            <a:xfrm rot="20297891">
              <a:off x="1729810" y="161100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46" name="Oval 145"/>
            <p:cNvSpPr/>
            <p:nvPr/>
          </p:nvSpPr>
          <p:spPr>
            <a:xfrm rot="20297891">
              <a:off x="1922150" y="193262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47" name="Oval 146"/>
            <p:cNvSpPr/>
            <p:nvPr/>
          </p:nvSpPr>
          <p:spPr>
            <a:xfrm rot="20297891">
              <a:off x="2120795" y="17465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</p:spTree>
    <p:extLst>
      <p:ext uri="{BB962C8B-B14F-4D97-AF65-F5344CB8AC3E}">
        <p14:creationId xmlns:p14="http://schemas.microsoft.com/office/powerpoint/2010/main" val="14601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reeform 187"/>
          <p:cNvSpPr/>
          <p:nvPr/>
        </p:nvSpPr>
        <p:spPr>
          <a:xfrm>
            <a:off x="2630178" y="3170155"/>
            <a:ext cx="681965" cy="585763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536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l-BE" sz="5363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0" name="TextBox 1079"/>
          <p:cNvSpPr txBox="1"/>
          <p:nvPr/>
        </p:nvSpPr>
        <p:spPr>
          <a:xfrm>
            <a:off x="1993446" y="633212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Alice</a:t>
            </a:r>
          </a:p>
        </p:txBody>
      </p:sp>
      <p:pic>
        <p:nvPicPr>
          <p:cNvPr id="1081" name="Picture 2" descr="Alice And Wonderland White 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59" y="868685"/>
            <a:ext cx="1699484" cy="23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4" descr="Bob Marley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05" y="4000269"/>
            <a:ext cx="1443123" cy="20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TextBox 191"/>
          <p:cNvSpPr txBox="1"/>
          <p:nvPr/>
        </p:nvSpPr>
        <p:spPr>
          <a:xfrm>
            <a:off x="1993446" y="5467598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Bob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3393640" y="1613485"/>
            <a:ext cx="3532408" cy="1960364"/>
            <a:chOff x="940522" y="667349"/>
            <a:chExt cx="1251521" cy="694551"/>
          </a:xfrm>
        </p:grpSpPr>
        <p:sp>
          <p:nvSpPr>
            <p:cNvPr id="1083" name="Freeform 1082"/>
            <p:cNvSpPr/>
            <p:nvPr/>
          </p:nvSpPr>
          <p:spPr>
            <a:xfrm rot="20297891">
              <a:off x="940522" y="1145201"/>
              <a:ext cx="262457" cy="213253"/>
            </a:xfrm>
            <a:custGeom>
              <a:avLst/>
              <a:gdLst>
                <a:gd name="connsiteX0" fmla="*/ 0 w 262457"/>
                <a:gd name="connsiteY0" fmla="*/ 182880 h 213253"/>
                <a:gd name="connsiteX1" fmla="*/ 252248 w 262457"/>
                <a:gd name="connsiteY1" fmla="*/ 198645 h 213253"/>
                <a:gd name="connsiteX2" fmla="*/ 189186 w 262457"/>
                <a:gd name="connsiteY2" fmla="*/ 0 h 21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457" h="213253">
                  <a:moveTo>
                    <a:pt x="0" y="182880"/>
                  </a:moveTo>
                  <a:cubicBezTo>
                    <a:pt x="110358" y="206002"/>
                    <a:pt x="220717" y="229125"/>
                    <a:pt x="252248" y="198645"/>
                  </a:cubicBezTo>
                  <a:cubicBezTo>
                    <a:pt x="283779" y="168165"/>
                    <a:pt x="236482" y="84082"/>
                    <a:pt x="18918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4" name="Freeform 1083"/>
            <p:cNvSpPr/>
            <p:nvPr/>
          </p:nvSpPr>
          <p:spPr>
            <a:xfrm rot="20297891">
              <a:off x="1082186" y="983038"/>
              <a:ext cx="233329" cy="197713"/>
            </a:xfrm>
            <a:custGeom>
              <a:avLst/>
              <a:gdLst>
                <a:gd name="connsiteX0" fmla="*/ 0 w 233329"/>
                <a:gd name="connsiteY0" fmla="*/ 109426 h 197713"/>
                <a:gd name="connsiteX1" fmla="*/ 94593 w 233329"/>
                <a:gd name="connsiteY1" fmla="*/ 2220 h 197713"/>
                <a:gd name="connsiteX2" fmla="*/ 233329 w 233329"/>
                <a:gd name="connsiteY2" fmla="*/ 197713 h 19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329" h="197713">
                  <a:moveTo>
                    <a:pt x="0" y="109426"/>
                  </a:moveTo>
                  <a:cubicBezTo>
                    <a:pt x="27852" y="48466"/>
                    <a:pt x="55705" y="-12494"/>
                    <a:pt x="94593" y="2220"/>
                  </a:cubicBezTo>
                  <a:cubicBezTo>
                    <a:pt x="133481" y="16934"/>
                    <a:pt x="183405" y="107323"/>
                    <a:pt x="233329" y="19771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5" name="Freeform 1084"/>
            <p:cNvSpPr/>
            <p:nvPr/>
          </p:nvSpPr>
          <p:spPr>
            <a:xfrm rot="20297891">
              <a:off x="1318278" y="895108"/>
              <a:ext cx="208104" cy="234625"/>
            </a:xfrm>
            <a:custGeom>
              <a:avLst/>
              <a:gdLst>
                <a:gd name="connsiteX0" fmla="*/ 0 w 208104"/>
                <a:gd name="connsiteY0" fmla="*/ 217000 h 234625"/>
                <a:gd name="connsiteX1" fmla="*/ 88287 w 208104"/>
                <a:gd name="connsiteY1" fmla="*/ 213846 h 234625"/>
                <a:gd name="connsiteX2" fmla="*/ 129277 w 208104"/>
                <a:gd name="connsiteY2" fmla="*/ 8895 h 234625"/>
                <a:gd name="connsiteX3" fmla="*/ 208104 w 208104"/>
                <a:gd name="connsiteY3" fmla="*/ 56191 h 23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04" h="234625">
                  <a:moveTo>
                    <a:pt x="0" y="217000"/>
                  </a:moveTo>
                  <a:cubicBezTo>
                    <a:pt x="33370" y="232765"/>
                    <a:pt x="66741" y="248530"/>
                    <a:pt x="88287" y="213846"/>
                  </a:cubicBezTo>
                  <a:cubicBezTo>
                    <a:pt x="109833" y="179162"/>
                    <a:pt x="109307" y="35171"/>
                    <a:pt x="129277" y="8895"/>
                  </a:cubicBezTo>
                  <a:cubicBezTo>
                    <a:pt x="149247" y="-17381"/>
                    <a:pt x="178675" y="19405"/>
                    <a:pt x="208104" y="561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6" name="Freeform 1085"/>
            <p:cNvSpPr/>
            <p:nvPr/>
          </p:nvSpPr>
          <p:spPr>
            <a:xfrm rot="20297891">
              <a:off x="1566098" y="892222"/>
              <a:ext cx="123029" cy="359454"/>
            </a:xfrm>
            <a:custGeom>
              <a:avLst/>
              <a:gdLst>
                <a:gd name="connsiteX0" fmla="*/ 0 w 123029"/>
                <a:gd name="connsiteY0" fmla="*/ 0 h 359454"/>
                <a:gd name="connsiteX1" fmla="*/ 122972 w 123029"/>
                <a:gd name="connsiteY1" fmla="*/ 198646 h 359454"/>
                <a:gd name="connsiteX2" fmla="*/ 12613 w 123029"/>
                <a:gd name="connsiteY2" fmla="*/ 359454 h 35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029" h="359454">
                  <a:moveTo>
                    <a:pt x="0" y="0"/>
                  </a:moveTo>
                  <a:cubicBezTo>
                    <a:pt x="60435" y="69368"/>
                    <a:pt x="120870" y="138737"/>
                    <a:pt x="122972" y="198646"/>
                  </a:cubicBezTo>
                  <a:cubicBezTo>
                    <a:pt x="125074" y="258555"/>
                    <a:pt x="68843" y="309004"/>
                    <a:pt x="12613" y="3594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00" name="Oval 199"/>
            <p:cNvSpPr/>
            <p:nvPr/>
          </p:nvSpPr>
          <p:spPr>
            <a:xfrm rot="20297891">
              <a:off x="1324883" y="11141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1" name="Oval 200"/>
            <p:cNvSpPr/>
            <p:nvPr/>
          </p:nvSpPr>
          <p:spPr>
            <a:xfrm rot="20297891">
              <a:off x="1488610" y="90309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087" name="Freeform 1086"/>
            <p:cNvSpPr/>
            <p:nvPr/>
          </p:nvSpPr>
          <p:spPr>
            <a:xfrm rot="20297891">
              <a:off x="1655704" y="1142487"/>
              <a:ext cx="228295" cy="219413"/>
            </a:xfrm>
            <a:custGeom>
              <a:avLst/>
              <a:gdLst>
                <a:gd name="connsiteX0" fmla="*/ 15505 w 228295"/>
                <a:gd name="connsiteY0" fmla="*/ 81981 h 219413"/>
                <a:gd name="connsiteX1" fmla="*/ 18658 w 228295"/>
                <a:gd name="connsiteY1" fmla="*/ 195493 h 219413"/>
                <a:gd name="connsiteX2" fmla="*/ 201538 w 228295"/>
                <a:gd name="connsiteY2" fmla="*/ 201799 h 219413"/>
                <a:gd name="connsiteX3" fmla="*/ 223609 w 228295"/>
                <a:gd name="connsiteY3" fmla="*/ 0 h 21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295" h="219413">
                  <a:moveTo>
                    <a:pt x="15505" y="81981"/>
                  </a:moveTo>
                  <a:cubicBezTo>
                    <a:pt x="1579" y="128752"/>
                    <a:pt x="-12347" y="175523"/>
                    <a:pt x="18658" y="195493"/>
                  </a:cubicBezTo>
                  <a:cubicBezTo>
                    <a:pt x="49663" y="215463"/>
                    <a:pt x="167380" y="234381"/>
                    <a:pt x="201538" y="201799"/>
                  </a:cubicBezTo>
                  <a:cubicBezTo>
                    <a:pt x="235696" y="169217"/>
                    <a:pt x="229652" y="84608"/>
                    <a:pt x="22360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8" name="Freeform 127"/>
            <p:cNvSpPr/>
            <p:nvPr/>
          </p:nvSpPr>
          <p:spPr>
            <a:xfrm rot="20297891">
              <a:off x="1804582" y="955581"/>
              <a:ext cx="182880" cy="123608"/>
            </a:xfrm>
            <a:custGeom>
              <a:avLst/>
              <a:gdLst>
                <a:gd name="connsiteX0" fmla="*/ 0 w 182880"/>
                <a:gd name="connsiteY0" fmla="*/ 123608 h 123608"/>
                <a:gd name="connsiteX1" fmla="*/ 66216 w 182880"/>
                <a:gd name="connsiteY1" fmla="*/ 3790 h 123608"/>
                <a:gd name="connsiteX2" fmla="*/ 182880 w 182880"/>
                <a:gd name="connsiteY2" fmla="*/ 41627 h 12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" h="123608">
                  <a:moveTo>
                    <a:pt x="0" y="123608"/>
                  </a:moveTo>
                  <a:cubicBezTo>
                    <a:pt x="17868" y="70530"/>
                    <a:pt x="35736" y="17453"/>
                    <a:pt x="66216" y="3790"/>
                  </a:cubicBezTo>
                  <a:cubicBezTo>
                    <a:pt x="96696" y="-9873"/>
                    <a:pt x="139788" y="15877"/>
                    <a:pt x="182880" y="4162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9" name="Freeform 128"/>
            <p:cNvSpPr/>
            <p:nvPr/>
          </p:nvSpPr>
          <p:spPr>
            <a:xfrm rot="20297891">
              <a:off x="1936642" y="667349"/>
              <a:ext cx="255401" cy="343616"/>
            </a:xfrm>
            <a:custGeom>
              <a:avLst/>
              <a:gdLst>
                <a:gd name="connsiteX0" fmla="*/ 0 w 255401"/>
                <a:gd name="connsiteY0" fmla="*/ 267599 h 343616"/>
                <a:gd name="connsiteX1" fmla="*/ 135583 w 255401"/>
                <a:gd name="connsiteY1" fmla="*/ 330661 h 343616"/>
                <a:gd name="connsiteX2" fmla="*/ 122971 w 255401"/>
                <a:gd name="connsiteY2" fmla="*/ 43729 h 343616"/>
                <a:gd name="connsiteX3" fmla="*/ 255401 w 255401"/>
                <a:gd name="connsiteY3" fmla="*/ 5891 h 34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01" h="343616">
                  <a:moveTo>
                    <a:pt x="0" y="267599"/>
                  </a:moveTo>
                  <a:cubicBezTo>
                    <a:pt x="57544" y="317786"/>
                    <a:pt x="115088" y="367973"/>
                    <a:pt x="135583" y="330661"/>
                  </a:cubicBezTo>
                  <a:cubicBezTo>
                    <a:pt x="156078" y="293349"/>
                    <a:pt x="103001" y="97857"/>
                    <a:pt x="122971" y="43729"/>
                  </a:cubicBezTo>
                  <a:cubicBezTo>
                    <a:pt x="142941" y="-10399"/>
                    <a:pt x="199171" y="-2254"/>
                    <a:pt x="255401" y="58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07" name="Oval 206"/>
            <p:cNvSpPr/>
            <p:nvPr/>
          </p:nvSpPr>
          <p:spPr>
            <a:xfrm rot="20297891">
              <a:off x="1633844" y="12253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8" name="Oval 207"/>
            <p:cNvSpPr/>
            <p:nvPr/>
          </p:nvSpPr>
          <p:spPr>
            <a:xfrm rot="20297891">
              <a:off x="1817531" y="109571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9" name="Oval 208"/>
            <p:cNvSpPr/>
            <p:nvPr/>
          </p:nvSpPr>
          <p:spPr>
            <a:xfrm rot="20297891">
              <a:off x="1970019" y="9501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0" name="Oval 219"/>
            <p:cNvSpPr/>
            <p:nvPr/>
          </p:nvSpPr>
          <p:spPr>
            <a:xfrm rot="20297891">
              <a:off x="1072914" y="11149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515833" y="3636809"/>
            <a:ext cx="3568589" cy="1844369"/>
            <a:chOff x="983823" y="1384212"/>
            <a:chExt cx="1264340" cy="653455"/>
          </a:xfrm>
        </p:grpSpPr>
        <p:sp>
          <p:nvSpPr>
            <p:cNvPr id="131" name="Freeform 130"/>
            <p:cNvSpPr/>
            <p:nvPr/>
          </p:nvSpPr>
          <p:spPr>
            <a:xfrm>
              <a:off x="983823" y="1384212"/>
              <a:ext cx="107151" cy="321617"/>
            </a:xfrm>
            <a:custGeom>
              <a:avLst/>
              <a:gdLst>
                <a:gd name="connsiteX0" fmla="*/ 9405 w 107151"/>
                <a:gd name="connsiteY0" fmla="*/ 0 h 321617"/>
                <a:gd name="connsiteX1" fmla="*/ 9405 w 107151"/>
                <a:gd name="connsiteY1" fmla="*/ 233330 h 321617"/>
                <a:gd name="connsiteX2" fmla="*/ 107151 w 107151"/>
                <a:gd name="connsiteY2" fmla="*/ 321617 h 32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1" h="321617">
                  <a:moveTo>
                    <a:pt x="9405" y="0"/>
                  </a:moveTo>
                  <a:cubicBezTo>
                    <a:pt x="1259" y="89863"/>
                    <a:pt x="-6886" y="179727"/>
                    <a:pt x="9405" y="233330"/>
                  </a:cubicBezTo>
                  <a:cubicBezTo>
                    <a:pt x="25696" y="286933"/>
                    <a:pt x="66423" y="304275"/>
                    <a:pt x="107151" y="32161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1100433" y="1586723"/>
              <a:ext cx="234341" cy="185321"/>
            </a:xfrm>
            <a:custGeom>
              <a:avLst/>
              <a:gdLst>
                <a:gd name="connsiteX0" fmla="*/ 0 w 234341"/>
                <a:gd name="connsiteY0" fmla="*/ 115953 h 185321"/>
                <a:gd name="connsiteX1" fmla="*/ 85134 w 234341"/>
                <a:gd name="connsiteY1" fmla="*/ 5594 h 185321"/>
                <a:gd name="connsiteX2" fmla="*/ 233330 w 234341"/>
                <a:gd name="connsiteY2" fmla="*/ 33972 h 185321"/>
                <a:gd name="connsiteX3" fmla="*/ 138737 w 234341"/>
                <a:gd name="connsiteY3" fmla="*/ 185321 h 18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41" h="185321">
                  <a:moveTo>
                    <a:pt x="0" y="115953"/>
                  </a:moveTo>
                  <a:cubicBezTo>
                    <a:pt x="23123" y="67605"/>
                    <a:pt x="46246" y="19257"/>
                    <a:pt x="85134" y="5594"/>
                  </a:cubicBezTo>
                  <a:cubicBezTo>
                    <a:pt x="124022" y="-8070"/>
                    <a:pt x="224396" y="4018"/>
                    <a:pt x="233330" y="33972"/>
                  </a:cubicBezTo>
                  <a:cubicBezTo>
                    <a:pt x="242264" y="63926"/>
                    <a:pt x="190500" y="124623"/>
                    <a:pt x="138737" y="18532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1226557" y="1778350"/>
              <a:ext cx="331076" cy="222687"/>
            </a:xfrm>
            <a:custGeom>
              <a:avLst/>
              <a:gdLst>
                <a:gd name="connsiteX0" fmla="*/ 0 w 331076"/>
                <a:gd name="connsiteY0" fmla="*/ 0 h 222687"/>
                <a:gd name="connsiteX1" fmla="*/ 56756 w 331076"/>
                <a:gd name="connsiteY1" fmla="*/ 157656 h 222687"/>
                <a:gd name="connsiteX2" fmla="*/ 245942 w 331076"/>
                <a:gd name="connsiteY2" fmla="*/ 220718 h 222687"/>
                <a:gd name="connsiteX3" fmla="*/ 331076 w 331076"/>
                <a:gd name="connsiteY3" fmla="*/ 91440 h 22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076" h="222687">
                  <a:moveTo>
                    <a:pt x="0" y="0"/>
                  </a:moveTo>
                  <a:cubicBezTo>
                    <a:pt x="7883" y="60435"/>
                    <a:pt x="15766" y="120870"/>
                    <a:pt x="56756" y="157656"/>
                  </a:cubicBezTo>
                  <a:cubicBezTo>
                    <a:pt x="97746" y="194442"/>
                    <a:pt x="200222" y="231754"/>
                    <a:pt x="245942" y="220718"/>
                  </a:cubicBezTo>
                  <a:cubicBezTo>
                    <a:pt x="291662" y="209682"/>
                    <a:pt x="311369" y="150561"/>
                    <a:pt x="331076" y="914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509527" y="1583131"/>
              <a:ext cx="249905" cy="289812"/>
            </a:xfrm>
            <a:custGeom>
              <a:avLst/>
              <a:gdLst>
                <a:gd name="connsiteX0" fmla="*/ 44953 w 249905"/>
                <a:gd name="connsiteY0" fmla="*/ 289812 h 289812"/>
                <a:gd name="connsiteX1" fmla="*/ 7116 w 249905"/>
                <a:gd name="connsiteY1" fmla="*/ 119545 h 289812"/>
                <a:gd name="connsiteX2" fmla="*/ 171077 w 249905"/>
                <a:gd name="connsiteY2" fmla="*/ 2880 h 289812"/>
                <a:gd name="connsiteX3" fmla="*/ 249905 w 249905"/>
                <a:gd name="connsiteY3" fmla="*/ 47023 h 28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05" h="289812">
                  <a:moveTo>
                    <a:pt x="44953" y="289812"/>
                  </a:moveTo>
                  <a:cubicBezTo>
                    <a:pt x="15524" y="228589"/>
                    <a:pt x="-13905" y="167367"/>
                    <a:pt x="7116" y="119545"/>
                  </a:cubicBezTo>
                  <a:cubicBezTo>
                    <a:pt x="28137" y="71723"/>
                    <a:pt x="130612" y="14967"/>
                    <a:pt x="171077" y="2880"/>
                  </a:cubicBezTo>
                  <a:cubicBezTo>
                    <a:pt x="211542" y="-9207"/>
                    <a:pt x="230723" y="18908"/>
                    <a:pt x="249905" y="4702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756279" y="1627001"/>
              <a:ext cx="182880" cy="324770"/>
            </a:xfrm>
            <a:custGeom>
              <a:avLst/>
              <a:gdLst>
                <a:gd name="connsiteX0" fmla="*/ 0 w 182880"/>
                <a:gd name="connsiteY0" fmla="*/ 0 h 324770"/>
                <a:gd name="connsiteX1" fmla="*/ 25224 w 182880"/>
                <a:gd name="connsiteY1" fmla="*/ 195493 h 324770"/>
                <a:gd name="connsiteX2" fmla="*/ 151349 w 182880"/>
                <a:gd name="connsiteY2" fmla="*/ 261708 h 324770"/>
                <a:gd name="connsiteX3" fmla="*/ 182880 w 182880"/>
                <a:gd name="connsiteY3" fmla="*/ 324770 h 32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324770">
                  <a:moveTo>
                    <a:pt x="0" y="0"/>
                  </a:moveTo>
                  <a:cubicBezTo>
                    <a:pt x="-1" y="75937"/>
                    <a:pt x="-1" y="151875"/>
                    <a:pt x="25224" y="195493"/>
                  </a:cubicBezTo>
                  <a:cubicBezTo>
                    <a:pt x="50449" y="239111"/>
                    <a:pt x="125073" y="240162"/>
                    <a:pt x="151349" y="261708"/>
                  </a:cubicBezTo>
                  <a:cubicBezTo>
                    <a:pt x="177625" y="283254"/>
                    <a:pt x="180252" y="304012"/>
                    <a:pt x="182880" y="32477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1942312" y="1772044"/>
              <a:ext cx="230935" cy="265623"/>
            </a:xfrm>
            <a:custGeom>
              <a:avLst/>
              <a:gdLst>
                <a:gd name="connsiteX0" fmla="*/ 0 w 230935"/>
                <a:gd name="connsiteY0" fmla="*/ 192339 h 265623"/>
                <a:gd name="connsiteX1" fmla="*/ 122971 w 230935"/>
                <a:gd name="connsiteY1" fmla="*/ 261708 h 265623"/>
                <a:gd name="connsiteX2" fmla="*/ 223870 w 230935"/>
                <a:gd name="connsiteY2" fmla="*/ 88287 h 265623"/>
                <a:gd name="connsiteX3" fmla="*/ 214411 w 230935"/>
                <a:gd name="connsiteY3" fmla="*/ 0 h 26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35" h="265623">
                  <a:moveTo>
                    <a:pt x="0" y="192339"/>
                  </a:moveTo>
                  <a:cubicBezTo>
                    <a:pt x="42829" y="235694"/>
                    <a:pt x="85659" y="279050"/>
                    <a:pt x="122971" y="261708"/>
                  </a:cubicBezTo>
                  <a:cubicBezTo>
                    <a:pt x="160283" y="244366"/>
                    <a:pt x="208630" y="131905"/>
                    <a:pt x="223870" y="88287"/>
                  </a:cubicBezTo>
                  <a:cubicBezTo>
                    <a:pt x="239110" y="44669"/>
                    <a:pt x="226760" y="22334"/>
                    <a:pt x="214411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2077836" y="1617377"/>
              <a:ext cx="170327" cy="145208"/>
            </a:xfrm>
            <a:custGeom>
              <a:avLst/>
              <a:gdLst>
                <a:gd name="connsiteX0" fmla="*/ 66274 w 170327"/>
                <a:gd name="connsiteY0" fmla="*/ 145208 h 145208"/>
                <a:gd name="connsiteX1" fmla="*/ 59 w 170327"/>
                <a:gd name="connsiteY1" fmla="*/ 69533 h 145208"/>
                <a:gd name="connsiteX2" fmla="*/ 56815 w 170327"/>
                <a:gd name="connsiteY2" fmla="*/ 3318 h 145208"/>
                <a:gd name="connsiteX3" fmla="*/ 170327 w 170327"/>
                <a:gd name="connsiteY3" fmla="*/ 15931 h 14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327" h="145208">
                  <a:moveTo>
                    <a:pt x="66274" y="145208"/>
                  </a:moveTo>
                  <a:cubicBezTo>
                    <a:pt x="33954" y="119194"/>
                    <a:pt x="1635" y="93181"/>
                    <a:pt x="59" y="69533"/>
                  </a:cubicBezTo>
                  <a:cubicBezTo>
                    <a:pt x="-1517" y="45885"/>
                    <a:pt x="28437" y="12252"/>
                    <a:pt x="56815" y="3318"/>
                  </a:cubicBezTo>
                  <a:cubicBezTo>
                    <a:pt x="85193" y="-5616"/>
                    <a:pt x="127760" y="5157"/>
                    <a:pt x="170327" y="15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22" name="Oval 221"/>
            <p:cNvSpPr/>
            <p:nvPr/>
          </p:nvSpPr>
          <p:spPr>
            <a:xfrm rot="20297891">
              <a:off x="1077118" y="16740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3" name="Oval 222"/>
            <p:cNvSpPr/>
            <p:nvPr/>
          </p:nvSpPr>
          <p:spPr>
            <a:xfrm rot="20297891">
              <a:off x="1212701" y="175604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4" name="Oval 223"/>
            <p:cNvSpPr/>
            <p:nvPr/>
          </p:nvSpPr>
          <p:spPr>
            <a:xfrm rot="20297891">
              <a:off x="1528013" y="18537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5" name="Oval 224"/>
            <p:cNvSpPr/>
            <p:nvPr/>
          </p:nvSpPr>
          <p:spPr>
            <a:xfrm rot="20297891">
              <a:off x="1729810" y="161100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6" name="Oval 225"/>
            <p:cNvSpPr/>
            <p:nvPr/>
          </p:nvSpPr>
          <p:spPr>
            <a:xfrm rot="20297891">
              <a:off x="1922150" y="193262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7" name="Oval 226"/>
            <p:cNvSpPr/>
            <p:nvPr/>
          </p:nvSpPr>
          <p:spPr>
            <a:xfrm rot="20297891">
              <a:off x="2120795" y="17465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sp>
        <p:nvSpPr>
          <p:cNvPr id="190" name="Oval 189"/>
          <p:cNvSpPr/>
          <p:nvPr/>
        </p:nvSpPr>
        <p:spPr>
          <a:xfrm>
            <a:off x="3356787" y="3444073"/>
            <a:ext cx="301101" cy="30110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grpSp>
        <p:nvGrpSpPr>
          <p:cNvPr id="55" name="Group 54"/>
          <p:cNvGrpSpPr/>
          <p:nvPr/>
        </p:nvGrpSpPr>
        <p:grpSpPr>
          <a:xfrm rot="19081824">
            <a:off x="7971583" y="3032603"/>
            <a:ext cx="3568589" cy="1844369"/>
            <a:chOff x="983823" y="1384212"/>
            <a:chExt cx="1264340" cy="653455"/>
          </a:xfrm>
        </p:grpSpPr>
        <p:sp>
          <p:nvSpPr>
            <p:cNvPr id="56" name="Freeform 55"/>
            <p:cNvSpPr/>
            <p:nvPr/>
          </p:nvSpPr>
          <p:spPr>
            <a:xfrm>
              <a:off x="983823" y="1384212"/>
              <a:ext cx="107151" cy="321617"/>
            </a:xfrm>
            <a:custGeom>
              <a:avLst/>
              <a:gdLst>
                <a:gd name="connsiteX0" fmla="*/ 9405 w 107151"/>
                <a:gd name="connsiteY0" fmla="*/ 0 h 321617"/>
                <a:gd name="connsiteX1" fmla="*/ 9405 w 107151"/>
                <a:gd name="connsiteY1" fmla="*/ 233330 h 321617"/>
                <a:gd name="connsiteX2" fmla="*/ 107151 w 107151"/>
                <a:gd name="connsiteY2" fmla="*/ 321617 h 32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1" h="321617">
                  <a:moveTo>
                    <a:pt x="9405" y="0"/>
                  </a:moveTo>
                  <a:cubicBezTo>
                    <a:pt x="1259" y="89863"/>
                    <a:pt x="-6886" y="179727"/>
                    <a:pt x="9405" y="233330"/>
                  </a:cubicBezTo>
                  <a:cubicBezTo>
                    <a:pt x="25696" y="286933"/>
                    <a:pt x="66423" y="304275"/>
                    <a:pt x="107151" y="32161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100433" y="1586723"/>
              <a:ext cx="234341" cy="185321"/>
            </a:xfrm>
            <a:custGeom>
              <a:avLst/>
              <a:gdLst>
                <a:gd name="connsiteX0" fmla="*/ 0 w 234341"/>
                <a:gd name="connsiteY0" fmla="*/ 115953 h 185321"/>
                <a:gd name="connsiteX1" fmla="*/ 85134 w 234341"/>
                <a:gd name="connsiteY1" fmla="*/ 5594 h 185321"/>
                <a:gd name="connsiteX2" fmla="*/ 233330 w 234341"/>
                <a:gd name="connsiteY2" fmla="*/ 33972 h 185321"/>
                <a:gd name="connsiteX3" fmla="*/ 138737 w 234341"/>
                <a:gd name="connsiteY3" fmla="*/ 185321 h 18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41" h="185321">
                  <a:moveTo>
                    <a:pt x="0" y="115953"/>
                  </a:moveTo>
                  <a:cubicBezTo>
                    <a:pt x="23123" y="67605"/>
                    <a:pt x="46246" y="19257"/>
                    <a:pt x="85134" y="5594"/>
                  </a:cubicBezTo>
                  <a:cubicBezTo>
                    <a:pt x="124022" y="-8070"/>
                    <a:pt x="224396" y="4018"/>
                    <a:pt x="233330" y="33972"/>
                  </a:cubicBezTo>
                  <a:cubicBezTo>
                    <a:pt x="242264" y="63926"/>
                    <a:pt x="190500" y="124623"/>
                    <a:pt x="138737" y="18532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226557" y="1778350"/>
              <a:ext cx="331076" cy="222687"/>
            </a:xfrm>
            <a:custGeom>
              <a:avLst/>
              <a:gdLst>
                <a:gd name="connsiteX0" fmla="*/ 0 w 331076"/>
                <a:gd name="connsiteY0" fmla="*/ 0 h 222687"/>
                <a:gd name="connsiteX1" fmla="*/ 56756 w 331076"/>
                <a:gd name="connsiteY1" fmla="*/ 157656 h 222687"/>
                <a:gd name="connsiteX2" fmla="*/ 245942 w 331076"/>
                <a:gd name="connsiteY2" fmla="*/ 220718 h 222687"/>
                <a:gd name="connsiteX3" fmla="*/ 331076 w 331076"/>
                <a:gd name="connsiteY3" fmla="*/ 91440 h 22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076" h="222687">
                  <a:moveTo>
                    <a:pt x="0" y="0"/>
                  </a:moveTo>
                  <a:cubicBezTo>
                    <a:pt x="7883" y="60435"/>
                    <a:pt x="15766" y="120870"/>
                    <a:pt x="56756" y="157656"/>
                  </a:cubicBezTo>
                  <a:cubicBezTo>
                    <a:pt x="97746" y="194442"/>
                    <a:pt x="200222" y="231754"/>
                    <a:pt x="245942" y="220718"/>
                  </a:cubicBezTo>
                  <a:cubicBezTo>
                    <a:pt x="291662" y="209682"/>
                    <a:pt x="311369" y="150561"/>
                    <a:pt x="331076" y="914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509527" y="1583131"/>
              <a:ext cx="249905" cy="289812"/>
            </a:xfrm>
            <a:custGeom>
              <a:avLst/>
              <a:gdLst>
                <a:gd name="connsiteX0" fmla="*/ 44953 w 249905"/>
                <a:gd name="connsiteY0" fmla="*/ 289812 h 289812"/>
                <a:gd name="connsiteX1" fmla="*/ 7116 w 249905"/>
                <a:gd name="connsiteY1" fmla="*/ 119545 h 289812"/>
                <a:gd name="connsiteX2" fmla="*/ 171077 w 249905"/>
                <a:gd name="connsiteY2" fmla="*/ 2880 h 289812"/>
                <a:gd name="connsiteX3" fmla="*/ 249905 w 249905"/>
                <a:gd name="connsiteY3" fmla="*/ 47023 h 28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05" h="289812">
                  <a:moveTo>
                    <a:pt x="44953" y="289812"/>
                  </a:moveTo>
                  <a:cubicBezTo>
                    <a:pt x="15524" y="228589"/>
                    <a:pt x="-13905" y="167367"/>
                    <a:pt x="7116" y="119545"/>
                  </a:cubicBezTo>
                  <a:cubicBezTo>
                    <a:pt x="28137" y="71723"/>
                    <a:pt x="130612" y="14967"/>
                    <a:pt x="171077" y="2880"/>
                  </a:cubicBezTo>
                  <a:cubicBezTo>
                    <a:pt x="211542" y="-9207"/>
                    <a:pt x="230723" y="18908"/>
                    <a:pt x="249905" y="4702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756279" y="1627001"/>
              <a:ext cx="182880" cy="324770"/>
            </a:xfrm>
            <a:custGeom>
              <a:avLst/>
              <a:gdLst>
                <a:gd name="connsiteX0" fmla="*/ 0 w 182880"/>
                <a:gd name="connsiteY0" fmla="*/ 0 h 324770"/>
                <a:gd name="connsiteX1" fmla="*/ 25224 w 182880"/>
                <a:gd name="connsiteY1" fmla="*/ 195493 h 324770"/>
                <a:gd name="connsiteX2" fmla="*/ 151349 w 182880"/>
                <a:gd name="connsiteY2" fmla="*/ 261708 h 324770"/>
                <a:gd name="connsiteX3" fmla="*/ 182880 w 182880"/>
                <a:gd name="connsiteY3" fmla="*/ 324770 h 32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324770">
                  <a:moveTo>
                    <a:pt x="0" y="0"/>
                  </a:moveTo>
                  <a:cubicBezTo>
                    <a:pt x="-1" y="75937"/>
                    <a:pt x="-1" y="151875"/>
                    <a:pt x="25224" y="195493"/>
                  </a:cubicBezTo>
                  <a:cubicBezTo>
                    <a:pt x="50449" y="239111"/>
                    <a:pt x="125073" y="240162"/>
                    <a:pt x="151349" y="261708"/>
                  </a:cubicBezTo>
                  <a:cubicBezTo>
                    <a:pt x="177625" y="283254"/>
                    <a:pt x="180252" y="304012"/>
                    <a:pt x="182880" y="32477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1942312" y="1772044"/>
              <a:ext cx="230935" cy="265623"/>
            </a:xfrm>
            <a:custGeom>
              <a:avLst/>
              <a:gdLst>
                <a:gd name="connsiteX0" fmla="*/ 0 w 230935"/>
                <a:gd name="connsiteY0" fmla="*/ 192339 h 265623"/>
                <a:gd name="connsiteX1" fmla="*/ 122971 w 230935"/>
                <a:gd name="connsiteY1" fmla="*/ 261708 h 265623"/>
                <a:gd name="connsiteX2" fmla="*/ 223870 w 230935"/>
                <a:gd name="connsiteY2" fmla="*/ 88287 h 265623"/>
                <a:gd name="connsiteX3" fmla="*/ 214411 w 230935"/>
                <a:gd name="connsiteY3" fmla="*/ 0 h 26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35" h="265623">
                  <a:moveTo>
                    <a:pt x="0" y="192339"/>
                  </a:moveTo>
                  <a:cubicBezTo>
                    <a:pt x="42829" y="235694"/>
                    <a:pt x="85659" y="279050"/>
                    <a:pt x="122971" y="261708"/>
                  </a:cubicBezTo>
                  <a:cubicBezTo>
                    <a:pt x="160283" y="244366"/>
                    <a:pt x="208630" y="131905"/>
                    <a:pt x="223870" y="88287"/>
                  </a:cubicBezTo>
                  <a:cubicBezTo>
                    <a:pt x="239110" y="44669"/>
                    <a:pt x="226760" y="22334"/>
                    <a:pt x="214411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077836" y="1617377"/>
              <a:ext cx="170327" cy="145208"/>
            </a:xfrm>
            <a:custGeom>
              <a:avLst/>
              <a:gdLst>
                <a:gd name="connsiteX0" fmla="*/ 66274 w 170327"/>
                <a:gd name="connsiteY0" fmla="*/ 145208 h 145208"/>
                <a:gd name="connsiteX1" fmla="*/ 59 w 170327"/>
                <a:gd name="connsiteY1" fmla="*/ 69533 h 145208"/>
                <a:gd name="connsiteX2" fmla="*/ 56815 w 170327"/>
                <a:gd name="connsiteY2" fmla="*/ 3318 h 145208"/>
                <a:gd name="connsiteX3" fmla="*/ 170327 w 170327"/>
                <a:gd name="connsiteY3" fmla="*/ 15931 h 14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327" h="145208">
                  <a:moveTo>
                    <a:pt x="66274" y="145208"/>
                  </a:moveTo>
                  <a:cubicBezTo>
                    <a:pt x="33954" y="119194"/>
                    <a:pt x="1635" y="93181"/>
                    <a:pt x="59" y="69533"/>
                  </a:cubicBezTo>
                  <a:cubicBezTo>
                    <a:pt x="-1517" y="45885"/>
                    <a:pt x="28437" y="12252"/>
                    <a:pt x="56815" y="3318"/>
                  </a:cubicBezTo>
                  <a:cubicBezTo>
                    <a:pt x="85193" y="-5616"/>
                    <a:pt x="127760" y="5157"/>
                    <a:pt x="170327" y="15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63" name="Oval 62"/>
            <p:cNvSpPr/>
            <p:nvPr/>
          </p:nvSpPr>
          <p:spPr>
            <a:xfrm rot="20297891">
              <a:off x="1077118" y="16740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64" name="Oval 63"/>
            <p:cNvSpPr/>
            <p:nvPr/>
          </p:nvSpPr>
          <p:spPr>
            <a:xfrm rot="20297891">
              <a:off x="1212701" y="175604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65" name="Oval 64"/>
            <p:cNvSpPr/>
            <p:nvPr/>
          </p:nvSpPr>
          <p:spPr>
            <a:xfrm rot="20297891">
              <a:off x="1528013" y="18537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66" name="Oval 65"/>
            <p:cNvSpPr/>
            <p:nvPr/>
          </p:nvSpPr>
          <p:spPr>
            <a:xfrm rot="20297891">
              <a:off x="1729810" y="161100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67" name="Oval 66"/>
            <p:cNvSpPr/>
            <p:nvPr/>
          </p:nvSpPr>
          <p:spPr>
            <a:xfrm rot="20297891">
              <a:off x="1922150" y="193262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68" name="Oval 67"/>
            <p:cNvSpPr/>
            <p:nvPr/>
          </p:nvSpPr>
          <p:spPr>
            <a:xfrm rot="20297891">
              <a:off x="2120795" y="17465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69" name="Group 68"/>
          <p:cNvGrpSpPr/>
          <p:nvPr/>
        </p:nvGrpSpPr>
        <p:grpSpPr>
          <a:xfrm rot="2905585">
            <a:off x="7466527" y="1059768"/>
            <a:ext cx="3532408" cy="1960364"/>
            <a:chOff x="940522" y="667349"/>
            <a:chExt cx="1251521" cy="694551"/>
          </a:xfrm>
        </p:grpSpPr>
        <p:sp>
          <p:nvSpPr>
            <p:cNvPr id="70" name="Freeform 69"/>
            <p:cNvSpPr/>
            <p:nvPr/>
          </p:nvSpPr>
          <p:spPr>
            <a:xfrm rot="20297891">
              <a:off x="940522" y="1145201"/>
              <a:ext cx="262457" cy="213253"/>
            </a:xfrm>
            <a:custGeom>
              <a:avLst/>
              <a:gdLst>
                <a:gd name="connsiteX0" fmla="*/ 0 w 262457"/>
                <a:gd name="connsiteY0" fmla="*/ 182880 h 213253"/>
                <a:gd name="connsiteX1" fmla="*/ 252248 w 262457"/>
                <a:gd name="connsiteY1" fmla="*/ 198645 h 213253"/>
                <a:gd name="connsiteX2" fmla="*/ 189186 w 262457"/>
                <a:gd name="connsiteY2" fmla="*/ 0 h 21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457" h="213253">
                  <a:moveTo>
                    <a:pt x="0" y="182880"/>
                  </a:moveTo>
                  <a:cubicBezTo>
                    <a:pt x="110358" y="206002"/>
                    <a:pt x="220717" y="229125"/>
                    <a:pt x="252248" y="198645"/>
                  </a:cubicBezTo>
                  <a:cubicBezTo>
                    <a:pt x="283779" y="168165"/>
                    <a:pt x="236482" y="84082"/>
                    <a:pt x="18918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71" name="Freeform 70"/>
            <p:cNvSpPr/>
            <p:nvPr/>
          </p:nvSpPr>
          <p:spPr>
            <a:xfrm rot="20297891">
              <a:off x="1082186" y="983038"/>
              <a:ext cx="233329" cy="197713"/>
            </a:xfrm>
            <a:custGeom>
              <a:avLst/>
              <a:gdLst>
                <a:gd name="connsiteX0" fmla="*/ 0 w 233329"/>
                <a:gd name="connsiteY0" fmla="*/ 109426 h 197713"/>
                <a:gd name="connsiteX1" fmla="*/ 94593 w 233329"/>
                <a:gd name="connsiteY1" fmla="*/ 2220 h 197713"/>
                <a:gd name="connsiteX2" fmla="*/ 233329 w 233329"/>
                <a:gd name="connsiteY2" fmla="*/ 197713 h 19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329" h="197713">
                  <a:moveTo>
                    <a:pt x="0" y="109426"/>
                  </a:moveTo>
                  <a:cubicBezTo>
                    <a:pt x="27852" y="48466"/>
                    <a:pt x="55705" y="-12494"/>
                    <a:pt x="94593" y="2220"/>
                  </a:cubicBezTo>
                  <a:cubicBezTo>
                    <a:pt x="133481" y="16934"/>
                    <a:pt x="183405" y="107323"/>
                    <a:pt x="233329" y="19771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72" name="Freeform 71"/>
            <p:cNvSpPr/>
            <p:nvPr/>
          </p:nvSpPr>
          <p:spPr>
            <a:xfrm rot="20297891">
              <a:off x="1318278" y="895108"/>
              <a:ext cx="208104" cy="234625"/>
            </a:xfrm>
            <a:custGeom>
              <a:avLst/>
              <a:gdLst>
                <a:gd name="connsiteX0" fmla="*/ 0 w 208104"/>
                <a:gd name="connsiteY0" fmla="*/ 217000 h 234625"/>
                <a:gd name="connsiteX1" fmla="*/ 88287 w 208104"/>
                <a:gd name="connsiteY1" fmla="*/ 213846 h 234625"/>
                <a:gd name="connsiteX2" fmla="*/ 129277 w 208104"/>
                <a:gd name="connsiteY2" fmla="*/ 8895 h 234625"/>
                <a:gd name="connsiteX3" fmla="*/ 208104 w 208104"/>
                <a:gd name="connsiteY3" fmla="*/ 56191 h 23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04" h="234625">
                  <a:moveTo>
                    <a:pt x="0" y="217000"/>
                  </a:moveTo>
                  <a:cubicBezTo>
                    <a:pt x="33370" y="232765"/>
                    <a:pt x="66741" y="248530"/>
                    <a:pt x="88287" y="213846"/>
                  </a:cubicBezTo>
                  <a:cubicBezTo>
                    <a:pt x="109833" y="179162"/>
                    <a:pt x="109307" y="35171"/>
                    <a:pt x="129277" y="8895"/>
                  </a:cubicBezTo>
                  <a:cubicBezTo>
                    <a:pt x="149247" y="-17381"/>
                    <a:pt x="178675" y="19405"/>
                    <a:pt x="208104" y="561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73" name="Freeform 72"/>
            <p:cNvSpPr/>
            <p:nvPr/>
          </p:nvSpPr>
          <p:spPr>
            <a:xfrm rot="20297891">
              <a:off x="1566098" y="892222"/>
              <a:ext cx="123029" cy="359454"/>
            </a:xfrm>
            <a:custGeom>
              <a:avLst/>
              <a:gdLst>
                <a:gd name="connsiteX0" fmla="*/ 0 w 123029"/>
                <a:gd name="connsiteY0" fmla="*/ 0 h 359454"/>
                <a:gd name="connsiteX1" fmla="*/ 122972 w 123029"/>
                <a:gd name="connsiteY1" fmla="*/ 198646 h 359454"/>
                <a:gd name="connsiteX2" fmla="*/ 12613 w 123029"/>
                <a:gd name="connsiteY2" fmla="*/ 359454 h 35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029" h="359454">
                  <a:moveTo>
                    <a:pt x="0" y="0"/>
                  </a:moveTo>
                  <a:cubicBezTo>
                    <a:pt x="60435" y="69368"/>
                    <a:pt x="120870" y="138737"/>
                    <a:pt x="122972" y="198646"/>
                  </a:cubicBezTo>
                  <a:cubicBezTo>
                    <a:pt x="125074" y="258555"/>
                    <a:pt x="68843" y="309004"/>
                    <a:pt x="12613" y="3594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74" name="Oval 73"/>
            <p:cNvSpPr/>
            <p:nvPr/>
          </p:nvSpPr>
          <p:spPr>
            <a:xfrm rot="20297891">
              <a:off x="1324883" y="11141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75" name="Oval 74"/>
            <p:cNvSpPr/>
            <p:nvPr/>
          </p:nvSpPr>
          <p:spPr>
            <a:xfrm rot="20297891">
              <a:off x="1488610" y="90309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76" name="Freeform 75"/>
            <p:cNvSpPr/>
            <p:nvPr/>
          </p:nvSpPr>
          <p:spPr>
            <a:xfrm rot="20297891">
              <a:off x="1655704" y="1142487"/>
              <a:ext cx="228295" cy="219413"/>
            </a:xfrm>
            <a:custGeom>
              <a:avLst/>
              <a:gdLst>
                <a:gd name="connsiteX0" fmla="*/ 15505 w 228295"/>
                <a:gd name="connsiteY0" fmla="*/ 81981 h 219413"/>
                <a:gd name="connsiteX1" fmla="*/ 18658 w 228295"/>
                <a:gd name="connsiteY1" fmla="*/ 195493 h 219413"/>
                <a:gd name="connsiteX2" fmla="*/ 201538 w 228295"/>
                <a:gd name="connsiteY2" fmla="*/ 201799 h 219413"/>
                <a:gd name="connsiteX3" fmla="*/ 223609 w 228295"/>
                <a:gd name="connsiteY3" fmla="*/ 0 h 21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295" h="219413">
                  <a:moveTo>
                    <a:pt x="15505" y="81981"/>
                  </a:moveTo>
                  <a:cubicBezTo>
                    <a:pt x="1579" y="128752"/>
                    <a:pt x="-12347" y="175523"/>
                    <a:pt x="18658" y="195493"/>
                  </a:cubicBezTo>
                  <a:cubicBezTo>
                    <a:pt x="49663" y="215463"/>
                    <a:pt x="167380" y="234381"/>
                    <a:pt x="201538" y="201799"/>
                  </a:cubicBezTo>
                  <a:cubicBezTo>
                    <a:pt x="235696" y="169217"/>
                    <a:pt x="229652" y="84608"/>
                    <a:pt x="22360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77" name="Freeform 76"/>
            <p:cNvSpPr/>
            <p:nvPr/>
          </p:nvSpPr>
          <p:spPr>
            <a:xfrm rot="20297891">
              <a:off x="1804582" y="955581"/>
              <a:ext cx="182880" cy="123608"/>
            </a:xfrm>
            <a:custGeom>
              <a:avLst/>
              <a:gdLst>
                <a:gd name="connsiteX0" fmla="*/ 0 w 182880"/>
                <a:gd name="connsiteY0" fmla="*/ 123608 h 123608"/>
                <a:gd name="connsiteX1" fmla="*/ 66216 w 182880"/>
                <a:gd name="connsiteY1" fmla="*/ 3790 h 123608"/>
                <a:gd name="connsiteX2" fmla="*/ 182880 w 182880"/>
                <a:gd name="connsiteY2" fmla="*/ 41627 h 12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" h="123608">
                  <a:moveTo>
                    <a:pt x="0" y="123608"/>
                  </a:moveTo>
                  <a:cubicBezTo>
                    <a:pt x="17868" y="70530"/>
                    <a:pt x="35736" y="17453"/>
                    <a:pt x="66216" y="3790"/>
                  </a:cubicBezTo>
                  <a:cubicBezTo>
                    <a:pt x="96696" y="-9873"/>
                    <a:pt x="139788" y="15877"/>
                    <a:pt x="182880" y="4162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78" name="Freeform 77"/>
            <p:cNvSpPr/>
            <p:nvPr/>
          </p:nvSpPr>
          <p:spPr>
            <a:xfrm rot="20297891">
              <a:off x="1936642" y="667349"/>
              <a:ext cx="255401" cy="343616"/>
            </a:xfrm>
            <a:custGeom>
              <a:avLst/>
              <a:gdLst>
                <a:gd name="connsiteX0" fmla="*/ 0 w 255401"/>
                <a:gd name="connsiteY0" fmla="*/ 267599 h 343616"/>
                <a:gd name="connsiteX1" fmla="*/ 135583 w 255401"/>
                <a:gd name="connsiteY1" fmla="*/ 330661 h 343616"/>
                <a:gd name="connsiteX2" fmla="*/ 122971 w 255401"/>
                <a:gd name="connsiteY2" fmla="*/ 43729 h 343616"/>
                <a:gd name="connsiteX3" fmla="*/ 255401 w 255401"/>
                <a:gd name="connsiteY3" fmla="*/ 5891 h 34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01" h="343616">
                  <a:moveTo>
                    <a:pt x="0" y="267599"/>
                  </a:moveTo>
                  <a:cubicBezTo>
                    <a:pt x="57544" y="317786"/>
                    <a:pt x="115088" y="367973"/>
                    <a:pt x="135583" y="330661"/>
                  </a:cubicBezTo>
                  <a:cubicBezTo>
                    <a:pt x="156078" y="293349"/>
                    <a:pt x="103001" y="97857"/>
                    <a:pt x="122971" y="43729"/>
                  </a:cubicBezTo>
                  <a:cubicBezTo>
                    <a:pt x="142941" y="-10399"/>
                    <a:pt x="199171" y="-2254"/>
                    <a:pt x="255401" y="58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79" name="Oval 78"/>
            <p:cNvSpPr/>
            <p:nvPr/>
          </p:nvSpPr>
          <p:spPr>
            <a:xfrm rot="20297891">
              <a:off x="1633844" y="12253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80" name="Oval 79"/>
            <p:cNvSpPr/>
            <p:nvPr/>
          </p:nvSpPr>
          <p:spPr>
            <a:xfrm rot="20297891">
              <a:off x="1817531" y="109571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81" name="Oval 80"/>
            <p:cNvSpPr/>
            <p:nvPr/>
          </p:nvSpPr>
          <p:spPr>
            <a:xfrm rot="20297891">
              <a:off x="1970019" y="9501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82" name="Oval 81"/>
            <p:cNvSpPr/>
            <p:nvPr/>
          </p:nvSpPr>
          <p:spPr>
            <a:xfrm rot="20297891">
              <a:off x="1072914" y="11149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723180" y="4150786"/>
            <a:ext cx="916559" cy="1417151"/>
            <a:chOff x="2299563" y="1566317"/>
            <a:chExt cx="324734" cy="502093"/>
          </a:xfrm>
        </p:grpSpPr>
        <p:sp>
          <p:nvSpPr>
            <p:cNvPr id="90" name="Oval 89"/>
            <p:cNvSpPr/>
            <p:nvPr/>
          </p:nvSpPr>
          <p:spPr>
            <a:xfrm rot="20297891">
              <a:off x="2332492" y="1566317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382679" y="1643609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 92"/>
          <p:cNvGrpSpPr/>
          <p:nvPr/>
        </p:nvGrpSpPr>
        <p:grpSpPr>
          <a:xfrm>
            <a:off x="6163152" y="-10285"/>
            <a:ext cx="1030511" cy="1718129"/>
            <a:chOff x="2101141" y="92060"/>
            <a:chExt cx="365107" cy="608729"/>
          </a:xfrm>
        </p:grpSpPr>
        <p:sp>
          <p:nvSpPr>
            <p:cNvPr id="94" name="Freeform 93"/>
            <p:cNvSpPr/>
            <p:nvPr/>
          </p:nvSpPr>
          <p:spPr>
            <a:xfrm>
              <a:off x="2101141" y="407320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/>
            <p:cNvSpPr/>
            <p:nvPr/>
          </p:nvSpPr>
          <p:spPr>
            <a:xfrm rot="20297891">
              <a:off x="2205317" y="594109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412398" y="2887082"/>
            <a:ext cx="1030511" cy="1718129"/>
            <a:chOff x="2101141" y="92060"/>
            <a:chExt cx="365107" cy="608729"/>
          </a:xfrm>
        </p:grpSpPr>
        <p:sp>
          <p:nvSpPr>
            <p:cNvPr id="98" name="Freeform 97"/>
            <p:cNvSpPr/>
            <p:nvPr/>
          </p:nvSpPr>
          <p:spPr>
            <a:xfrm>
              <a:off x="2101141" y="407320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Oval 99"/>
            <p:cNvSpPr/>
            <p:nvPr/>
          </p:nvSpPr>
          <p:spPr>
            <a:xfrm rot="20297891">
              <a:off x="2205317" y="594109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129825" y="1323177"/>
            <a:ext cx="916559" cy="1417151"/>
            <a:chOff x="2299563" y="1566317"/>
            <a:chExt cx="324734" cy="502093"/>
          </a:xfrm>
        </p:grpSpPr>
        <p:sp>
          <p:nvSpPr>
            <p:cNvPr id="102" name="Oval 101"/>
            <p:cNvSpPr/>
            <p:nvPr/>
          </p:nvSpPr>
          <p:spPr>
            <a:xfrm rot="20297891">
              <a:off x="2332492" y="1566317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382679" y="1643609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6384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reeform 187"/>
          <p:cNvSpPr/>
          <p:nvPr/>
        </p:nvSpPr>
        <p:spPr>
          <a:xfrm>
            <a:off x="2630178" y="3170155"/>
            <a:ext cx="681965" cy="585763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536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l-BE" sz="5363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11" y="3457358"/>
                <a:ext cx="860295" cy="9176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0" name="TextBox 1079"/>
          <p:cNvSpPr txBox="1"/>
          <p:nvPr/>
        </p:nvSpPr>
        <p:spPr>
          <a:xfrm>
            <a:off x="1993446" y="633212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Alice</a:t>
            </a:r>
          </a:p>
        </p:txBody>
      </p:sp>
      <p:pic>
        <p:nvPicPr>
          <p:cNvPr id="1081" name="Picture 2" descr="Alice And Wonderland White 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59" y="868685"/>
            <a:ext cx="1699484" cy="23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4" descr="Bob Marley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05" y="4000269"/>
            <a:ext cx="1443123" cy="20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TextBox 191"/>
          <p:cNvSpPr txBox="1"/>
          <p:nvPr/>
        </p:nvSpPr>
        <p:spPr>
          <a:xfrm>
            <a:off x="1993446" y="5467598"/>
            <a:ext cx="2302775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69" dirty="0"/>
              <a:t>Bob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3393640" y="1613485"/>
            <a:ext cx="3532408" cy="1960364"/>
            <a:chOff x="940522" y="667349"/>
            <a:chExt cx="1251521" cy="694551"/>
          </a:xfrm>
        </p:grpSpPr>
        <p:sp>
          <p:nvSpPr>
            <p:cNvPr id="1083" name="Freeform 1082"/>
            <p:cNvSpPr/>
            <p:nvPr/>
          </p:nvSpPr>
          <p:spPr>
            <a:xfrm rot="20297891">
              <a:off x="940522" y="1145201"/>
              <a:ext cx="262457" cy="213253"/>
            </a:xfrm>
            <a:custGeom>
              <a:avLst/>
              <a:gdLst>
                <a:gd name="connsiteX0" fmla="*/ 0 w 262457"/>
                <a:gd name="connsiteY0" fmla="*/ 182880 h 213253"/>
                <a:gd name="connsiteX1" fmla="*/ 252248 w 262457"/>
                <a:gd name="connsiteY1" fmla="*/ 198645 h 213253"/>
                <a:gd name="connsiteX2" fmla="*/ 189186 w 262457"/>
                <a:gd name="connsiteY2" fmla="*/ 0 h 21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457" h="213253">
                  <a:moveTo>
                    <a:pt x="0" y="182880"/>
                  </a:moveTo>
                  <a:cubicBezTo>
                    <a:pt x="110358" y="206002"/>
                    <a:pt x="220717" y="229125"/>
                    <a:pt x="252248" y="198645"/>
                  </a:cubicBezTo>
                  <a:cubicBezTo>
                    <a:pt x="283779" y="168165"/>
                    <a:pt x="236482" y="84082"/>
                    <a:pt x="18918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4" name="Freeform 1083"/>
            <p:cNvSpPr/>
            <p:nvPr/>
          </p:nvSpPr>
          <p:spPr>
            <a:xfrm rot="20297891">
              <a:off x="1082186" y="983038"/>
              <a:ext cx="233329" cy="197713"/>
            </a:xfrm>
            <a:custGeom>
              <a:avLst/>
              <a:gdLst>
                <a:gd name="connsiteX0" fmla="*/ 0 w 233329"/>
                <a:gd name="connsiteY0" fmla="*/ 109426 h 197713"/>
                <a:gd name="connsiteX1" fmla="*/ 94593 w 233329"/>
                <a:gd name="connsiteY1" fmla="*/ 2220 h 197713"/>
                <a:gd name="connsiteX2" fmla="*/ 233329 w 233329"/>
                <a:gd name="connsiteY2" fmla="*/ 197713 h 19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329" h="197713">
                  <a:moveTo>
                    <a:pt x="0" y="109426"/>
                  </a:moveTo>
                  <a:cubicBezTo>
                    <a:pt x="27852" y="48466"/>
                    <a:pt x="55705" y="-12494"/>
                    <a:pt x="94593" y="2220"/>
                  </a:cubicBezTo>
                  <a:cubicBezTo>
                    <a:pt x="133481" y="16934"/>
                    <a:pt x="183405" y="107323"/>
                    <a:pt x="233329" y="19771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5" name="Freeform 1084"/>
            <p:cNvSpPr/>
            <p:nvPr/>
          </p:nvSpPr>
          <p:spPr>
            <a:xfrm rot="20297891">
              <a:off x="1318278" y="895108"/>
              <a:ext cx="208104" cy="234625"/>
            </a:xfrm>
            <a:custGeom>
              <a:avLst/>
              <a:gdLst>
                <a:gd name="connsiteX0" fmla="*/ 0 w 208104"/>
                <a:gd name="connsiteY0" fmla="*/ 217000 h 234625"/>
                <a:gd name="connsiteX1" fmla="*/ 88287 w 208104"/>
                <a:gd name="connsiteY1" fmla="*/ 213846 h 234625"/>
                <a:gd name="connsiteX2" fmla="*/ 129277 w 208104"/>
                <a:gd name="connsiteY2" fmla="*/ 8895 h 234625"/>
                <a:gd name="connsiteX3" fmla="*/ 208104 w 208104"/>
                <a:gd name="connsiteY3" fmla="*/ 56191 h 23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04" h="234625">
                  <a:moveTo>
                    <a:pt x="0" y="217000"/>
                  </a:moveTo>
                  <a:cubicBezTo>
                    <a:pt x="33370" y="232765"/>
                    <a:pt x="66741" y="248530"/>
                    <a:pt x="88287" y="213846"/>
                  </a:cubicBezTo>
                  <a:cubicBezTo>
                    <a:pt x="109833" y="179162"/>
                    <a:pt x="109307" y="35171"/>
                    <a:pt x="129277" y="8895"/>
                  </a:cubicBezTo>
                  <a:cubicBezTo>
                    <a:pt x="149247" y="-17381"/>
                    <a:pt x="178675" y="19405"/>
                    <a:pt x="208104" y="561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086" name="Freeform 1085"/>
            <p:cNvSpPr/>
            <p:nvPr/>
          </p:nvSpPr>
          <p:spPr>
            <a:xfrm rot="20297891">
              <a:off x="1566098" y="892222"/>
              <a:ext cx="123029" cy="359454"/>
            </a:xfrm>
            <a:custGeom>
              <a:avLst/>
              <a:gdLst>
                <a:gd name="connsiteX0" fmla="*/ 0 w 123029"/>
                <a:gd name="connsiteY0" fmla="*/ 0 h 359454"/>
                <a:gd name="connsiteX1" fmla="*/ 122972 w 123029"/>
                <a:gd name="connsiteY1" fmla="*/ 198646 h 359454"/>
                <a:gd name="connsiteX2" fmla="*/ 12613 w 123029"/>
                <a:gd name="connsiteY2" fmla="*/ 359454 h 35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029" h="359454">
                  <a:moveTo>
                    <a:pt x="0" y="0"/>
                  </a:moveTo>
                  <a:cubicBezTo>
                    <a:pt x="60435" y="69368"/>
                    <a:pt x="120870" y="138737"/>
                    <a:pt x="122972" y="198646"/>
                  </a:cubicBezTo>
                  <a:cubicBezTo>
                    <a:pt x="125074" y="258555"/>
                    <a:pt x="68843" y="309004"/>
                    <a:pt x="12613" y="3594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00" name="Oval 199"/>
            <p:cNvSpPr/>
            <p:nvPr/>
          </p:nvSpPr>
          <p:spPr>
            <a:xfrm rot="20297891">
              <a:off x="1324883" y="11141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1" name="Oval 200"/>
            <p:cNvSpPr/>
            <p:nvPr/>
          </p:nvSpPr>
          <p:spPr>
            <a:xfrm rot="20297891">
              <a:off x="1488610" y="90309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087" name="Freeform 1086"/>
            <p:cNvSpPr/>
            <p:nvPr/>
          </p:nvSpPr>
          <p:spPr>
            <a:xfrm rot="20297891">
              <a:off x="1655704" y="1142487"/>
              <a:ext cx="228295" cy="219413"/>
            </a:xfrm>
            <a:custGeom>
              <a:avLst/>
              <a:gdLst>
                <a:gd name="connsiteX0" fmla="*/ 15505 w 228295"/>
                <a:gd name="connsiteY0" fmla="*/ 81981 h 219413"/>
                <a:gd name="connsiteX1" fmla="*/ 18658 w 228295"/>
                <a:gd name="connsiteY1" fmla="*/ 195493 h 219413"/>
                <a:gd name="connsiteX2" fmla="*/ 201538 w 228295"/>
                <a:gd name="connsiteY2" fmla="*/ 201799 h 219413"/>
                <a:gd name="connsiteX3" fmla="*/ 223609 w 228295"/>
                <a:gd name="connsiteY3" fmla="*/ 0 h 21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295" h="219413">
                  <a:moveTo>
                    <a:pt x="15505" y="81981"/>
                  </a:moveTo>
                  <a:cubicBezTo>
                    <a:pt x="1579" y="128752"/>
                    <a:pt x="-12347" y="175523"/>
                    <a:pt x="18658" y="195493"/>
                  </a:cubicBezTo>
                  <a:cubicBezTo>
                    <a:pt x="49663" y="215463"/>
                    <a:pt x="167380" y="234381"/>
                    <a:pt x="201538" y="201799"/>
                  </a:cubicBezTo>
                  <a:cubicBezTo>
                    <a:pt x="235696" y="169217"/>
                    <a:pt x="229652" y="84608"/>
                    <a:pt x="22360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8" name="Freeform 127"/>
            <p:cNvSpPr/>
            <p:nvPr/>
          </p:nvSpPr>
          <p:spPr>
            <a:xfrm rot="20297891">
              <a:off x="1804582" y="955581"/>
              <a:ext cx="182880" cy="123608"/>
            </a:xfrm>
            <a:custGeom>
              <a:avLst/>
              <a:gdLst>
                <a:gd name="connsiteX0" fmla="*/ 0 w 182880"/>
                <a:gd name="connsiteY0" fmla="*/ 123608 h 123608"/>
                <a:gd name="connsiteX1" fmla="*/ 66216 w 182880"/>
                <a:gd name="connsiteY1" fmla="*/ 3790 h 123608"/>
                <a:gd name="connsiteX2" fmla="*/ 182880 w 182880"/>
                <a:gd name="connsiteY2" fmla="*/ 41627 h 12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" h="123608">
                  <a:moveTo>
                    <a:pt x="0" y="123608"/>
                  </a:moveTo>
                  <a:cubicBezTo>
                    <a:pt x="17868" y="70530"/>
                    <a:pt x="35736" y="17453"/>
                    <a:pt x="66216" y="3790"/>
                  </a:cubicBezTo>
                  <a:cubicBezTo>
                    <a:pt x="96696" y="-9873"/>
                    <a:pt x="139788" y="15877"/>
                    <a:pt x="182880" y="4162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29" name="Freeform 128"/>
            <p:cNvSpPr/>
            <p:nvPr/>
          </p:nvSpPr>
          <p:spPr>
            <a:xfrm rot="20297891">
              <a:off x="1936642" y="667349"/>
              <a:ext cx="255401" cy="343616"/>
            </a:xfrm>
            <a:custGeom>
              <a:avLst/>
              <a:gdLst>
                <a:gd name="connsiteX0" fmla="*/ 0 w 255401"/>
                <a:gd name="connsiteY0" fmla="*/ 267599 h 343616"/>
                <a:gd name="connsiteX1" fmla="*/ 135583 w 255401"/>
                <a:gd name="connsiteY1" fmla="*/ 330661 h 343616"/>
                <a:gd name="connsiteX2" fmla="*/ 122971 w 255401"/>
                <a:gd name="connsiteY2" fmla="*/ 43729 h 343616"/>
                <a:gd name="connsiteX3" fmla="*/ 255401 w 255401"/>
                <a:gd name="connsiteY3" fmla="*/ 5891 h 34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01" h="343616">
                  <a:moveTo>
                    <a:pt x="0" y="267599"/>
                  </a:moveTo>
                  <a:cubicBezTo>
                    <a:pt x="57544" y="317786"/>
                    <a:pt x="115088" y="367973"/>
                    <a:pt x="135583" y="330661"/>
                  </a:cubicBezTo>
                  <a:cubicBezTo>
                    <a:pt x="156078" y="293349"/>
                    <a:pt x="103001" y="97857"/>
                    <a:pt x="122971" y="43729"/>
                  </a:cubicBezTo>
                  <a:cubicBezTo>
                    <a:pt x="142941" y="-10399"/>
                    <a:pt x="199171" y="-2254"/>
                    <a:pt x="255401" y="58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07" name="Oval 206"/>
            <p:cNvSpPr/>
            <p:nvPr/>
          </p:nvSpPr>
          <p:spPr>
            <a:xfrm rot="20297891">
              <a:off x="1633844" y="12253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8" name="Oval 207"/>
            <p:cNvSpPr/>
            <p:nvPr/>
          </p:nvSpPr>
          <p:spPr>
            <a:xfrm rot="20297891">
              <a:off x="1817531" y="109571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09" name="Oval 208"/>
            <p:cNvSpPr/>
            <p:nvPr/>
          </p:nvSpPr>
          <p:spPr>
            <a:xfrm rot="20297891">
              <a:off x="1970019" y="9501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0" name="Oval 219"/>
            <p:cNvSpPr/>
            <p:nvPr/>
          </p:nvSpPr>
          <p:spPr>
            <a:xfrm rot="20297891">
              <a:off x="1072914" y="11149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515833" y="3636809"/>
            <a:ext cx="3568589" cy="1844369"/>
            <a:chOff x="983823" y="1384212"/>
            <a:chExt cx="1264340" cy="653455"/>
          </a:xfrm>
        </p:grpSpPr>
        <p:sp>
          <p:nvSpPr>
            <p:cNvPr id="131" name="Freeform 130"/>
            <p:cNvSpPr/>
            <p:nvPr/>
          </p:nvSpPr>
          <p:spPr>
            <a:xfrm>
              <a:off x="983823" y="1384212"/>
              <a:ext cx="107151" cy="321617"/>
            </a:xfrm>
            <a:custGeom>
              <a:avLst/>
              <a:gdLst>
                <a:gd name="connsiteX0" fmla="*/ 9405 w 107151"/>
                <a:gd name="connsiteY0" fmla="*/ 0 h 321617"/>
                <a:gd name="connsiteX1" fmla="*/ 9405 w 107151"/>
                <a:gd name="connsiteY1" fmla="*/ 233330 h 321617"/>
                <a:gd name="connsiteX2" fmla="*/ 107151 w 107151"/>
                <a:gd name="connsiteY2" fmla="*/ 321617 h 32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1" h="321617">
                  <a:moveTo>
                    <a:pt x="9405" y="0"/>
                  </a:moveTo>
                  <a:cubicBezTo>
                    <a:pt x="1259" y="89863"/>
                    <a:pt x="-6886" y="179727"/>
                    <a:pt x="9405" y="233330"/>
                  </a:cubicBezTo>
                  <a:cubicBezTo>
                    <a:pt x="25696" y="286933"/>
                    <a:pt x="66423" y="304275"/>
                    <a:pt x="107151" y="32161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1100433" y="1586723"/>
              <a:ext cx="234341" cy="185321"/>
            </a:xfrm>
            <a:custGeom>
              <a:avLst/>
              <a:gdLst>
                <a:gd name="connsiteX0" fmla="*/ 0 w 234341"/>
                <a:gd name="connsiteY0" fmla="*/ 115953 h 185321"/>
                <a:gd name="connsiteX1" fmla="*/ 85134 w 234341"/>
                <a:gd name="connsiteY1" fmla="*/ 5594 h 185321"/>
                <a:gd name="connsiteX2" fmla="*/ 233330 w 234341"/>
                <a:gd name="connsiteY2" fmla="*/ 33972 h 185321"/>
                <a:gd name="connsiteX3" fmla="*/ 138737 w 234341"/>
                <a:gd name="connsiteY3" fmla="*/ 185321 h 18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41" h="185321">
                  <a:moveTo>
                    <a:pt x="0" y="115953"/>
                  </a:moveTo>
                  <a:cubicBezTo>
                    <a:pt x="23123" y="67605"/>
                    <a:pt x="46246" y="19257"/>
                    <a:pt x="85134" y="5594"/>
                  </a:cubicBezTo>
                  <a:cubicBezTo>
                    <a:pt x="124022" y="-8070"/>
                    <a:pt x="224396" y="4018"/>
                    <a:pt x="233330" y="33972"/>
                  </a:cubicBezTo>
                  <a:cubicBezTo>
                    <a:pt x="242264" y="63926"/>
                    <a:pt x="190500" y="124623"/>
                    <a:pt x="138737" y="18532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1226557" y="1778350"/>
              <a:ext cx="331076" cy="222687"/>
            </a:xfrm>
            <a:custGeom>
              <a:avLst/>
              <a:gdLst>
                <a:gd name="connsiteX0" fmla="*/ 0 w 331076"/>
                <a:gd name="connsiteY0" fmla="*/ 0 h 222687"/>
                <a:gd name="connsiteX1" fmla="*/ 56756 w 331076"/>
                <a:gd name="connsiteY1" fmla="*/ 157656 h 222687"/>
                <a:gd name="connsiteX2" fmla="*/ 245942 w 331076"/>
                <a:gd name="connsiteY2" fmla="*/ 220718 h 222687"/>
                <a:gd name="connsiteX3" fmla="*/ 331076 w 331076"/>
                <a:gd name="connsiteY3" fmla="*/ 91440 h 22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076" h="222687">
                  <a:moveTo>
                    <a:pt x="0" y="0"/>
                  </a:moveTo>
                  <a:cubicBezTo>
                    <a:pt x="7883" y="60435"/>
                    <a:pt x="15766" y="120870"/>
                    <a:pt x="56756" y="157656"/>
                  </a:cubicBezTo>
                  <a:cubicBezTo>
                    <a:pt x="97746" y="194442"/>
                    <a:pt x="200222" y="231754"/>
                    <a:pt x="245942" y="220718"/>
                  </a:cubicBezTo>
                  <a:cubicBezTo>
                    <a:pt x="291662" y="209682"/>
                    <a:pt x="311369" y="150561"/>
                    <a:pt x="331076" y="914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509527" y="1583131"/>
              <a:ext cx="249905" cy="289812"/>
            </a:xfrm>
            <a:custGeom>
              <a:avLst/>
              <a:gdLst>
                <a:gd name="connsiteX0" fmla="*/ 44953 w 249905"/>
                <a:gd name="connsiteY0" fmla="*/ 289812 h 289812"/>
                <a:gd name="connsiteX1" fmla="*/ 7116 w 249905"/>
                <a:gd name="connsiteY1" fmla="*/ 119545 h 289812"/>
                <a:gd name="connsiteX2" fmla="*/ 171077 w 249905"/>
                <a:gd name="connsiteY2" fmla="*/ 2880 h 289812"/>
                <a:gd name="connsiteX3" fmla="*/ 249905 w 249905"/>
                <a:gd name="connsiteY3" fmla="*/ 47023 h 28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05" h="289812">
                  <a:moveTo>
                    <a:pt x="44953" y="289812"/>
                  </a:moveTo>
                  <a:cubicBezTo>
                    <a:pt x="15524" y="228589"/>
                    <a:pt x="-13905" y="167367"/>
                    <a:pt x="7116" y="119545"/>
                  </a:cubicBezTo>
                  <a:cubicBezTo>
                    <a:pt x="28137" y="71723"/>
                    <a:pt x="130612" y="14967"/>
                    <a:pt x="171077" y="2880"/>
                  </a:cubicBezTo>
                  <a:cubicBezTo>
                    <a:pt x="211542" y="-9207"/>
                    <a:pt x="230723" y="18908"/>
                    <a:pt x="249905" y="4702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756279" y="1627001"/>
              <a:ext cx="182880" cy="324770"/>
            </a:xfrm>
            <a:custGeom>
              <a:avLst/>
              <a:gdLst>
                <a:gd name="connsiteX0" fmla="*/ 0 w 182880"/>
                <a:gd name="connsiteY0" fmla="*/ 0 h 324770"/>
                <a:gd name="connsiteX1" fmla="*/ 25224 w 182880"/>
                <a:gd name="connsiteY1" fmla="*/ 195493 h 324770"/>
                <a:gd name="connsiteX2" fmla="*/ 151349 w 182880"/>
                <a:gd name="connsiteY2" fmla="*/ 261708 h 324770"/>
                <a:gd name="connsiteX3" fmla="*/ 182880 w 182880"/>
                <a:gd name="connsiteY3" fmla="*/ 324770 h 32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324770">
                  <a:moveTo>
                    <a:pt x="0" y="0"/>
                  </a:moveTo>
                  <a:cubicBezTo>
                    <a:pt x="-1" y="75937"/>
                    <a:pt x="-1" y="151875"/>
                    <a:pt x="25224" y="195493"/>
                  </a:cubicBezTo>
                  <a:cubicBezTo>
                    <a:pt x="50449" y="239111"/>
                    <a:pt x="125073" y="240162"/>
                    <a:pt x="151349" y="261708"/>
                  </a:cubicBezTo>
                  <a:cubicBezTo>
                    <a:pt x="177625" y="283254"/>
                    <a:pt x="180252" y="304012"/>
                    <a:pt x="182880" y="32477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1942312" y="1772044"/>
              <a:ext cx="230935" cy="265623"/>
            </a:xfrm>
            <a:custGeom>
              <a:avLst/>
              <a:gdLst>
                <a:gd name="connsiteX0" fmla="*/ 0 w 230935"/>
                <a:gd name="connsiteY0" fmla="*/ 192339 h 265623"/>
                <a:gd name="connsiteX1" fmla="*/ 122971 w 230935"/>
                <a:gd name="connsiteY1" fmla="*/ 261708 h 265623"/>
                <a:gd name="connsiteX2" fmla="*/ 223870 w 230935"/>
                <a:gd name="connsiteY2" fmla="*/ 88287 h 265623"/>
                <a:gd name="connsiteX3" fmla="*/ 214411 w 230935"/>
                <a:gd name="connsiteY3" fmla="*/ 0 h 26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35" h="265623">
                  <a:moveTo>
                    <a:pt x="0" y="192339"/>
                  </a:moveTo>
                  <a:cubicBezTo>
                    <a:pt x="42829" y="235694"/>
                    <a:pt x="85659" y="279050"/>
                    <a:pt x="122971" y="261708"/>
                  </a:cubicBezTo>
                  <a:cubicBezTo>
                    <a:pt x="160283" y="244366"/>
                    <a:pt x="208630" y="131905"/>
                    <a:pt x="223870" y="88287"/>
                  </a:cubicBezTo>
                  <a:cubicBezTo>
                    <a:pt x="239110" y="44669"/>
                    <a:pt x="226760" y="22334"/>
                    <a:pt x="214411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2077836" y="1617377"/>
              <a:ext cx="170327" cy="145208"/>
            </a:xfrm>
            <a:custGeom>
              <a:avLst/>
              <a:gdLst>
                <a:gd name="connsiteX0" fmla="*/ 66274 w 170327"/>
                <a:gd name="connsiteY0" fmla="*/ 145208 h 145208"/>
                <a:gd name="connsiteX1" fmla="*/ 59 w 170327"/>
                <a:gd name="connsiteY1" fmla="*/ 69533 h 145208"/>
                <a:gd name="connsiteX2" fmla="*/ 56815 w 170327"/>
                <a:gd name="connsiteY2" fmla="*/ 3318 h 145208"/>
                <a:gd name="connsiteX3" fmla="*/ 170327 w 170327"/>
                <a:gd name="connsiteY3" fmla="*/ 15931 h 14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327" h="145208">
                  <a:moveTo>
                    <a:pt x="66274" y="145208"/>
                  </a:moveTo>
                  <a:cubicBezTo>
                    <a:pt x="33954" y="119194"/>
                    <a:pt x="1635" y="93181"/>
                    <a:pt x="59" y="69533"/>
                  </a:cubicBezTo>
                  <a:cubicBezTo>
                    <a:pt x="-1517" y="45885"/>
                    <a:pt x="28437" y="12252"/>
                    <a:pt x="56815" y="3318"/>
                  </a:cubicBezTo>
                  <a:cubicBezTo>
                    <a:pt x="85193" y="-5616"/>
                    <a:pt x="127760" y="5157"/>
                    <a:pt x="170327" y="15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222" name="Oval 221"/>
            <p:cNvSpPr/>
            <p:nvPr/>
          </p:nvSpPr>
          <p:spPr>
            <a:xfrm rot="20297891">
              <a:off x="1077118" y="16740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3" name="Oval 222"/>
            <p:cNvSpPr/>
            <p:nvPr/>
          </p:nvSpPr>
          <p:spPr>
            <a:xfrm rot="20297891">
              <a:off x="1212701" y="175604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4" name="Oval 223"/>
            <p:cNvSpPr/>
            <p:nvPr/>
          </p:nvSpPr>
          <p:spPr>
            <a:xfrm rot="20297891">
              <a:off x="1528013" y="18537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5" name="Oval 224"/>
            <p:cNvSpPr/>
            <p:nvPr/>
          </p:nvSpPr>
          <p:spPr>
            <a:xfrm rot="20297891">
              <a:off x="1729810" y="161100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6" name="Oval 225"/>
            <p:cNvSpPr/>
            <p:nvPr/>
          </p:nvSpPr>
          <p:spPr>
            <a:xfrm rot="20297891">
              <a:off x="1922150" y="193262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227" name="Oval 226"/>
            <p:cNvSpPr/>
            <p:nvPr/>
          </p:nvSpPr>
          <p:spPr>
            <a:xfrm rot="20297891">
              <a:off x="2120795" y="17465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sp>
        <p:nvSpPr>
          <p:cNvPr id="190" name="Oval 189"/>
          <p:cNvSpPr/>
          <p:nvPr/>
        </p:nvSpPr>
        <p:spPr>
          <a:xfrm>
            <a:off x="3356787" y="3444073"/>
            <a:ext cx="301101" cy="30110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grpSp>
        <p:nvGrpSpPr>
          <p:cNvPr id="55" name="Group 54"/>
          <p:cNvGrpSpPr/>
          <p:nvPr/>
        </p:nvGrpSpPr>
        <p:grpSpPr>
          <a:xfrm rot="19081824">
            <a:off x="7971583" y="3032603"/>
            <a:ext cx="3568589" cy="1844369"/>
            <a:chOff x="983823" y="1384212"/>
            <a:chExt cx="1264340" cy="653455"/>
          </a:xfrm>
        </p:grpSpPr>
        <p:sp>
          <p:nvSpPr>
            <p:cNvPr id="56" name="Freeform 55"/>
            <p:cNvSpPr/>
            <p:nvPr/>
          </p:nvSpPr>
          <p:spPr>
            <a:xfrm>
              <a:off x="983823" y="1384212"/>
              <a:ext cx="107151" cy="321617"/>
            </a:xfrm>
            <a:custGeom>
              <a:avLst/>
              <a:gdLst>
                <a:gd name="connsiteX0" fmla="*/ 9405 w 107151"/>
                <a:gd name="connsiteY0" fmla="*/ 0 h 321617"/>
                <a:gd name="connsiteX1" fmla="*/ 9405 w 107151"/>
                <a:gd name="connsiteY1" fmla="*/ 233330 h 321617"/>
                <a:gd name="connsiteX2" fmla="*/ 107151 w 107151"/>
                <a:gd name="connsiteY2" fmla="*/ 321617 h 32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1" h="321617">
                  <a:moveTo>
                    <a:pt x="9405" y="0"/>
                  </a:moveTo>
                  <a:cubicBezTo>
                    <a:pt x="1259" y="89863"/>
                    <a:pt x="-6886" y="179727"/>
                    <a:pt x="9405" y="233330"/>
                  </a:cubicBezTo>
                  <a:cubicBezTo>
                    <a:pt x="25696" y="286933"/>
                    <a:pt x="66423" y="304275"/>
                    <a:pt x="107151" y="32161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100433" y="1586723"/>
              <a:ext cx="234341" cy="185321"/>
            </a:xfrm>
            <a:custGeom>
              <a:avLst/>
              <a:gdLst>
                <a:gd name="connsiteX0" fmla="*/ 0 w 234341"/>
                <a:gd name="connsiteY0" fmla="*/ 115953 h 185321"/>
                <a:gd name="connsiteX1" fmla="*/ 85134 w 234341"/>
                <a:gd name="connsiteY1" fmla="*/ 5594 h 185321"/>
                <a:gd name="connsiteX2" fmla="*/ 233330 w 234341"/>
                <a:gd name="connsiteY2" fmla="*/ 33972 h 185321"/>
                <a:gd name="connsiteX3" fmla="*/ 138737 w 234341"/>
                <a:gd name="connsiteY3" fmla="*/ 185321 h 18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41" h="185321">
                  <a:moveTo>
                    <a:pt x="0" y="115953"/>
                  </a:moveTo>
                  <a:cubicBezTo>
                    <a:pt x="23123" y="67605"/>
                    <a:pt x="46246" y="19257"/>
                    <a:pt x="85134" y="5594"/>
                  </a:cubicBezTo>
                  <a:cubicBezTo>
                    <a:pt x="124022" y="-8070"/>
                    <a:pt x="224396" y="4018"/>
                    <a:pt x="233330" y="33972"/>
                  </a:cubicBezTo>
                  <a:cubicBezTo>
                    <a:pt x="242264" y="63926"/>
                    <a:pt x="190500" y="124623"/>
                    <a:pt x="138737" y="18532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226557" y="1778350"/>
              <a:ext cx="331076" cy="222687"/>
            </a:xfrm>
            <a:custGeom>
              <a:avLst/>
              <a:gdLst>
                <a:gd name="connsiteX0" fmla="*/ 0 w 331076"/>
                <a:gd name="connsiteY0" fmla="*/ 0 h 222687"/>
                <a:gd name="connsiteX1" fmla="*/ 56756 w 331076"/>
                <a:gd name="connsiteY1" fmla="*/ 157656 h 222687"/>
                <a:gd name="connsiteX2" fmla="*/ 245942 w 331076"/>
                <a:gd name="connsiteY2" fmla="*/ 220718 h 222687"/>
                <a:gd name="connsiteX3" fmla="*/ 331076 w 331076"/>
                <a:gd name="connsiteY3" fmla="*/ 91440 h 22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076" h="222687">
                  <a:moveTo>
                    <a:pt x="0" y="0"/>
                  </a:moveTo>
                  <a:cubicBezTo>
                    <a:pt x="7883" y="60435"/>
                    <a:pt x="15766" y="120870"/>
                    <a:pt x="56756" y="157656"/>
                  </a:cubicBezTo>
                  <a:cubicBezTo>
                    <a:pt x="97746" y="194442"/>
                    <a:pt x="200222" y="231754"/>
                    <a:pt x="245942" y="220718"/>
                  </a:cubicBezTo>
                  <a:cubicBezTo>
                    <a:pt x="291662" y="209682"/>
                    <a:pt x="311369" y="150561"/>
                    <a:pt x="331076" y="914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509527" y="1583131"/>
              <a:ext cx="249905" cy="289812"/>
            </a:xfrm>
            <a:custGeom>
              <a:avLst/>
              <a:gdLst>
                <a:gd name="connsiteX0" fmla="*/ 44953 w 249905"/>
                <a:gd name="connsiteY0" fmla="*/ 289812 h 289812"/>
                <a:gd name="connsiteX1" fmla="*/ 7116 w 249905"/>
                <a:gd name="connsiteY1" fmla="*/ 119545 h 289812"/>
                <a:gd name="connsiteX2" fmla="*/ 171077 w 249905"/>
                <a:gd name="connsiteY2" fmla="*/ 2880 h 289812"/>
                <a:gd name="connsiteX3" fmla="*/ 249905 w 249905"/>
                <a:gd name="connsiteY3" fmla="*/ 47023 h 28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05" h="289812">
                  <a:moveTo>
                    <a:pt x="44953" y="289812"/>
                  </a:moveTo>
                  <a:cubicBezTo>
                    <a:pt x="15524" y="228589"/>
                    <a:pt x="-13905" y="167367"/>
                    <a:pt x="7116" y="119545"/>
                  </a:cubicBezTo>
                  <a:cubicBezTo>
                    <a:pt x="28137" y="71723"/>
                    <a:pt x="130612" y="14967"/>
                    <a:pt x="171077" y="2880"/>
                  </a:cubicBezTo>
                  <a:cubicBezTo>
                    <a:pt x="211542" y="-9207"/>
                    <a:pt x="230723" y="18908"/>
                    <a:pt x="249905" y="4702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756279" y="1627001"/>
              <a:ext cx="182880" cy="324770"/>
            </a:xfrm>
            <a:custGeom>
              <a:avLst/>
              <a:gdLst>
                <a:gd name="connsiteX0" fmla="*/ 0 w 182880"/>
                <a:gd name="connsiteY0" fmla="*/ 0 h 324770"/>
                <a:gd name="connsiteX1" fmla="*/ 25224 w 182880"/>
                <a:gd name="connsiteY1" fmla="*/ 195493 h 324770"/>
                <a:gd name="connsiteX2" fmla="*/ 151349 w 182880"/>
                <a:gd name="connsiteY2" fmla="*/ 261708 h 324770"/>
                <a:gd name="connsiteX3" fmla="*/ 182880 w 182880"/>
                <a:gd name="connsiteY3" fmla="*/ 324770 h 32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324770">
                  <a:moveTo>
                    <a:pt x="0" y="0"/>
                  </a:moveTo>
                  <a:cubicBezTo>
                    <a:pt x="-1" y="75937"/>
                    <a:pt x="-1" y="151875"/>
                    <a:pt x="25224" y="195493"/>
                  </a:cubicBezTo>
                  <a:cubicBezTo>
                    <a:pt x="50449" y="239111"/>
                    <a:pt x="125073" y="240162"/>
                    <a:pt x="151349" y="261708"/>
                  </a:cubicBezTo>
                  <a:cubicBezTo>
                    <a:pt x="177625" y="283254"/>
                    <a:pt x="180252" y="304012"/>
                    <a:pt x="182880" y="32477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1942312" y="1772044"/>
              <a:ext cx="230935" cy="265623"/>
            </a:xfrm>
            <a:custGeom>
              <a:avLst/>
              <a:gdLst>
                <a:gd name="connsiteX0" fmla="*/ 0 w 230935"/>
                <a:gd name="connsiteY0" fmla="*/ 192339 h 265623"/>
                <a:gd name="connsiteX1" fmla="*/ 122971 w 230935"/>
                <a:gd name="connsiteY1" fmla="*/ 261708 h 265623"/>
                <a:gd name="connsiteX2" fmla="*/ 223870 w 230935"/>
                <a:gd name="connsiteY2" fmla="*/ 88287 h 265623"/>
                <a:gd name="connsiteX3" fmla="*/ 214411 w 230935"/>
                <a:gd name="connsiteY3" fmla="*/ 0 h 26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35" h="265623">
                  <a:moveTo>
                    <a:pt x="0" y="192339"/>
                  </a:moveTo>
                  <a:cubicBezTo>
                    <a:pt x="42829" y="235694"/>
                    <a:pt x="85659" y="279050"/>
                    <a:pt x="122971" y="261708"/>
                  </a:cubicBezTo>
                  <a:cubicBezTo>
                    <a:pt x="160283" y="244366"/>
                    <a:pt x="208630" y="131905"/>
                    <a:pt x="223870" y="88287"/>
                  </a:cubicBezTo>
                  <a:cubicBezTo>
                    <a:pt x="239110" y="44669"/>
                    <a:pt x="226760" y="22334"/>
                    <a:pt x="214411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077836" y="1617377"/>
              <a:ext cx="170327" cy="145208"/>
            </a:xfrm>
            <a:custGeom>
              <a:avLst/>
              <a:gdLst>
                <a:gd name="connsiteX0" fmla="*/ 66274 w 170327"/>
                <a:gd name="connsiteY0" fmla="*/ 145208 h 145208"/>
                <a:gd name="connsiteX1" fmla="*/ 59 w 170327"/>
                <a:gd name="connsiteY1" fmla="*/ 69533 h 145208"/>
                <a:gd name="connsiteX2" fmla="*/ 56815 w 170327"/>
                <a:gd name="connsiteY2" fmla="*/ 3318 h 145208"/>
                <a:gd name="connsiteX3" fmla="*/ 170327 w 170327"/>
                <a:gd name="connsiteY3" fmla="*/ 15931 h 14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327" h="145208">
                  <a:moveTo>
                    <a:pt x="66274" y="145208"/>
                  </a:moveTo>
                  <a:cubicBezTo>
                    <a:pt x="33954" y="119194"/>
                    <a:pt x="1635" y="93181"/>
                    <a:pt x="59" y="69533"/>
                  </a:cubicBezTo>
                  <a:cubicBezTo>
                    <a:pt x="-1517" y="45885"/>
                    <a:pt x="28437" y="12252"/>
                    <a:pt x="56815" y="3318"/>
                  </a:cubicBezTo>
                  <a:cubicBezTo>
                    <a:pt x="85193" y="-5616"/>
                    <a:pt x="127760" y="5157"/>
                    <a:pt x="170327" y="15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63" name="Oval 62"/>
            <p:cNvSpPr/>
            <p:nvPr/>
          </p:nvSpPr>
          <p:spPr>
            <a:xfrm rot="20297891">
              <a:off x="1077118" y="16740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64" name="Oval 63"/>
            <p:cNvSpPr/>
            <p:nvPr/>
          </p:nvSpPr>
          <p:spPr>
            <a:xfrm rot="20297891">
              <a:off x="1212701" y="175604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65" name="Oval 64"/>
            <p:cNvSpPr/>
            <p:nvPr/>
          </p:nvSpPr>
          <p:spPr>
            <a:xfrm rot="20297891">
              <a:off x="1528013" y="18537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66" name="Oval 65"/>
            <p:cNvSpPr/>
            <p:nvPr/>
          </p:nvSpPr>
          <p:spPr>
            <a:xfrm rot="20297891">
              <a:off x="1729810" y="161100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67" name="Oval 66"/>
            <p:cNvSpPr/>
            <p:nvPr/>
          </p:nvSpPr>
          <p:spPr>
            <a:xfrm rot="20297891">
              <a:off x="1922150" y="193262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68" name="Oval 67"/>
            <p:cNvSpPr/>
            <p:nvPr/>
          </p:nvSpPr>
          <p:spPr>
            <a:xfrm rot="20297891">
              <a:off x="2120795" y="17465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69" name="Group 68"/>
          <p:cNvGrpSpPr/>
          <p:nvPr/>
        </p:nvGrpSpPr>
        <p:grpSpPr>
          <a:xfrm rot="2905585">
            <a:off x="7466527" y="1059768"/>
            <a:ext cx="3532408" cy="1960364"/>
            <a:chOff x="940522" y="667349"/>
            <a:chExt cx="1251521" cy="694551"/>
          </a:xfrm>
        </p:grpSpPr>
        <p:sp>
          <p:nvSpPr>
            <p:cNvPr id="70" name="Freeform 69"/>
            <p:cNvSpPr/>
            <p:nvPr/>
          </p:nvSpPr>
          <p:spPr>
            <a:xfrm rot="20297891">
              <a:off x="940522" y="1145201"/>
              <a:ext cx="262457" cy="213253"/>
            </a:xfrm>
            <a:custGeom>
              <a:avLst/>
              <a:gdLst>
                <a:gd name="connsiteX0" fmla="*/ 0 w 262457"/>
                <a:gd name="connsiteY0" fmla="*/ 182880 h 213253"/>
                <a:gd name="connsiteX1" fmla="*/ 252248 w 262457"/>
                <a:gd name="connsiteY1" fmla="*/ 198645 h 213253"/>
                <a:gd name="connsiteX2" fmla="*/ 189186 w 262457"/>
                <a:gd name="connsiteY2" fmla="*/ 0 h 21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457" h="213253">
                  <a:moveTo>
                    <a:pt x="0" y="182880"/>
                  </a:moveTo>
                  <a:cubicBezTo>
                    <a:pt x="110358" y="206002"/>
                    <a:pt x="220717" y="229125"/>
                    <a:pt x="252248" y="198645"/>
                  </a:cubicBezTo>
                  <a:cubicBezTo>
                    <a:pt x="283779" y="168165"/>
                    <a:pt x="236482" y="84082"/>
                    <a:pt x="18918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71" name="Freeform 70"/>
            <p:cNvSpPr/>
            <p:nvPr/>
          </p:nvSpPr>
          <p:spPr>
            <a:xfrm rot="20297891">
              <a:off x="1082186" y="983038"/>
              <a:ext cx="233329" cy="197713"/>
            </a:xfrm>
            <a:custGeom>
              <a:avLst/>
              <a:gdLst>
                <a:gd name="connsiteX0" fmla="*/ 0 w 233329"/>
                <a:gd name="connsiteY0" fmla="*/ 109426 h 197713"/>
                <a:gd name="connsiteX1" fmla="*/ 94593 w 233329"/>
                <a:gd name="connsiteY1" fmla="*/ 2220 h 197713"/>
                <a:gd name="connsiteX2" fmla="*/ 233329 w 233329"/>
                <a:gd name="connsiteY2" fmla="*/ 197713 h 19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329" h="197713">
                  <a:moveTo>
                    <a:pt x="0" y="109426"/>
                  </a:moveTo>
                  <a:cubicBezTo>
                    <a:pt x="27852" y="48466"/>
                    <a:pt x="55705" y="-12494"/>
                    <a:pt x="94593" y="2220"/>
                  </a:cubicBezTo>
                  <a:cubicBezTo>
                    <a:pt x="133481" y="16934"/>
                    <a:pt x="183405" y="107323"/>
                    <a:pt x="233329" y="19771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72" name="Freeform 71"/>
            <p:cNvSpPr/>
            <p:nvPr/>
          </p:nvSpPr>
          <p:spPr>
            <a:xfrm rot="20297891">
              <a:off x="1318278" y="895108"/>
              <a:ext cx="208104" cy="234625"/>
            </a:xfrm>
            <a:custGeom>
              <a:avLst/>
              <a:gdLst>
                <a:gd name="connsiteX0" fmla="*/ 0 w 208104"/>
                <a:gd name="connsiteY0" fmla="*/ 217000 h 234625"/>
                <a:gd name="connsiteX1" fmla="*/ 88287 w 208104"/>
                <a:gd name="connsiteY1" fmla="*/ 213846 h 234625"/>
                <a:gd name="connsiteX2" fmla="*/ 129277 w 208104"/>
                <a:gd name="connsiteY2" fmla="*/ 8895 h 234625"/>
                <a:gd name="connsiteX3" fmla="*/ 208104 w 208104"/>
                <a:gd name="connsiteY3" fmla="*/ 56191 h 23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04" h="234625">
                  <a:moveTo>
                    <a:pt x="0" y="217000"/>
                  </a:moveTo>
                  <a:cubicBezTo>
                    <a:pt x="33370" y="232765"/>
                    <a:pt x="66741" y="248530"/>
                    <a:pt x="88287" y="213846"/>
                  </a:cubicBezTo>
                  <a:cubicBezTo>
                    <a:pt x="109833" y="179162"/>
                    <a:pt x="109307" y="35171"/>
                    <a:pt x="129277" y="8895"/>
                  </a:cubicBezTo>
                  <a:cubicBezTo>
                    <a:pt x="149247" y="-17381"/>
                    <a:pt x="178675" y="19405"/>
                    <a:pt x="208104" y="561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73" name="Freeform 72"/>
            <p:cNvSpPr/>
            <p:nvPr/>
          </p:nvSpPr>
          <p:spPr>
            <a:xfrm rot="20297891">
              <a:off x="1566098" y="892222"/>
              <a:ext cx="123029" cy="359454"/>
            </a:xfrm>
            <a:custGeom>
              <a:avLst/>
              <a:gdLst>
                <a:gd name="connsiteX0" fmla="*/ 0 w 123029"/>
                <a:gd name="connsiteY0" fmla="*/ 0 h 359454"/>
                <a:gd name="connsiteX1" fmla="*/ 122972 w 123029"/>
                <a:gd name="connsiteY1" fmla="*/ 198646 h 359454"/>
                <a:gd name="connsiteX2" fmla="*/ 12613 w 123029"/>
                <a:gd name="connsiteY2" fmla="*/ 359454 h 35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029" h="359454">
                  <a:moveTo>
                    <a:pt x="0" y="0"/>
                  </a:moveTo>
                  <a:cubicBezTo>
                    <a:pt x="60435" y="69368"/>
                    <a:pt x="120870" y="138737"/>
                    <a:pt x="122972" y="198646"/>
                  </a:cubicBezTo>
                  <a:cubicBezTo>
                    <a:pt x="125074" y="258555"/>
                    <a:pt x="68843" y="309004"/>
                    <a:pt x="12613" y="3594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74" name="Oval 73"/>
            <p:cNvSpPr/>
            <p:nvPr/>
          </p:nvSpPr>
          <p:spPr>
            <a:xfrm rot="20297891">
              <a:off x="1324883" y="11141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75" name="Oval 74"/>
            <p:cNvSpPr/>
            <p:nvPr/>
          </p:nvSpPr>
          <p:spPr>
            <a:xfrm rot="20297891">
              <a:off x="1488610" y="90309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76" name="Freeform 75"/>
            <p:cNvSpPr/>
            <p:nvPr/>
          </p:nvSpPr>
          <p:spPr>
            <a:xfrm rot="20297891">
              <a:off x="1655704" y="1142487"/>
              <a:ext cx="228295" cy="219413"/>
            </a:xfrm>
            <a:custGeom>
              <a:avLst/>
              <a:gdLst>
                <a:gd name="connsiteX0" fmla="*/ 15505 w 228295"/>
                <a:gd name="connsiteY0" fmla="*/ 81981 h 219413"/>
                <a:gd name="connsiteX1" fmla="*/ 18658 w 228295"/>
                <a:gd name="connsiteY1" fmla="*/ 195493 h 219413"/>
                <a:gd name="connsiteX2" fmla="*/ 201538 w 228295"/>
                <a:gd name="connsiteY2" fmla="*/ 201799 h 219413"/>
                <a:gd name="connsiteX3" fmla="*/ 223609 w 228295"/>
                <a:gd name="connsiteY3" fmla="*/ 0 h 21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295" h="219413">
                  <a:moveTo>
                    <a:pt x="15505" y="81981"/>
                  </a:moveTo>
                  <a:cubicBezTo>
                    <a:pt x="1579" y="128752"/>
                    <a:pt x="-12347" y="175523"/>
                    <a:pt x="18658" y="195493"/>
                  </a:cubicBezTo>
                  <a:cubicBezTo>
                    <a:pt x="49663" y="215463"/>
                    <a:pt x="167380" y="234381"/>
                    <a:pt x="201538" y="201799"/>
                  </a:cubicBezTo>
                  <a:cubicBezTo>
                    <a:pt x="235696" y="169217"/>
                    <a:pt x="229652" y="84608"/>
                    <a:pt x="22360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77" name="Freeform 76"/>
            <p:cNvSpPr/>
            <p:nvPr/>
          </p:nvSpPr>
          <p:spPr>
            <a:xfrm rot="20297891">
              <a:off x="1804582" y="955581"/>
              <a:ext cx="182880" cy="123608"/>
            </a:xfrm>
            <a:custGeom>
              <a:avLst/>
              <a:gdLst>
                <a:gd name="connsiteX0" fmla="*/ 0 w 182880"/>
                <a:gd name="connsiteY0" fmla="*/ 123608 h 123608"/>
                <a:gd name="connsiteX1" fmla="*/ 66216 w 182880"/>
                <a:gd name="connsiteY1" fmla="*/ 3790 h 123608"/>
                <a:gd name="connsiteX2" fmla="*/ 182880 w 182880"/>
                <a:gd name="connsiteY2" fmla="*/ 41627 h 12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" h="123608">
                  <a:moveTo>
                    <a:pt x="0" y="123608"/>
                  </a:moveTo>
                  <a:cubicBezTo>
                    <a:pt x="17868" y="70530"/>
                    <a:pt x="35736" y="17453"/>
                    <a:pt x="66216" y="3790"/>
                  </a:cubicBezTo>
                  <a:cubicBezTo>
                    <a:pt x="96696" y="-9873"/>
                    <a:pt x="139788" y="15877"/>
                    <a:pt x="182880" y="4162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78" name="Freeform 77"/>
            <p:cNvSpPr/>
            <p:nvPr/>
          </p:nvSpPr>
          <p:spPr>
            <a:xfrm rot="20297891">
              <a:off x="1936642" y="667349"/>
              <a:ext cx="255401" cy="343616"/>
            </a:xfrm>
            <a:custGeom>
              <a:avLst/>
              <a:gdLst>
                <a:gd name="connsiteX0" fmla="*/ 0 w 255401"/>
                <a:gd name="connsiteY0" fmla="*/ 267599 h 343616"/>
                <a:gd name="connsiteX1" fmla="*/ 135583 w 255401"/>
                <a:gd name="connsiteY1" fmla="*/ 330661 h 343616"/>
                <a:gd name="connsiteX2" fmla="*/ 122971 w 255401"/>
                <a:gd name="connsiteY2" fmla="*/ 43729 h 343616"/>
                <a:gd name="connsiteX3" fmla="*/ 255401 w 255401"/>
                <a:gd name="connsiteY3" fmla="*/ 5891 h 34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01" h="343616">
                  <a:moveTo>
                    <a:pt x="0" y="267599"/>
                  </a:moveTo>
                  <a:cubicBezTo>
                    <a:pt x="57544" y="317786"/>
                    <a:pt x="115088" y="367973"/>
                    <a:pt x="135583" y="330661"/>
                  </a:cubicBezTo>
                  <a:cubicBezTo>
                    <a:pt x="156078" y="293349"/>
                    <a:pt x="103001" y="97857"/>
                    <a:pt x="122971" y="43729"/>
                  </a:cubicBezTo>
                  <a:cubicBezTo>
                    <a:pt x="142941" y="-10399"/>
                    <a:pt x="199171" y="-2254"/>
                    <a:pt x="255401" y="58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58089" tIns="129044" rIns="258089" bIns="1290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 sz="5081"/>
            </a:p>
          </p:txBody>
        </p:sp>
        <p:sp>
          <p:nvSpPr>
            <p:cNvPr id="79" name="Oval 78"/>
            <p:cNvSpPr/>
            <p:nvPr/>
          </p:nvSpPr>
          <p:spPr>
            <a:xfrm rot="20297891">
              <a:off x="1633844" y="12253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80" name="Oval 79"/>
            <p:cNvSpPr/>
            <p:nvPr/>
          </p:nvSpPr>
          <p:spPr>
            <a:xfrm rot="20297891">
              <a:off x="1817531" y="109571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81" name="Oval 80"/>
            <p:cNvSpPr/>
            <p:nvPr/>
          </p:nvSpPr>
          <p:spPr>
            <a:xfrm rot="20297891">
              <a:off x="1970019" y="9501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82" name="Oval 81"/>
            <p:cNvSpPr/>
            <p:nvPr/>
          </p:nvSpPr>
          <p:spPr>
            <a:xfrm rot="20297891">
              <a:off x="1072914" y="11149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723180" y="4150786"/>
            <a:ext cx="916559" cy="1417151"/>
            <a:chOff x="2299563" y="1566317"/>
            <a:chExt cx="324734" cy="502093"/>
          </a:xfrm>
        </p:grpSpPr>
        <p:sp>
          <p:nvSpPr>
            <p:cNvPr id="90" name="Oval 89"/>
            <p:cNvSpPr/>
            <p:nvPr/>
          </p:nvSpPr>
          <p:spPr>
            <a:xfrm rot="20297891">
              <a:off x="2332492" y="1566317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382679" y="1643609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 92"/>
          <p:cNvGrpSpPr/>
          <p:nvPr/>
        </p:nvGrpSpPr>
        <p:grpSpPr>
          <a:xfrm>
            <a:off x="6163152" y="-10285"/>
            <a:ext cx="1030511" cy="1718129"/>
            <a:chOff x="2101141" y="92060"/>
            <a:chExt cx="365107" cy="608729"/>
          </a:xfrm>
        </p:grpSpPr>
        <p:sp>
          <p:nvSpPr>
            <p:cNvPr id="94" name="Freeform 93"/>
            <p:cNvSpPr/>
            <p:nvPr/>
          </p:nvSpPr>
          <p:spPr>
            <a:xfrm>
              <a:off x="2101141" y="407320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/>
            <p:cNvSpPr/>
            <p:nvPr/>
          </p:nvSpPr>
          <p:spPr>
            <a:xfrm rot="20297891">
              <a:off x="2205317" y="594109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412398" y="2887082"/>
            <a:ext cx="1030511" cy="1718129"/>
            <a:chOff x="2101141" y="92060"/>
            <a:chExt cx="365107" cy="608729"/>
          </a:xfrm>
        </p:grpSpPr>
        <p:sp>
          <p:nvSpPr>
            <p:cNvPr id="98" name="Freeform 97"/>
            <p:cNvSpPr/>
            <p:nvPr/>
          </p:nvSpPr>
          <p:spPr>
            <a:xfrm>
              <a:off x="2101141" y="407320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448" y="92060"/>
                  <a:ext cx="304800" cy="32511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Oval 99"/>
            <p:cNvSpPr/>
            <p:nvPr/>
          </p:nvSpPr>
          <p:spPr>
            <a:xfrm rot="20297891">
              <a:off x="2205317" y="594109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129825" y="1323177"/>
            <a:ext cx="916559" cy="1417151"/>
            <a:chOff x="2299563" y="1566317"/>
            <a:chExt cx="324734" cy="502093"/>
          </a:xfrm>
        </p:grpSpPr>
        <p:sp>
          <p:nvSpPr>
            <p:cNvPr id="102" name="Oval 101"/>
            <p:cNvSpPr/>
            <p:nvPr/>
          </p:nvSpPr>
          <p:spPr>
            <a:xfrm rot="20297891">
              <a:off x="2332492" y="1566317"/>
              <a:ext cx="106680" cy="1066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382679" y="1643609"/>
              <a:ext cx="241618" cy="207534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508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l-BE" sz="5363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nl-BE" sz="5363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563" y="1743298"/>
                  <a:ext cx="304801" cy="3251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5" name="Oval 104"/>
          <p:cNvSpPr/>
          <p:nvPr/>
        </p:nvSpPr>
        <p:spPr>
          <a:xfrm rot="20297891">
            <a:off x="10888300" y="2420154"/>
            <a:ext cx="301103" cy="30110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p:sp>
        <p:nvSpPr>
          <p:cNvPr id="106" name="Freeform 105"/>
          <p:cNvSpPr/>
          <p:nvPr/>
        </p:nvSpPr>
        <p:spPr>
          <a:xfrm>
            <a:off x="10962232" y="1882139"/>
            <a:ext cx="681965" cy="585763"/>
          </a:xfrm>
          <a:custGeom>
            <a:avLst/>
            <a:gdLst>
              <a:gd name="connsiteX0" fmla="*/ 783677 w 783677"/>
              <a:gd name="connsiteY0" fmla="*/ 0 h 673128"/>
              <a:gd name="connsiteX1" fmla="*/ 672165 w 783677"/>
              <a:gd name="connsiteY1" fmla="*/ 143952 h 673128"/>
              <a:gd name="connsiteX2" fmla="*/ 560653 w 783677"/>
              <a:gd name="connsiteY2" fmla="*/ 257491 h 673128"/>
              <a:gd name="connsiteX3" fmla="*/ 471443 w 783677"/>
              <a:gd name="connsiteY3" fmla="*/ 300069 h 673128"/>
              <a:gd name="connsiteX4" fmla="*/ 353848 w 783677"/>
              <a:gd name="connsiteY4" fmla="*/ 247354 h 673128"/>
              <a:gd name="connsiteX5" fmla="*/ 232198 w 783677"/>
              <a:gd name="connsiteY5" fmla="*/ 192612 h 673128"/>
              <a:gd name="connsiteX6" fmla="*/ 108521 w 783677"/>
              <a:gd name="connsiteY6" fmla="*/ 188557 h 673128"/>
              <a:gd name="connsiteX7" fmla="*/ 17284 w 783677"/>
              <a:gd name="connsiteY7" fmla="*/ 261546 h 673128"/>
              <a:gd name="connsiteX8" fmla="*/ 3092 w 783677"/>
              <a:gd name="connsiteY8" fmla="*/ 379141 h 673128"/>
              <a:gd name="connsiteX9" fmla="*/ 55806 w 783677"/>
              <a:gd name="connsiteY9" fmla="*/ 466323 h 673128"/>
              <a:gd name="connsiteX10" fmla="*/ 165291 w 783677"/>
              <a:gd name="connsiteY10" fmla="*/ 492681 h 673128"/>
              <a:gd name="connsiteX11" fmla="*/ 278831 w 783677"/>
              <a:gd name="connsiteY11" fmla="*/ 464296 h 673128"/>
              <a:gd name="connsiteX12" fmla="*/ 388315 w 783677"/>
              <a:gd name="connsiteY12" fmla="*/ 407526 h 673128"/>
              <a:gd name="connsiteX13" fmla="*/ 471443 w 783677"/>
              <a:gd name="connsiteY13" fmla="*/ 377114 h 673128"/>
              <a:gd name="connsiteX14" fmla="*/ 530240 w 783677"/>
              <a:gd name="connsiteY14" fmla="*/ 393334 h 673128"/>
              <a:gd name="connsiteX15" fmla="*/ 623505 w 783677"/>
              <a:gd name="connsiteY15" fmla="*/ 474433 h 673128"/>
              <a:gd name="connsiteX16" fmla="*/ 700550 w 783677"/>
              <a:gd name="connsiteY16" fmla="*/ 559588 h 673128"/>
              <a:gd name="connsiteX17" fmla="*/ 783677 w 783677"/>
              <a:gd name="connsiteY17" fmla="*/ 673128 h 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677" h="673128">
                <a:moveTo>
                  <a:pt x="783677" y="0"/>
                </a:moveTo>
                <a:cubicBezTo>
                  <a:pt x="746506" y="50518"/>
                  <a:pt x="709336" y="101037"/>
                  <a:pt x="672165" y="143952"/>
                </a:cubicBezTo>
                <a:cubicBezTo>
                  <a:pt x="634994" y="186867"/>
                  <a:pt x="594107" y="231472"/>
                  <a:pt x="560653" y="257491"/>
                </a:cubicBezTo>
                <a:cubicBezTo>
                  <a:pt x="527199" y="283510"/>
                  <a:pt x="505910" y="301758"/>
                  <a:pt x="471443" y="300069"/>
                </a:cubicBezTo>
                <a:cubicBezTo>
                  <a:pt x="436976" y="298380"/>
                  <a:pt x="353848" y="247354"/>
                  <a:pt x="353848" y="247354"/>
                </a:cubicBezTo>
                <a:cubicBezTo>
                  <a:pt x="313974" y="229445"/>
                  <a:pt x="273086" y="202412"/>
                  <a:pt x="232198" y="192612"/>
                </a:cubicBezTo>
                <a:cubicBezTo>
                  <a:pt x="191310" y="182813"/>
                  <a:pt x="144340" y="177068"/>
                  <a:pt x="108521" y="188557"/>
                </a:cubicBezTo>
                <a:cubicBezTo>
                  <a:pt x="72702" y="200046"/>
                  <a:pt x="34855" y="229782"/>
                  <a:pt x="17284" y="261546"/>
                </a:cubicBezTo>
                <a:cubicBezTo>
                  <a:pt x="-287" y="293310"/>
                  <a:pt x="-3328" y="345012"/>
                  <a:pt x="3092" y="379141"/>
                </a:cubicBezTo>
                <a:cubicBezTo>
                  <a:pt x="9512" y="413270"/>
                  <a:pt x="28773" y="447400"/>
                  <a:pt x="55806" y="466323"/>
                </a:cubicBezTo>
                <a:cubicBezTo>
                  <a:pt x="82839" y="485246"/>
                  <a:pt x="128120" y="493019"/>
                  <a:pt x="165291" y="492681"/>
                </a:cubicBezTo>
                <a:cubicBezTo>
                  <a:pt x="202462" y="492343"/>
                  <a:pt x="241660" y="478488"/>
                  <a:pt x="278831" y="464296"/>
                </a:cubicBezTo>
                <a:cubicBezTo>
                  <a:pt x="316002" y="450104"/>
                  <a:pt x="356213" y="422056"/>
                  <a:pt x="388315" y="407526"/>
                </a:cubicBezTo>
                <a:cubicBezTo>
                  <a:pt x="420417" y="392996"/>
                  <a:pt x="447789" y="379479"/>
                  <a:pt x="471443" y="377114"/>
                </a:cubicBezTo>
                <a:cubicBezTo>
                  <a:pt x="495097" y="374749"/>
                  <a:pt x="504896" y="377114"/>
                  <a:pt x="530240" y="393334"/>
                </a:cubicBezTo>
                <a:cubicBezTo>
                  <a:pt x="555584" y="409554"/>
                  <a:pt x="595120" y="446724"/>
                  <a:pt x="623505" y="474433"/>
                </a:cubicBezTo>
                <a:cubicBezTo>
                  <a:pt x="651890" y="502142"/>
                  <a:pt x="673855" y="526472"/>
                  <a:pt x="700550" y="559588"/>
                </a:cubicBezTo>
                <a:cubicBezTo>
                  <a:pt x="727245" y="592704"/>
                  <a:pt x="755461" y="632916"/>
                  <a:pt x="783677" y="673128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508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10520304" y="795962"/>
                <a:ext cx="860295" cy="917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5363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5363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BE" sz="5363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nl-BE" sz="5363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304" y="795962"/>
                <a:ext cx="860295" cy="917624"/>
              </a:xfrm>
              <a:prstGeom prst="rect">
                <a:avLst/>
              </a:prstGeom>
              <a:blipFill>
                <a:blip r:embed="rId9"/>
                <a:stretch>
                  <a:fillRect r="-2624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6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3216" y="2284057"/>
            <a:ext cx="10004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000" b="1" dirty="0" smtClean="0">
                <a:solidFill>
                  <a:schemeClr val="accent2">
                    <a:lumMod val="50000"/>
                  </a:schemeClr>
                </a:solidFill>
              </a:rPr>
              <a:t>Part V:</a:t>
            </a:r>
          </a:p>
          <a:p>
            <a:r>
              <a:rPr lang="nl-BE" sz="5000" b="1" dirty="0" err="1" smtClean="0">
                <a:solidFill>
                  <a:schemeClr val="accent2">
                    <a:lumMod val="50000"/>
                  </a:schemeClr>
                </a:solidFill>
              </a:rPr>
              <a:t>Supersingular</a:t>
            </a:r>
            <a:r>
              <a:rPr lang="nl-BE" sz="5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5000" b="1" dirty="0" err="1" smtClean="0">
                <a:solidFill>
                  <a:schemeClr val="accent2">
                    <a:lumMod val="50000"/>
                  </a:schemeClr>
                </a:solidFill>
              </a:rPr>
              <a:t>Isogeny</a:t>
            </a:r>
            <a:r>
              <a:rPr lang="nl-BE" sz="5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5000" b="1" dirty="0" err="1" smtClean="0">
                <a:solidFill>
                  <a:schemeClr val="accent2">
                    <a:lumMod val="50000"/>
                  </a:schemeClr>
                </a:solidFill>
              </a:rPr>
              <a:t>Diffie</a:t>
            </a:r>
            <a:r>
              <a:rPr lang="nl-BE" sz="5000" b="1" dirty="0" smtClean="0">
                <a:solidFill>
                  <a:schemeClr val="accent2">
                    <a:lumMod val="50000"/>
                  </a:schemeClr>
                </a:solidFill>
              </a:rPr>
              <a:t>-Hellman</a:t>
            </a:r>
          </a:p>
        </p:txBody>
      </p:sp>
    </p:spTree>
    <p:extLst>
      <p:ext uri="{BB962C8B-B14F-4D97-AF65-F5344CB8AC3E}">
        <p14:creationId xmlns:p14="http://schemas.microsoft.com/office/powerpoint/2010/main" val="143381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6760" y="1261594"/>
                <a:ext cx="11610761" cy="3907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500" dirty="0" smtClean="0"/>
                  <a:t>Remember: </a:t>
                </a:r>
                <a:r>
                  <a:rPr lang="nl-BE" sz="2500" dirty="0" err="1" smtClean="0"/>
                  <a:t>if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BE" sz="2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nl-BE" sz="2500" dirty="0" smtClean="0"/>
                  <a:t> is </a:t>
                </a:r>
                <a:r>
                  <a:rPr lang="nl-BE" sz="2500" dirty="0" err="1" smtClean="0"/>
                  <a:t>supersingular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then</a:t>
                </a:r>
                <a:endParaRPr lang="nl-BE" sz="2500" dirty="0" smtClean="0"/>
              </a:p>
              <a:p>
                <a:endParaRPr lang="nl-BE" sz="15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BE" sz="2500" b="0" i="0" smtClean="0">
                          <a:latin typeface="Cambria Math" panose="02040503050406030204" pitchFamily="18" charset="0"/>
                        </a:rPr>
                        <m:t>En</m:t>
                      </m:r>
                      <m:sSub>
                        <m:sSub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25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sSub>
                            <m:sSubPr>
                              <m:ctrlP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500" b="1" i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nl-BE" sz="25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nl-BE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5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nl-BE" sz="2500" b="0" i="0" smtClean="0">
                          <a:latin typeface="Cambria Math" panose="02040503050406030204" pitchFamily="18" charset="0"/>
                        </a:rPr>
                        <m:t>End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2500" i="1" dirty="0" smtClean="0"/>
              </a:p>
              <a:p>
                <a:pPr algn="ctr"/>
                <a:endParaRPr lang="nl-BE" sz="1500" i="1" dirty="0"/>
              </a:p>
              <a:p>
                <a:r>
                  <a:rPr lang="nl-BE" sz="2500" dirty="0" smtClean="0"/>
                  <a:t>is </a:t>
                </a:r>
                <a:r>
                  <a:rPr lang="nl-BE" sz="2500" dirty="0" err="1" smtClean="0"/>
                  <a:t>strict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and</a:t>
                </a:r>
                <a:r>
                  <a:rPr lang="nl-BE" sz="25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2500">
                        <a:latin typeface="Cambria Math" panose="02040503050406030204" pitchFamily="18" charset="0"/>
                      </a:rPr>
                      <m:t>End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500" dirty="0" smtClean="0"/>
                  <a:t> is </a:t>
                </a:r>
                <a:r>
                  <a:rPr lang="nl-BE" sz="2500" dirty="0" err="1" smtClean="0"/>
                  <a:t>not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commutative</a:t>
                </a:r>
                <a:r>
                  <a:rPr lang="nl-BE" sz="2500" dirty="0" smtClean="0"/>
                  <a:t>.</a:t>
                </a:r>
              </a:p>
              <a:p>
                <a:endParaRPr lang="nl-BE" sz="2500" dirty="0" smtClean="0"/>
              </a:p>
              <a:p>
                <a:r>
                  <a:rPr lang="nl-BE" sz="2500" dirty="0" err="1" smtClean="0"/>
                  <a:t>One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always</a:t>
                </a:r>
                <a:r>
                  <a:rPr lang="nl-BE" sz="2500" dirty="0" smtClean="0"/>
                  <a:t>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2500">
                        <a:latin typeface="Cambria Math" panose="02040503050406030204" pitchFamily="18" charset="0"/>
                      </a:rPr>
                      <m:t>En</m:t>
                    </m:r>
                    <m:sSub>
                      <m:sSubPr>
                        <m:ctrlPr>
                          <a:rPr lang="nl-BE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sz="250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sSub>
                          <m:sSubPr>
                            <m:ctrlPr>
                              <a:rPr lang="nl-BE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500" b="1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b>
                            <m:sSup>
                              <m:sSupPr>
                                <m:ctrlP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25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nl-BE" sz="2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sub>
                    </m:sSub>
                    <m:d>
                      <m:dPr>
                        <m:ctrlPr>
                          <a:rPr lang="nl-BE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5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nl-BE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BE" sz="2500">
                        <a:latin typeface="Cambria Math" panose="02040503050406030204" pitchFamily="18" charset="0"/>
                      </a:rPr>
                      <m:t>End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BE" sz="2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500" dirty="0" smtClean="0"/>
                  <a:t>, however.</a:t>
                </a:r>
                <a:endParaRPr lang="nl-BE" sz="2500" i="1" dirty="0"/>
              </a:p>
              <a:p>
                <a:endParaRPr lang="nl-BE" sz="2500" dirty="0"/>
              </a:p>
              <a:p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Jao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and</a:t>
                </a:r>
                <a:r>
                  <a:rPr lang="nl-BE" sz="2500" dirty="0" smtClean="0"/>
                  <a:t> </a:t>
                </a:r>
                <a:r>
                  <a:rPr lang="nl-BE" sz="25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De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Feo</a:t>
                </a:r>
                <a:r>
                  <a:rPr lang="nl-BE" sz="2500" dirty="0"/>
                  <a:t> </a:t>
                </a:r>
                <a:r>
                  <a:rPr lang="nl-BE" sz="2500" dirty="0" smtClean="0"/>
                  <a:t>(</a:t>
                </a:r>
                <a:r>
                  <a:rPr lang="nl-BE" sz="2500" dirty="0" err="1" smtClean="0"/>
                  <a:t>and</a:t>
                </a:r>
                <a:r>
                  <a:rPr lang="nl-BE" sz="2500" dirty="0" smtClean="0"/>
                  <a:t> </a:t>
                </a:r>
                <a:r>
                  <a:rPr lang="nl-BE" sz="2500" b="1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Plût</a:t>
                </a:r>
                <a:r>
                  <a:rPr lang="nl-BE" sz="2500" dirty="0" smtClean="0"/>
                  <a:t>) in 2010: </a:t>
                </a:r>
                <a:r>
                  <a:rPr lang="nl-BE" sz="2500" dirty="0" err="1" smtClean="0"/>
                  <a:t>can</a:t>
                </a:r>
                <a:r>
                  <a:rPr lang="nl-BE" sz="2500" dirty="0" smtClean="0"/>
                  <a:t> we </a:t>
                </a:r>
                <a:r>
                  <a:rPr lang="nl-BE" sz="2500" dirty="0" err="1" smtClean="0"/>
                  <a:t>somehow</a:t>
                </a:r>
                <a:r>
                  <a:rPr lang="nl-BE" sz="2500" dirty="0" smtClean="0"/>
                  <a:t> do </a:t>
                </a:r>
                <a:r>
                  <a:rPr lang="nl-BE" sz="2500" dirty="0" err="1" smtClean="0"/>
                  <a:t>Diffie</a:t>
                </a:r>
                <a:r>
                  <a:rPr lang="nl-BE" sz="2500" dirty="0" smtClean="0"/>
                  <a:t>-Hellman </a:t>
                </a:r>
                <a:r>
                  <a:rPr lang="nl-BE" sz="2500" dirty="0" err="1" smtClean="0"/>
                  <a:t>key</a:t>
                </a:r>
                <a:r>
                  <a:rPr lang="nl-BE" sz="2500" dirty="0" smtClean="0"/>
                  <a:t> exchange </a:t>
                </a:r>
                <a:r>
                  <a:rPr lang="nl-BE" sz="2500" dirty="0" err="1" smtClean="0"/>
                  <a:t>using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supersingular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elliptic</a:t>
                </a:r>
                <a:r>
                  <a:rPr lang="nl-BE" sz="2500" dirty="0" smtClean="0"/>
                  <a:t> curves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5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sSup>
                          <m:sSupPr>
                            <m:ctrlP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nl-BE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nl-BE" sz="2500" dirty="0" smtClean="0"/>
                  <a:t>, </a:t>
                </a:r>
                <a:r>
                  <a:rPr lang="nl-BE" sz="2500" dirty="0" err="1" smtClean="0"/>
                  <a:t>thereby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defeating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Kuperberg’s</a:t>
                </a:r>
                <a:r>
                  <a:rPr lang="nl-BE" sz="2500" dirty="0" smtClean="0"/>
                  <a:t> </a:t>
                </a:r>
                <a:r>
                  <a:rPr lang="nl-BE" sz="2500" dirty="0" err="1" smtClean="0"/>
                  <a:t>algorithm</a:t>
                </a:r>
                <a:r>
                  <a:rPr lang="nl-BE" sz="2500" dirty="0" smtClean="0"/>
                  <a:t>?</a:t>
                </a:r>
                <a:endParaRPr lang="nl-BE" sz="25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60" y="1261594"/>
                <a:ext cx="11610761" cy="3907032"/>
              </a:xfrm>
              <a:prstGeom prst="rect">
                <a:avLst/>
              </a:prstGeom>
              <a:blipFill>
                <a:blip r:embed="rId2"/>
                <a:stretch>
                  <a:fillRect l="-893" t="-1248" b="-171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13509" y="261258"/>
            <a:ext cx="10548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Using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full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endomorphism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ring of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elliptic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curves?</a:t>
            </a:r>
          </a:p>
        </p:txBody>
      </p:sp>
    </p:spTree>
    <p:extLst>
      <p:ext uri="{BB962C8B-B14F-4D97-AF65-F5344CB8AC3E}">
        <p14:creationId xmlns:p14="http://schemas.microsoft.com/office/powerpoint/2010/main" val="185873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509" y="261258"/>
            <a:ext cx="105480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Supersingular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isogeny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graphs</a:t>
            </a:r>
            <a:endParaRPr lang="nl-BE" sz="3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nl-BE" sz="2500" dirty="0" smtClean="0"/>
              <a:t>(slide </a:t>
            </a:r>
            <a:r>
              <a:rPr lang="nl-BE" sz="2500" dirty="0" err="1" smtClean="0"/>
              <a:t>excerpts</a:t>
            </a:r>
            <a:r>
              <a:rPr lang="nl-BE" sz="2500" dirty="0" smtClean="0"/>
              <a:t> stolen </a:t>
            </a:r>
            <a:r>
              <a:rPr lang="nl-BE" sz="2500" dirty="0" err="1" smtClean="0"/>
              <a:t>from</a:t>
            </a:r>
            <a:r>
              <a:rPr lang="nl-BE" sz="2500" dirty="0" smtClean="0"/>
              <a:t> Frederik Vercauteren)</a:t>
            </a:r>
            <a:endParaRPr lang="nl-BE" sz="2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219" y="1597670"/>
            <a:ext cx="10246660" cy="485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509" y="261258"/>
            <a:ext cx="10548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Supersingular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isogeny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graphs</a:t>
            </a:r>
            <a:endParaRPr lang="nl-BE" sz="3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509" y="737937"/>
            <a:ext cx="9876221" cy="585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877" y="1698753"/>
            <a:ext cx="9947189" cy="2832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509" y="261258"/>
            <a:ext cx="10548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Supersingular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isogeny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graphs</a:t>
            </a:r>
            <a:endParaRPr lang="nl-BE" sz="3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3222" y="681316"/>
            <a:ext cx="8076237" cy="58959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509" y="261258"/>
            <a:ext cx="10548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Supersingular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isogeny</a:t>
            </a:r>
            <a:r>
              <a:rPr lang="nl-BE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3000" b="1" dirty="0" err="1" smtClean="0">
                <a:solidFill>
                  <a:schemeClr val="accent2">
                    <a:lumMod val="50000"/>
                  </a:schemeClr>
                </a:solidFill>
              </a:rPr>
              <a:t>graphs</a:t>
            </a:r>
            <a:endParaRPr lang="nl-BE" sz="3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0632" y="1339516"/>
                <a:ext cx="111492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500" b="0" i="1" smtClean="0">
                          <a:latin typeface="Cambria Math" panose="02040503050406030204" pitchFamily="18" charset="0"/>
                        </a:rPr>
                        <m:t>ℓ=2</m:t>
                      </m:r>
                    </m:oMath>
                  </m:oMathPara>
                </a14:m>
                <a:endParaRPr lang="nl-BE" sz="25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32" y="1339516"/>
                <a:ext cx="1114926" cy="477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8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4735</TotalTime>
  <Words>2720</Words>
  <Application>Microsoft Office PowerPoint</Application>
  <PresentationFormat>Widescreen</PresentationFormat>
  <Paragraphs>932</Paragraphs>
  <Slides>105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3" baseType="lpstr">
      <vt:lpstr>Arial</vt:lpstr>
      <vt:lpstr>Calibri</vt:lpstr>
      <vt:lpstr>Calibri Light</vt:lpstr>
      <vt:lpstr>Cambria Math</vt:lpstr>
      <vt:lpstr>Courier New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Wouter Castryck</dc:creator>
  <cp:lastModifiedBy>Wouter Castryck</cp:lastModifiedBy>
  <cp:revision>465</cp:revision>
  <dcterms:created xsi:type="dcterms:W3CDTF">2018-06-19T05:57:07Z</dcterms:created>
  <dcterms:modified xsi:type="dcterms:W3CDTF">2018-06-28T01:51:58Z</dcterms:modified>
</cp:coreProperties>
</file>